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4" r:id="rId5"/>
    <p:sldId id="275" r:id="rId6"/>
    <p:sldId id="281" r:id="rId7"/>
    <p:sldId id="280" r:id="rId8"/>
    <p:sldId id="258" r:id="rId9"/>
    <p:sldId id="261" r:id="rId10"/>
    <p:sldId id="270" r:id="rId11"/>
    <p:sldId id="271" r:id="rId12"/>
    <p:sldId id="272" r:id="rId13"/>
    <p:sldId id="282" r:id="rId14"/>
    <p:sldId id="273" r:id="rId15"/>
    <p:sldId id="276" r:id="rId16"/>
    <p:sldId id="277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6" autoAdjust="0"/>
    <p:restoredTop sz="94660"/>
  </p:normalViewPr>
  <p:slideViewPr>
    <p:cSldViewPr>
      <p:cViewPr varScale="1">
        <p:scale>
          <a:sx n="87" d="100"/>
          <a:sy n="87" d="100"/>
        </p:scale>
        <p:origin x="16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Performing a Mann-Kendall Trend Test with serially correlated data in 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This tutorial assumes a grasp of Hypothesis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3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758" y="2596016"/>
            <a:ext cx="5022242" cy="2394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Plot autocorrelation function and examine significance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plot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series and the autocorrelation of 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mfrow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=c(2,1))</a:t>
            </a:r>
          </a:p>
          <a:p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plot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x,y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main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'y vs x')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/>
              <a:t>2 Criteria for determining </a:t>
            </a:r>
          </a:p>
          <a:p>
            <a:r>
              <a:rPr lang="en-US" dirty="0" smtClean="0"/>
              <a:t>Autocorrelation:</a:t>
            </a:r>
          </a:p>
          <a:p>
            <a:pPr marL="342900" indent="-342900">
              <a:buAutoNum type="arabicParenR"/>
            </a:pPr>
            <a:r>
              <a:rPr lang="en-US" dirty="0" smtClean="0"/>
              <a:t>Significance (&gt; blue line)</a:t>
            </a:r>
          </a:p>
          <a:p>
            <a:pPr marL="342900" indent="-342900">
              <a:buAutoNum type="arabicParenR"/>
            </a:pPr>
            <a:r>
              <a:rPr lang="en-US" dirty="0" smtClean="0"/>
              <a:t>Is there a good reason to </a:t>
            </a:r>
          </a:p>
          <a:p>
            <a:r>
              <a:rPr lang="en-US" dirty="0" smtClean="0"/>
              <a:t>       think so?</a:t>
            </a:r>
          </a:p>
          <a:p>
            <a:r>
              <a:rPr lang="en-US" dirty="0" smtClean="0"/>
              <a:t>Lag =1 shows (1) a significant (&gt;blue line) and large autocorrelation </a:t>
            </a:r>
          </a:p>
          <a:p>
            <a:r>
              <a:rPr lang="en-US" dirty="0" smtClean="0"/>
              <a:t>We should expect about a 1/20 chance of significance happening by accident which explains the few other significant lags.</a:t>
            </a:r>
          </a:p>
          <a:p>
            <a:r>
              <a:rPr lang="en-US" dirty="0" smtClean="0"/>
              <a:t>However, we know (2) there should be auto-correlation (in this case because we put it there, but in practice it could be a number of </a:t>
            </a:r>
            <a:r>
              <a:rPr lang="en-US" dirty="0" smtClean="0"/>
              <a:t>reasons, </a:t>
            </a:r>
            <a:r>
              <a:rPr lang="en-US" dirty="0" err="1" smtClean="0"/>
              <a:t>ie</a:t>
            </a:r>
            <a:r>
              <a:rPr lang="en-US" dirty="0" smtClean="0"/>
              <a:t>. In the case of stream flow series: Residual soil moisture may remain from the previous time).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341843" y="3505200"/>
            <a:ext cx="1371600" cy="2878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13443" y="3099137"/>
            <a:ext cx="2091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We want to correct for lag =1,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because it is significant, large,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and we have a good reason to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believe that serial correlation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e</a:t>
            </a:r>
            <a:r>
              <a:rPr lang="en-US" sz="1200" dirty="0" smtClean="0">
                <a:solidFill>
                  <a:srgbClr val="FF0000"/>
                </a:solidFill>
              </a:rPr>
              <a:t>xists there (we put it there)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265643" y="4343400"/>
            <a:ext cx="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114800" y="4419600"/>
            <a:ext cx="263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997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5039050"/>
            <a:ext cx="3810000" cy="18257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Remove significant autocorrelation from the dataset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calculate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auto correlation function of y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y_acf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y,plot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=FALSE)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#note that the significant lag is 1 (see last slide)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sig_lag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#remove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autocorrelation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subtracting the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value * y[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-lag] from each y</a:t>
            </a:r>
          </a:p>
          <a:p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</a:t>
            </a:r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&lt;-( 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-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y_acf$acf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[[sig_lag+1]]*c(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(0,sig_lag),y[1:(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length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(y)-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sig_lag</a:t>
            </a:r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)])</a:t>
            </a:r>
            <a:endParaRPr lang="es-E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plot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series and the autocorrelation of y to examine changes</a:t>
            </a:r>
          </a:p>
          <a:p>
            <a:r>
              <a:rPr lang="es-E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plot</a:t>
            </a:r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s-E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x,y</a:t>
            </a:r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main</a:t>
            </a:r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'y vs x')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(y)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/>
              <a:t>The plot shows that the autocorrelation is </a:t>
            </a:r>
          </a:p>
          <a:p>
            <a:r>
              <a:rPr lang="en-US" dirty="0"/>
              <a:t>r</a:t>
            </a:r>
            <a:r>
              <a:rPr lang="en-US" dirty="0" smtClean="0"/>
              <a:t>educed and we can move on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638800" y="5783555"/>
            <a:ext cx="1371600" cy="2878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19925" y="5650489"/>
            <a:ext cx="962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Much better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Perform Mann Kendall trend test with </a:t>
            </a:r>
            <a:r>
              <a:rPr lang="en-US" dirty="0" err="1" smtClean="0"/>
              <a:t>prewhitened</a:t>
            </a:r>
            <a:r>
              <a:rPr lang="en-US" dirty="0" smtClean="0"/>
              <a:t> dataset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 Calculate Kendall's S statistic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1:(N-1)){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 + sum(sign(y[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]-y[(i+1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):N]))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}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 Calculate Variance of Kendall's S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(N*(N-1)*(2*N+5))/18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#Determine Z score of 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#calculate p-value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2*(1-pnorm(abs(Z)))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print(p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		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527678" y="2514600"/>
                <a:ext cx="2933495" cy="9018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  <m:r>
                        <a:rPr lang="en-US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𝑠𝑖𝑔𝑛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678" y="2514600"/>
                <a:ext cx="2933495" cy="9018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019800" y="3936204"/>
                <a:ext cx="1949252" cy="4982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1)(2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+5)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3936204"/>
                <a:ext cx="1949252" cy="498213"/>
              </a:xfrm>
              <a:prstGeom prst="rect">
                <a:avLst/>
              </a:prstGeom>
              <a:blipFill rotWithShape="1">
                <a:blip r:embed="rId3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422602" y="4724400"/>
                <a:ext cx="11436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𝑆</m:t>
                      </m:r>
                      <m:r>
                        <a:rPr lang="en-US" i="1">
                          <a:latin typeface="Cambria Math"/>
                        </a:rPr>
                        <m:t>/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602" y="4724400"/>
                <a:ext cx="1143646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902716" y="5562600"/>
                <a:ext cx="23294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=2(1−</m:t>
                      </m:r>
                      <m:r>
                        <a:rPr lang="en-US" i="1">
                          <a:latin typeface="Cambria Math"/>
                        </a:rPr>
                        <m:t>𝑐𝑑𝑓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716" y="5562600"/>
                <a:ext cx="232948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867400" y="59436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p &lt; </a:t>
            </a:r>
            <a:r>
              <a:rPr lang="el-GR" dirty="0" smtClean="0"/>
              <a:t>α</a:t>
            </a:r>
            <a:r>
              <a:rPr lang="en-US" dirty="0" smtClean="0"/>
              <a:t>, </a:t>
            </a:r>
            <a:r>
              <a:rPr lang="en-US" dirty="0" smtClean="0"/>
              <a:t>we reject H</a:t>
            </a:r>
            <a:r>
              <a:rPr lang="en-US" baseline="-25000" dirty="0" smtClean="0"/>
              <a:t>o</a:t>
            </a:r>
          </a:p>
          <a:p>
            <a:r>
              <a:rPr lang="en-US" dirty="0" smtClean="0"/>
              <a:t>(in this case we use </a:t>
            </a:r>
            <a:r>
              <a:rPr lang="el-GR" dirty="0" smtClean="0"/>
              <a:t>α</a:t>
            </a:r>
            <a:r>
              <a:rPr lang="en-US" dirty="0" smtClean="0"/>
              <a:t>=.05 and </a:t>
            </a:r>
            <a:r>
              <a:rPr lang="en-US" dirty="0"/>
              <a:t>reject </a:t>
            </a:r>
            <a:r>
              <a:rPr lang="en-US" dirty="0" smtClean="0"/>
              <a:t>H</a:t>
            </a:r>
            <a:r>
              <a:rPr lang="en-US" baseline="-25000" dirty="0" smtClean="0"/>
              <a:t>o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Mann Kendall Tests are also available in the “Kendall” library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 repeat Mann-Kendall test using 'Kendall' package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library('Kendall')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summary(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MannKendall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(y))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#If ‘Kendall’ is not installed, you can install it with: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install.packages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(‘Kendall’)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3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39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This Tutorial is based on:</a:t>
            </a:r>
          </a:p>
          <a:p>
            <a:pPr marL="0" indent="0">
              <a:buNone/>
            </a:pPr>
            <a:r>
              <a:rPr lang="en-US" dirty="0"/>
              <a:t>Douglas, E. M., R. M. Vogel, and C.N. Kroll </a:t>
            </a:r>
            <a:r>
              <a:rPr lang="en-US" dirty="0" smtClean="0"/>
              <a:t>(</a:t>
            </a:r>
            <a:r>
              <a:rPr lang="en-US" dirty="0"/>
              <a:t>2000), Trends in floods and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low </a:t>
            </a:r>
            <a:r>
              <a:rPr lang="en-US" dirty="0"/>
              <a:t>flows in </a:t>
            </a:r>
            <a:r>
              <a:rPr lang="en-US" dirty="0" smtClean="0"/>
              <a:t>the United States</a:t>
            </a:r>
            <a:r>
              <a:rPr lang="en-US" dirty="0"/>
              <a:t>: impact of spatial </a:t>
            </a:r>
            <a:r>
              <a:rPr lang="en-US" dirty="0" smtClean="0"/>
              <a:t>correlation</a:t>
            </a:r>
            <a:r>
              <a:rPr lang="en-US" dirty="0"/>
              <a:t>, J.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of </a:t>
            </a:r>
            <a:r>
              <a:rPr lang="en-US" dirty="0"/>
              <a:t>Hydrology, 240, 90-105, </a:t>
            </a:r>
            <a:r>
              <a:rPr lang="en-US" dirty="0" smtClean="0"/>
              <a:t>doi:10.1016/S00221694(00)00336-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Addendum Data from USGS National Water Information services:</a:t>
            </a:r>
          </a:p>
          <a:p>
            <a:pPr marL="0" indent="0">
              <a:buNone/>
            </a:pPr>
            <a:r>
              <a:rPr lang="en-US" dirty="0"/>
              <a:t>http://waterdata.usgs.gov/nwis/annual/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Addendum: Repeating with real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Download </a:t>
            </a:r>
            <a:r>
              <a:rPr lang="en-US" dirty="0" err="1" smtClean="0"/>
              <a:t>datafile</a:t>
            </a:r>
            <a:r>
              <a:rPr lang="en-US" dirty="0"/>
              <a:t>: </a:t>
            </a:r>
            <a:r>
              <a:rPr lang="en-US" dirty="0" smtClean="0"/>
              <a:t>‘RockyRiver.txt’ and put in the working directory.</a:t>
            </a:r>
            <a:r>
              <a:rPr lang="en-US" dirty="0"/>
              <a:t> This is </a:t>
            </a:r>
            <a:r>
              <a:rPr lang="en-US" dirty="0" smtClean="0"/>
              <a:t>an </a:t>
            </a:r>
            <a:r>
              <a:rPr lang="en-US" dirty="0"/>
              <a:t>annual average streamflow </a:t>
            </a:r>
            <a:r>
              <a:rPr lang="en-US" dirty="0" smtClean="0"/>
              <a:t>dataset from </a:t>
            </a:r>
            <a:r>
              <a:rPr lang="en-US" dirty="0"/>
              <a:t>USGS </a:t>
            </a:r>
            <a:r>
              <a:rPr lang="en-US" dirty="0" smtClean="0"/>
              <a:t>site</a:t>
            </a:r>
            <a:r>
              <a:rPr lang="en-US" b="1" dirty="0" smtClean="0"/>
              <a:t>:</a:t>
            </a: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b="1" dirty="0" smtClean="0"/>
              <a:t>USGS </a:t>
            </a:r>
            <a:r>
              <a:rPr lang="en-US" b="1" dirty="0"/>
              <a:t>04201500 Rocky River near Berea OH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#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Read in sample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 and record its length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(‘RockyRiver.txt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')[,1]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read.table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('RockyRiver.txt')[,2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]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 &lt;- length(x)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36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Plot autocorrelation function and examine significance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28800"/>
            <a:ext cx="7924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#plots the series and the autocorrelation of 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mfrow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=c(2,1))</a:t>
            </a:r>
          </a:p>
          <a:p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plot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x,y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main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'y vs x')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#calculates the auto correlation function of y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y_acf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&lt;-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y,plot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=FALSE)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#note that the significant lag is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1, this is the only one greater than the blue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rejection region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sig_lag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&lt;- 1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#remove autocorrelation by subtracting the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value * y[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-lag] from each y</a:t>
            </a:r>
          </a:p>
          <a:p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&lt;- y -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y_acf$acf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[[sig_lag+1]]*c(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(0,sig_lag),y[1:(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length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(y)-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sig_lag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)])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#plots the series and the autocorrelation of y to examine changes</a:t>
            </a:r>
          </a:p>
          <a:p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plot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x,y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main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'y vs x')</a:t>
            </a:r>
          </a:p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(y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053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Perform Mann Kendall trend test with </a:t>
            </a:r>
            <a:r>
              <a:rPr lang="en-US" dirty="0" err="1" smtClean="0"/>
              <a:t>prewhitened</a:t>
            </a:r>
            <a:r>
              <a:rPr lang="en-US" dirty="0" smtClean="0"/>
              <a:t> dataset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Again, p is &lt;.05, and we reject the null hypothesis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 an example where </a:t>
            </a:r>
            <a:r>
              <a:rPr lang="en-US" dirty="0" err="1" smtClean="0"/>
              <a:t>prewhitening</a:t>
            </a:r>
            <a:r>
              <a:rPr lang="en-US" dirty="0" smtClean="0"/>
              <a:t> is not </a:t>
            </a:r>
            <a:r>
              <a:rPr lang="en-US" dirty="0" smtClean="0"/>
              <a:t>required, </a:t>
            </a:r>
            <a:r>
              <a:rPr lang="en-US" dirty="0" smtClean="0"/>
              <a:t>try again with “Cuyahoga.txt”, the mean streamflow data from USGS site: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  <a:r>
              <a:rPr lang="en-US" b="1" dirty="0" smtClean="0"/>
              <a:t>USGS </a:t>
            </a:r>
            <a:r>
              <a:rPr lang="en-US" b="1" dirty="0"/>
              <a:t>04202000 Cuyahoga River at Hiram Rapids </a:t>
            </a:r>
            <a:r>
              <a:rPr lang="en-US" b="1" dirty="0" smtClean="0"/>
              <a:t>OH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Notice that when you first plot the </a:t>
            </a:r>
            <a:r>
              <a:rPr lang="en-US" dirty="0" err="1" smtClean="0"/>
              <a:t>acf</a:t>
            </a:r>
            <a:r>
              <a:rPr lang="en-US" dirty="0" smtClean="0"/>
              <a:t>, no significant autocorrelation exists (no lines extend past the blue line)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145398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library(‘Kendall’)	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summary(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MannKendall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(y))	    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02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Mann Kendall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Properties</a:t>
            </a:r>
          </a:p>
          <a:p>
            <a:r>
              <a:rPr lang="en-US" dirty="0" smtClean="0"/>
              <a:t>Non-parametric – Does not assume a distribution</a:t>
            </a:r>
          </a:p>
          <a:p>
            <a:r>
              <a:rPr lang="en-US" dirty="0" smtClean="0"/>
              <a:t>Rank based – only considers the sign of the differences between data points</a:t>
            </a:r>
          </a:p>
          <a:p>
            <a:r>
              <a:rPr lang="en-US" dirty="0" smtClean="0"/>
              <a:t>Does not estimate trend magnitude (purely a test of its existence)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Best to use when:</a:t>
            </a:r>
          </a:p>
          <a:p>
            <a:r>
              <a:rPr lang="en-US" dirty="0" smtClean="0"/>
              <a:t>The residuals of a linear trend test are not normally distributed</a:t>
            </a:r>
          </a:p>
          <a:p>
            <a:r>
              <a:rPr lang="en-US" dirty="0" smtClean="0"/>
              <a:t>The trend is expected to be monotonic (always increasing or always decreasing)</a:t>
            </a:r>
          </a:p>
          <a:p>
            <a:r>
              <a:rPr lang="en-US" dirty="0" smtClean="0"/>
              <a:t>The form of expected trend (</a:t>
            </a:r>
            <a:r>
              <a:rPr lang="en-US" dirty="0" err="1" smtClean="0"/>
              <a:t>ie</a:t>
            </a:r>
            <a:r>
              <a:rPr lang="en-US" dirty="0" smtClean="0"/>
              <a:t> linear, exponential, parabolic…) is unknown</a:t>
            </a:r>
          </a:p>
          <a:p>
            <a:endParaRPr lang="en-US" dirty="0"/>
          </a:p>
          <a:p>
            <a:r>
              <a:rPr lang="en-US" dirty="0" smtClean="0"/>
              <a:t>Data can be evenly or unevenly spaced along the independent variable </a:t>
            </a:r>
            <a:r>
              <a:rPr lang="en-US" dirty="0" err="1" smtClean="0"/>
              <a:t>ie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c(1, 2, 4, 8, 9, 20, 30, 35, 40…)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&lt;- c(6, 8, 3, 3, 7, 8, 5, 4, 3…)                              </a:t>
            </a:r>
            <a:r>
              <a:rPr lang="en-US" dirty="0" smtClean="0"/>
              <a:t>is fine</a:t>
            </a:r>
          </a:p>
        </p:txBody>
      </p:sp>
    </p:spTree>
    <p:extLst>
      <p:ext uri="{BB962C8B-B14F-4D97-AF65-F5344CB8AC3E}">
        <p14:creationId xmlns:p14="http://schemas.microsoft.com/office/powerpoint/2010/main" val="37571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Mann Kendall Test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Hypothesis Test</a:t>
                </a:r>
              </a:p>
              <a:p>
                <a:r>
                  <a:rPr lang="en-US" dirty="0"/>
                  <a:t>H</a:t>
                </a:r>
                <a:r>
                  <a:rPr lang="en-US" baseline="-25000" dirty="0"/>
                  <a:t>0</a:t>
                </a:r>
                <a:r>
                  <a:rPr lang="en-US" dirty="0"/>
                  <a:t>: Series has no trend and values are </a:t>
                </a:r>
                <a:r>
                  <a:rPr lang="en-US" dirty="0" err="1"/>
                  <a:t>iid</a:t>
                </a:r>
                <a:r>
                  <a:rPr lang="en-US" dirty="0"/>
                  <a:t> (independent and identically distributed)</a:t>
                </a:r>
              </a:p>
              <a:p>
                <a:r>
                  <a:rPr lang="en-US" dirty="0"/>
                  <a:t>H</a:t>
                </a:r>
                <a:r>
                  <a:rPr lang="en-US" baseline="-25000" dirty="0"/>
                  <a:t>A</a:t>
                </a:r>
                <a:r>
                  <a:rPr lang="en-US" dirty="0"/>
                  <a:t>: There is a monotonic trend in the </a:t>
                </a:r>
                <a:r>
                  <a:rPr lang="en-US" dirty="0" smtClean="0"/>
                  <a:t>series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Test Statistic: Kendall’s 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𝑠𝑖𝑔𝑛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−1)(2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+5)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=2(1−</m:t>
                    </m:r>
                    <m:r>
                      <a:rPr lang="en-US" b="0" i="1" smtClean="0">
                        <a:latin typeface="Cambria Math"/>
                      </a:rPr>
                      <m:t>𝑐𝑑𝑓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63" t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62600" y="3882461"/>
                <a:ext cx="2230546" cy="5096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𝑠𝑖𝑔𝑛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3882461"/>
                <a:ext cx="2230546" cy="5096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51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Serial correlation is a dependence of data on previous data points (dependence on a external variable is allowed!)</a:t>
            </a:r>
          </a:p>
          <a:p>
            <a:r>
              <a:rPr lang="en-US" dirty="0" smtClean="0"/>
              <a:t>This breaks the </a:t>
            </a:r>
            <a:r>
              <a:rPr lang="en-US" dirty="0" err="1" smtClean="0"/>
              <a:t>iid</a:t>
            </a:r>
            <a:r>
              <a:rPr lang="en-US" dirty="0" smtClean="0"/>
              <a:t> assumption</a:t>
            </a:r>
          </a:p>
          <a:p>
            <a:r>
              <a:rPr lang="en-US" dirty="0"/>
              <a:t>It becomes important only when the noise is large compared to the </a:t>
            </a:r>
            <a:r>
              <a:rPr lang="en-US" dirty="0" smtClean="0"/>
              <a:t>signal</a:t>
            </a:r>
          </a:p>
          <a:p>
            <a:r>
              <a:rPr lang="en-US" dirty="0" smtClean="0"/>
              <a:t>Soil moisture per day is likely to have serial correlation whereas number of uses of the word ‘biscuit’ in literature per year is not</a:t>
            </a:r>
          </a:p>
          <a:p>
            <a:r>
              <a:rPr lang="en-US" dirty="0" smtClean="0"/>
              <a:t>Serial Correlation lowers the power of a Mann Kendall test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832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How to </a:t>
            </a:r>
            <a:r>
              <a:rPr lang="en-US" dirty="0" smtClean="0"/>
              <a:t>decide if Serial Correlation exists: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acf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gives a plot of the correlation between </a:t>
            </a:r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 and </a:t>
            </a:r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baseline="-25000" dirty="0"/>
              <a:t>-k</a:t>
            </a:r>
            <a:r>
              <a:rPr lang="en-US" dirty="0"/>
              <a:t> for a series of k values (lags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rejection region for </a:t>
            </a:r>
            <a:r>
              <a:rPr 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α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=5%</a:t>
            </a:r>
            <a:r>
              <a:rPr lang="en-US" dirty="0" smtClean="0"/>
              <a:t> is drawn as a blue line: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qnorm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((2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 </a:t>
            </a:r>
            <a:r>
              <a:rPr 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α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)/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2)/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sqrt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(length(y)-1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If the correlation at </a:t>
            </a:r>
            <a:r>
              <a:rPr lang="en-US" dirty="0"/>
              <a:t>any lag is significant </a:t>
            </a:r>
            <a:r>
              <a:rPr lang="en-US" dirty="0" smtClean="0"/>
              <a:t>(&gt; blue line</a:t>
            </a:r>
            <a:r>
              <a:rPr lang="en-US" dirty="0" smtClean="0"/>
              <a:t>), </a:t>
            </a:r>
            <a:r>
              <a:rPr lang="en-US" dirty="0" smtClean="0"/>
              <a:t>serial correlation may </a:t>
            </a:r>
            <a:r>
              <a:rPr lang="en-US" dirty="0" smtClean="0"/>
              <a:t>exist </a:t>
            </a:r>
            <a:endParaRPr lang="en-US" dirty="0" smtClean="0"/>
          </a:p>
          <a:p>
            <a:r>
              <a:rPr lang="en-US" dirty="0" smtClean="0"/>
              <a:t>Be aware that each </a:t>
            </a:r>
            <a:r>
              <a:rPr lang="en-US" dirty="0" smtClean="0"/>
              <a:t>lag </a:t>
            </a:r>
            <a:r>
              <a:rPr lang="en-US" dirty="0" smtClean="0"/>
              <a:t>is independent, so it is likely that some will be significant by accident!</a:t>
            </a:r>
          </a:p>
          <a:p>
            <a:r>
              <a:rPr lang="en-US" dirty="0" smtClean="0"/>
              <a:t>However, if a lag is significant, and there is mechanism that suggests it </a:t>
            </a:r>
            <a:r>
              <a:rPr lang="en-US" dirty="0" smtClean="0"/>
              <a:t>should </a:t>
            </a:r>
            <a:r>
              <a:rPr lang="en-US" dirty="0" smtClean="0"/>
              <a:t>be, </a:t>
            </a:r>
            <a:r>
              <a:rPr lang="en-US" dirty="0" smtClean="0"/>
              <a:t>there is likely serial correlation present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971800"/>
            <a:ext cx="4419600" cy="217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4343400" y="4267200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124200" y="4267200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00600" y="4419600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6" idx="7"/>
            <a:endCxn id="16" idx="1"/>
          </p:cNvCxnSpPr>
          <p:nvPr/>
        </p:nvCxnSpPr>
        <p:spPr>
          <a:xfrm flipV="1">
            <a:off x="3319322" y="3751830"/>
            <a:ext cx="3263528" cy="548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7"/>
            <a:endCxn id="16" idx="1"/>
          </p:cNvCxnSpPr>
          <p:nvPr/>
        </p:nvCxnSpPr>
        <p:spPr>
          <a:xfrm flipV="1">
            <a:off x="4538522" y="3751830"/>
            <a:ext cx="2044328" cy="548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7"/>
            <a:endCxn id="16" idx="1"/>
          </p:cNvCxnSpPr>
          <p:nvPr/>
        </p:nvCxnSpPr>
        <p:spPr>
          <a:xfrm flipV="1">
            <a:off x="4995722" y="3751830"/>
            <a:ext cx="1587128" cy="701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82850" y="3428664"/>
            <a:ext cx="2561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Probably do not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indicate serial correlation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124200" y="3200400"/>
            <a:ext cx="2286000" cy="92045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87671" y="2740019"/>
            <a:ext cx="5235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May indicate serial correlation, if a mechanism exists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981200" y="3660629"/>
            <a:ext cx="914400" cy="21652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1000" y="3316069"/>
            <a:ext cx="153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Correlation of </a:t>
            </a:r>
          </a:p>
          <a:p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 </a:t>
            </a:r>
            <a:r>
              <a:rPr lang="en-US" dirty="0" smtClean="0"/>
              <a:t>with itself</a:t>
            </a:r>
          </a:p>
          <a:p>
            <a:r>
              <a:rPr lang="en-US" dirty="0"/>
              <a:t>i</a:t>
            </a:r>
            <a:r>
              <a:rPr lang="en-US" dirty="0" smtClean="0"/>
              <a:t>s always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34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Serial Correlation </a:t>
            </a:r>
            <a:r>
              <a:rPr lang="en-US" dirty="0" smtClean="0"/>
              <a:t>and </a:t>
            </a:r>
            <a:r>
              <a:rPr lang="en-US" dirty="0" smtClean="0"/>
              <a:t>External </a:t>
            </a:r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Serial correlation may be better explained by an external </a:t>
            </a:r>
            <a:r>
              <a:rPr lang="en-US" dirty="0" smtClean="0"/>
              <a:t>variable which will appear as a pattern in the </a:t>
            </a:r>
            <a:r>
              <a:rPr lang="en-US" dirty="0" err="1" smtClean="0"/>
              <a:t>acf</a:t>
            </a:r>
            <a:r>
              <a:rPr lang="en-US" dirty="0" smtClean="0"/>
              <a:t> plot. </a:t>
            </a:r>
            <a:r>
              <a:rPr lang="en-US" dirty="0" smtClean="0"/>
              <a:t>For example, in the case of an embedded sine curve, a serial correlation appears to </a:t>
            </a:r>
            <a:r>
              <a:rPr lang="en-US" dirty="0" smtClean="0"/>
              <a:t>exist, </a:t>
            </a:r>
            <a:r>
              <a:rPr lang="en-US" dirty="0" smtClean="0"/>
              <a:t>but is the result of an extra driver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plot(1:40 + 5*sin((1:40)*pi/20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))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(1:40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+ 5*sin((1:40)*pi/20))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743200"/>
            <a:ext cx="4114800" cy="3924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5581471"/>
            <a:ext cx="2705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Patterns in an </a:t>
            </a:r>
            <a:r>
              <a:rPr lang="en-US" dirty="0" err="1" smtClean="0"/>
              <a:t>acf</a:t>
            </a:r>
            <a:r>
              <a:rPr lang="en-US" dirty="0" smtClean="0"/>
              <a:t> plot often indicate an external driver and should often not be corrected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369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Correlation and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34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Some serial correlation will exist just because there is a </a:t>
            </a:r>
            <a:r>
              <a:rPr lang="en-US" dirty="0" smtClean="0"/>
              <a:t>trend (</a:t>
            </a:r>
            <a:r>
              <a:rPr lang="en-US" dirty="0" err="1" smtClean="0"/>
              <a:t>ie</a:t>
            </a:r>
            <a:r>
              <a:rPr lang="en-US" dirty="0" smtClean="0"/>
              <a:t>. </a:t>
            </a:r>
            <a:r>
              <a:rPr lang="en-US" dirty="0" smtClean="0"/>
              <a:t>the </a:t>
            </a:r>
            <a:r>
              <a:rPr lang="en-US" dirty="0" err="1" smtClean="0"/>
              <a:t>acf</a:t>
            </a:r>
            <a:r>
              <a:rPr lang="en-US" dirty="0" smtClean="0"/>
              <a:t> for a perfectly linear dataset actually has a lot of serial </a:t>
            </a:r>
            <a:r>
              <a:rPr lang="en-US" dirty="0" smtClean="0"/>
              <a:t>correlation)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(1:20)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However, if there is a large amount of noise relative to the signal, this preexisting serial correlation becomes less significant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((1:20)+10*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rnorm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(20))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/>
              <a:t>Again, patterns in an </a:t>
            </a:r>
            <a:r>
              <a:rPr lang="en-US" dirty="0" err="1" smtClean="0"/>
              <a:t>acf</a:t>
            </a:r>
            <a:r>
              <a:rPr lang="en-US" dirty="0" smtClean="0"/>
              <a:t> plot indicate serial correlation as a result of actual change and should not be corrected for</a:t>
            </a: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106039"/>
            <a:ext cx="3200399" cy="1635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4572000"/>
            <a:ext cx="3200399" cy="155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97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Removing serial correlation with </a:t>
            </a:r>
            <a:r>
              <a:rPr lang="en-US" dirty="0" err="1" smtClean="0"/>
              <a:t>prewhitening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Prewhitening: </a:t>
                </a:r>
                <a:r>
                  <a:rPr lang="en-US" dirty="0"/>
                  <a:t>Compute the autocorrelation </a:t>
                </a:r>
                <a:r>
                  <a:rPr lang="en-US" dirty="0" smtClean="0"/>
                  <a:t>function for the significant lag,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𝑎𝑐𝑓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acfk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&lt;- </a:t>
                </a:r>
                <a:r>
                  <a:rPr lang="en-US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acf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(y)$</a:t>
                </a:r>
                <a:r>
                  <a:rPr lang="en-US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acf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[[k+1]]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𝑎𝑐𝑓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is the component of the (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)</a:t>
                </a:r>
                <a:r>
                  <a:rPr lang="en-US" dirty="0" err="1" smtClean="0"/>
                  <a:t>th</a:t>
                </a:r>
                <a:r>
                  <a:rPr lang="en-US" dirty="0" smtClean="0"/>
                  <a:t> data point that is contributed from the (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-k)</a:t>
                </a:r>
                <a:r>
                  <a:rPr lang="en-US" dirty="0" err="1" smtClean="0"/>
                  <a:t>th</a:t>
                </a:r>
                <a:r>
                  <a:rPr lang="en-US" dirty="0" smtClean="0"/>
                  <a:t> point </a:t>
                </a:r>
                <a:endPara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r>
                  <a:rPr lang="en-US" dirty="0"/>
                  <a:t> </a:t>
                </a:r>
                <a:r>
                  <a:rPr lang="en-US" dirty="0" smtClean="0"/>
                  <a:t>Subtract that component of the data to remove serial correlation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𝑎𝑐𝑓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y </a:t>
                </a:r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&lt;- y - c(0, y[1:length(y)]) * </a:t>
                </a:r>
                <a:r>
                  <a:rPr lang="en-US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acfk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04"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7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Mann Kendall with </a:t>
            </a:r>
            <a:r>
              <a:rPr lang="en-US" dirty="0" err="1" smtClean="0"/>
              <a:t>Prewhitening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Generate synthetic data </a:t>
            </a:r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 with </a:t>
            </a:r>
            <a:r>
              <a:rPr lang="en-US" dirty="0" smtClean="0"/>
              <a:t>a serial correlation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generate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independent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variable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 &lt;- 300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 &lt;- 1:N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seed so that results are reproducible and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generate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normal noise </a:t>
            </a:r>
          </a:p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set.seed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(9)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noise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rnorm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(N)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with a simple linear trend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003*x+2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noise from a normal distribution with mean = 0 and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1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+ noise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 additional serial correlation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dependent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 the noise</a:t>
            </a:r>
          </a:p>
          <a:p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&lt;- </a:t>
            </a: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 + .5*c(0, noise[1:(</a:t>
            </a:r>
            <a:r>
              <a:rPr lang="fr-F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length</a:t>
            </a: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(noise)-1)])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13089</TotalTime>
  <Words>1391</Words>
  <Application>Microsoft Office PowerPoint</Application>
  <PresentationFormat>On-screen Show (4:3)</PresentationFormat>
  <Paragraphs>261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Cambria Math</vt:lpstr>
      <vt:lpstr>Office Theme</vt:lpstr>
      <vt:lpstr>Performing a Mann-Kendall Trend Test with serially correlated data in R</vt:lpstr>
      <vt:lpstr>Mann Kendall Test</vt:lpstr>
      <vt:lpstr>Mann Kendall Test</vt:lpstr>
      <vt:lpstr>Serial Correlation</vt:lpstr>
      <vt:lpstr>Serial Correlation</vt:lpstr>
      <vt:lpstr>Serial Correlation and External Drivers</vt:lpstr>
      <vt:lpstr>Serial Correlation and Noise</vt:lpstr>
      <vt:lpstr>Removing serial correlation with prewhitening</vt:lpstr>
      <vt:lpstr>Mann Kendall with Prewhitening Example</vt:lpstr>
      <vt:lpstr>Mann Kendall with Prewhitening Example</vt:lpstr>
      <vt:lpstr>Mann Kendall with Prewhitening Example</vt:lpstr>
      <vt:lpstr>Mann Kendall with Prewhitening Example</vt:lpstr>
      <vt:lpstr>Mann Kendall with Prewhitening Example</vt:lpstr>
      <vt:lpstr>References</vt:lpstr>
      <vt:lpstr>Addendum: Repeating with real data</vt:lpstr>
      <vt:lpstr>Mann Kendall with Prewhitening Example</vt:lpstr>
      <vt:lpstr>Mann Kendall with Prewhitening Example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Performing a Mann-Kendall Trend Test with serially correlated data</dc:title>
  <dc:creator>tim</dc:creator>
  <cp:lastModifiedBy>Tim</cp:lastModifiedBy>
  <cp:revision>46</cp:revision>
  <dcterms:created xsi:type="dcterms:W3CDTF">2006-08-16T00:00:00Z</dcterms:created>
  <dcterms:modified xsi:type="dcterms:W3CDTF">2015-04-21T16:39:46Z</dcterms:modified>
</cp:coreProperties>
</file>