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8" r:id="rId4"/>
    <p:sldId id="259" r:id="rId5"/>
    <p:sldId id="260" r:id="rId6"/>
    <p:sldId id="261" r:id="rId7"/>
    <p:sldId id="263" r:id="rId8"/>
    <p:sldId id="285" r:id="rId9"/>
    <p:sldId id="265" r:id="rId10"/>
    <p:sldId id="266" r:id="rId11"/>
    <p:sldId id="267" r:id="rId12"/>
    <p:sldId id="268" r:id="rId13"/>
    <p:sldId id="269" r:id="rId14"/>
    <p:sldId id="274" r:id="rId15"/>
    <p:sldId id="264" r:id="rId16"/>
    <p:sldId id="275" r:id="rId17"/>
    <p:sldId id="277" r:id="rId18"/>
    <p:sldId id="286" r:id="rId19"/>
    <p:sldId id="278" r:id="rId20"/>
    <p:sldId id="279" r:id="rId21"/>
    <p:sldId id="280" r:id="rId22"/>
    <p:sldId id="281" r:id="rId23"/>
    <p:sldId id="282" r:id="rId24"/>
    <p:sldId id="283" r:id="rId25"/>
    <p:sldId id="28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134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quantifyinguncertainty.org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quantifyinguncertainty.org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Calculating a Mann Kendall Field Significance with cross-correlated datasets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tutorial assumes a grasp of Mann Kendall trend tests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34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Mann Kendall Field Significance Example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209800"/>
            <a:ext cx="7924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#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Svec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a list of Kendall S values for each dataset</a:t>
            </a:r>
          </a:p>
          <a:p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Svec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rep(0,M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for(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 1:M){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Svec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[[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]]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KendallS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ymat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,])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}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#store the average Kendall S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value in Sm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Sm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mean(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Svec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257800" y="4038600"/>
                <a:ext cx="180594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𝑀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𝑚𝑒𝑎𝑛</m:t>
                      </m:r>
                      <m:r>
                        <a:rPr lang="en-US" i="1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800" y="4038600"/>
                <a:ext cx="1805944" cy="369332"/>
              </a:xfrm>
              <a:prstGeom prst="rect">
                <a:avLst/>
              </a:prstGeom>
              <a:blipFill rotWithShape="1">
                <a:blip r:embed="rId2"/>
                <a:stretch>
                  <a:fillRect b="-1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2216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Mann Kendall Field Significance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800"/>
          </a:xfrm>
        </p:spPr>
        <p:txBody>
          <a:bodyPr>
            <a:normAutofit fontScale="92500"/>
          </a:bodyPr>
          <a:lstStyle/>
          <a:p>
            <a:r>
              <a:rPr lang="en-US" dirty="0"/>
              <a:t>P</a:t>
            </a:r>
            <a:r>
              <a:rPr lang="en-US" dirty="0" smtClean="0"/>
              <a:t>erform Mann Kendall tests for each of the sites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209800"/>
            <a:ext cx="7924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#records the variance for a single Kendall's S value</a:t>
            </a: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VarS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(N*(N-1)*(2*N+5))/18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#calculate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Z-scores and p-values for each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endall’s S value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Zvec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rep(0,M)</a:t>
            </a: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pvec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rep(0,M)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for(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 1:M){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Zvec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[[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]]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Svec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[[1]]/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sqrt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VarS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pvec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[[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]]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2*(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1-pnorm(abs(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Zvec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[[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]])))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}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2161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Mann Kendall Field Significance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8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</a:t>
            </a:r>
            <a:r>
              <a:rPr lang="en-US" dirty="0" smtClean="0"/>
              <a:t>ompute Mann Kendall field significance assuming no covariance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209800"/>
            <a:ext cx="7924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#store the variance assuming no covariance between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datasets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VarSm_nocov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N*(N-1)*(2*N+5)/18/M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#store the Z-score for Sm</a:t>
            </a: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Zfield_nocov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Sm/(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sqrt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VarSm_nocov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))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#calculate p value</a:t>
            </a: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pfield_nocov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2*(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1-pnorm(abs(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Zfield_nocov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)))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print(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pfield_nocov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953000" y="2422358"/>
                <a:ext cx="4572000" cy="216020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dirty="0" smtClean="0">
                    <a:ea typeface="Cambria Math"/>
                  </a:rPr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  <a:ea typeface="Cambria Math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𝑀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)=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1)(2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+5)</m:t>
                        </m:r>
                      </m:num>
                      <m:den>
                        <m:r>
                          <a:rPr lang="en-US" i="1">
                            <a:latin typeface="Cambria Math"/>
                            <a:ea typeface="Cambria Math"/>
                          </a:rPr>
                          <m:t>18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𝑀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/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𝜎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𝑀</m:t>
                          </m:r>
                        </m:sub>
                      </m:sSub>
                      <m:r>
                        <a:rPr lang="en-US" i="1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endParaRPr lang="en-US" i="1" dirty="0" smtClean="0">
                  <a:latin typeface="Cambria Math"/>
                </a:endParaRPr>
              </a:p>
              <a:p>
                <a:endParaRPr lang="en-US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𝑝</m:t>
                      </m:r>
                      <m:r>
                        <a:rPr lang="en-US" i="1">
                          <a:latin typeface="Cambria Math"/>
                        </a:rPr>
                        <m:t>=2(1−</m:t>
                      </m:r>
                      <m:r>
                        <a:rPr lang="en-US" i="1">
                          <a:latin typeface="Cambria Math"/>
                        </a:rPr>
                        <m:t>𝑐𝑑𝑓</m:t>
                      </m:r>
                      <m:r>
                        <a:rPr lang="en-US" i="1">
                          <a:latin typeface="Cambria Math"/>
                        </a:rPr>
                        <m:t>(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</a:rPr>
                        <m:t>))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2422358"/>
                <a:ext cx="4572000" cy="2160207"/>
              </a:xfrm>
              <a:prstGeom prst="rect">
                <a:avLst/>
              </a:prstGeom>
              <a:blipFill rotWithShape="1">
                <a:blip r:embed="rId2"/>
                <a:stretch>
                  <a:fillRect b="-11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6710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Mann Kendall Field Significance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8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</a:t>
            </a:r>
            <a:r>
              <a:rPr lang="en-US" dirty="0" smtClean="0"/>
              <a:t>ompute </a:t>
            </a:r>
            <a:r>
              <a:rPr lang="en-US" dirty="0"/>
              <a:t>Mann Kendall field significance assuming </a:t>
            </a:r>
            <a:r>
              <a:rPr lang="en-US" dirty="0" smtClean="0"/>
              <a:t>covariance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209800"/>
            <a:ext cx="7924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#define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crosscorr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fuction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crosscorr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&lt;- function(y1,y2){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#Variables: 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#   y1          first input dataset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#   y2          second input dataset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#   mu1         mean of first dataset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#   mu2         mean of second dataset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#   sigma1      standard deviation of first dataset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#   sigma2      standard deviation of second dataset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mu1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mean(y1)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mu2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mean(y2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sigma1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sqrt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var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(y1))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sigma2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sqrt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var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(y2))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return(mean((y1 - mu1) * (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y2 - mu2))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 sigma1 / sigma2)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}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572000" y="2472028"/>
                <a:ext cx="2826415" cy="5748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𝑙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𝐸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[(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)(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𝑙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)]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𝑙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472028"/>
                <a:ext cx="2826415" cy="57483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6710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Mann Kendall Field Significance Example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209800"/>
            <a:ext cx="7924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#compute the average cross-correlation coefficient</a:t>
            </a:r>
          </a:p>
          <a:p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rhosum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for(k in 1:(M-1)){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for(l in 1:(M-k)){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   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rhosum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&lt;-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rhosum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+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crosscorr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ymat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[k,],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ymat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[l,])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}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}</a:t>
            </a: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rhobar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2*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rhosum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/M/(M-1)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#compute variance, Z score, and field significance</a:t>
            </a: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VarSm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VarS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/M)*(1+(M-1)*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rhobar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Zfield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Sm/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sqrt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VarSm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pfield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2*(1-pnorm(abs(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Zfield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)))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print(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pfield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4131365" y="2590800"/>
                <a:ext cx="6344478" cy="6153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US" sz="1200" i="1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</m:e>
                          </m:acc>
                        </m:e>
                        <m:sub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𝑥</m:t>
                          </m:r>
                        </m:sub>
                      </m:sSub>
                      <m:r>
                        <a:rPr lang="en-US" sz="1200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𝑀</m:t>
                          </m:r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𝑀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−</m:t>
                          </m:r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1)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sz="12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200" i="1">
                              <a:latin typeface="Cambria Math"/>
                              <a:ea typeface="Cambria Math"/>
                            </a:rPr>
                            <m:t>𝑘</m:t>
                          </m:r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𝑀</m:t>
                          </m:r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−1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200" i="1">
                                  <a:latin typeface="Cambria Math"/>
                                  <a:ea typeface="Cambria Math"/>
                                </a:rPr>
                                <m:t>𝑙</m:t>
                              </m:r>
                              <m:r>
                                <a:rPr lang="en-US" sz="1200" i="1">
                                  <a:latin typeface="Cambria Math"/>
                                  <a:ea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200" i="1"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  <m:r>
                                <a:rPr lang="en-US" sz="1200" i="1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en-US" sz="1200" i="1">
                                  <a:latin typeface="Cambria Math"/>
                                  <a:ea typeface="Cambria Math"/>
                                </a:rPr>
                                <m:t>𝑘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𝑘</m:t>
                                  </m:r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𝑙</m:t>
                                  </m:r>
                                </m:sub>
                              </m:sSub>
                            </m:e>
                          </m:nary>
                        </m:e>
                      </m:nary>
                    </m:oMath>
                  </m:oMathPara>
                </a14:m>
                <a:endParaRPr lang="en-US" sz="1200" dirty="0"/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1365" y="2590800"/>
                <a:ext cx="6344478" cy="61536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Left Brace 5"/>
          <p:cNvSpPr/>
          <p:nvPr/>
        </p:nvSpPr>
        <p:spPr>
          <a:xfrm rot="16200000">
            <a:off x="7795279" y="2796522"/>
            <a:ext cx="182842" cy="990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387936" y="3298019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r</a:t>
            </a:r>
            <a:r>
              <a:rPr lang="en-US" dirty="0" err="1" smtClean="0"/>
              <a:t>hosum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18288" y="3013911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rhobar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626710" y="5533787"/>
                <a:ext cx="4572000" cy="92333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𝑀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/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𝜎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𝑀</m:t>
                          </m:r>
                        </m:sub>
                      </m:sSub>
                      <m:r>
                        <a:rPr lang="en-US" i="1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dirty="0" smtClean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𝑝</m:t>
                      </m:r>
                      <m:r>
                        <a:rPr lang="en-US" i="1">
                          <a:latin typeface="Cambria Math"/>
                        </a:rPr>
                        <m:t>=2(1−</m:t>
                      </m:r>
                      <m:r>
                        <a:rPr lang="en-US" i="1">
                          <a:latin typeface="Cambria Math"/>
                        </a:rPr>
                        <m:t>𝑐𝑑𝑓</m:t>
                      </m:r>
                      <m:r>
                        <a:rPr lang="en-US" i="1">
                          <a:latin typeface="Cambria Math"/>
                        </a:rPr>
                        <m:t>(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</a:rPr>
                        <m:t>))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6710" y="5533787"/>
                <a:ext cx="4572000" cy="923330"/>
              </a:xfrm>
              <a:prstGeom prst="rect">
                <a:avLst/>
              </a:prstGeom>
              <a:blipFill rotWithShape="1">
                <a:blip r:embed="rId3"/>
                <a:stretch>
                  <a:fillRect b="-4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5267785" y="4648200"/>
                <a:ext cx="3741281" cy="6631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𝑀</m:t>
                          </m:r>
                        </m:den>
                      </m:f>
                      <m:r>
                        <a:rPr lang="en-US" i="1">
                          <a:latin typeface="Cambria Math"/>
                          <a:ea typeface="Cambria Math"/>
                        </a:rPr>
                        <m:t>(1+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𝑀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−1</m:t>
                          </m:r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𝑥</m:t>
                          </m:r>
                        </m:sub>
                      </m:sSub>
                      <m:r>
                        <a:rPr lang="en-US" i="1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7785" y="4648200"/>
                <a:ext cx="3741281" cy="66319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8658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Mann Kendall Field Significance </a:t>
            </a:r>
            <a:r>
              <a:rPr lang="en-US" dirty="0" smtClean="0"/>
              <a:t>Example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Notice that </a:t>
            </a:r>
            <a:r>
              <a:rPr lang="en-US" dirty="0" err="1" smtClean="0"/>
              <a:t>pfield</a:t>
            </a:r>
            <a:r>
              <a:rPr lang="en-US" dirty="0" smtClean="0"/>
              <a:t> &gt; </a:t>
            </a:r>
            <a:r>
              <a:rPr lang="en-US" dirty="0" err="1" smtClean="0"/>
              <a:t>pfield_nocov</a:t>
            </a:r>
            <a:endParaRPr lang="en-US" dirty="0" smtClean="0"/>
          </a:p>
          <a:p>
            <a:r>
              <a:rPr lang="en-US" dirty="0" smtClean="0"/>
              <a:t>This is because the Variance of Sm is necessarily larger when considering covariance</a:t>
            </a:r>
            <a:endParaRPr lang="en-US" dirty="0"/>
          </a:p>
          <a:p>
            <a:r>
              <a:rPr lang="en-US" dirty="0" smtClean="0"/>
              <a:t>Therefore, one should only correct for covariance when it is likely to </a:t>
            </a:r>
            <a:r>
              <a:rPr lang="en-US" dirty="0" smtClean="0"/>
              <a:t>exist</a:t>
            </a:r>
            <a:endParaRPr lang="en-US" dirty="0" smtClean="0"/>
          </a:p>
          <a:p>
            <a:r>
              <a:rPr lang="en-US" dirty="0" smtClean="0"/>
              <a:t>For example, repeat tests of plant growth conducted over different timeframes may not require correction whereas tests of flood intensity over a region during the same timeframe </a:t>
            </a:r>
            <a:r>
              <a:rPr lang="en-US" dirty="0" smtClean="0"/>
              <a:t>will require correction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6309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1"/>
            <a:ext cx="8229600" cy="2895599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dirty="0" smtClean="0"/>
              <a:t>This Tutorial is based on:</a:t>
            </a:r>
          </a:p>
          <a:p>
            <a:pPr marL="0" indent="0">
              <a:buNone/>
            </a:pPr>
            <a:r>
              <a:rPr lang="en-US" dirty="0"/>
              <a:t>Douglas, E. M., R. M. Vogel, and C.N. Kroll </a:t>
            </a:r>
            <a:r>
              <a:rPr lang="en-US" dirty="0" smtClean="0"/>
              <a:t>(</a:t>
            </a:r>
            <a:r>
              <a:rPr lang="en-US" dirty="0"/>
              <a:t>2000), Trends in floods and </a:t>
            </a:r>
            <a:r>
              <a:rPr lang="en-US" dirty="0" smtClean="0"/>
              <a:t>low </a:t>
            </a:r>
            <a:r>
              <a:rPr lang="en-US" dirty="0"/>
              <a:t>flows in </a:t>
            </a:r>
            <a:r>
              <a:rPr lang="en-US" dirty="0" smtClean="0"/>
              <a:t>the United States</a:t>
            </a:r>
            <a:r>
              <a:rPr lang="en-US" dirty="0"/>
              <a:t>: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impact </a:t>
            </a:r>
            <a:r>
              <a:rPr lang="en-US" dirty="0"/>
              <a:t>of spatial </a:t>
            </a:r>
            <a:r>
              <a:rPr lang="en-US" dirty="0" smtClean="0"/>
              <a:t>correlation</a:t>
            </a:r>
            <a:r>
              <a:rPr lang="en-US" dirty="0"/>
              <a:t>, J. </a:t>
            </a:r>
            <a:r>
              <a:rPr lang="en-US" dirty="0" smtClean="0"/>
              <a:t>of </a:t>
            </a:r>
            <a:r>
              <a:rPr lang="en-US" dirty="0"/>
              <a:t>Hydrology, 240, 90-105</a:t>
            </a:r>
            <a:r>
              <a:rPr lang="en-US" dirty="0" smtClean="0"/>
              <a:t>,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</a:t>
            </a:r>
            <a:r>
              <a:rPr lang="en-US" dirty="0" smtClean="0"/>
              <a:t>doi:10.1016/S00221694(00)00336-X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Addendum Data from USGS National Water Information services:</a:t>
            </a:r>
          </a:p>
          <a:p>
            <a:pPr marL="0" indent="0">
              <a:buNone/>
            </a:pPr>
            <a:r>
              <a:rPr lang="en-US" dirty="0"/>
              <a:t>http://waterdata.usgs.gov/il/nwis/dv/?</a:t>
            </a:r>
            <a:r>
              <a:rPr lang="en-US" dirty="0" smtClean="0"/>
              <a:t>site_no=05592500&amp;agency_cd=USGS&amp;amp;referred_module=sw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Comic on slide 2 from:</a:t>
            </a:r>
          </a:p>
          <a:p>
            <a:pPr marL="0" indent="0">
              <a:buNone/>
            </a:pPr>
            <a:r>
              <a:rPr lang="en-US" dirty="0" smtClean="0"/>
              <a:t>Monroe, R. “Significant” </a:t>
            </a:r>
            <a:r>
              <a:rPr lang="en-US" dirty="0"/>
              <a:t>http://xkcd.com/882/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Seasonal Kendall Test</a:t>
            </a:r>
          </a:p>
          <a:p>
            <a:pPr marL="0" indent="0">
              <a:buNone/>
            </a:pPr>
            <a:r>
              <a:rPr lang="en-US" dirty="0"/>
              <a:t>Hirsch, R.M., J.R. Slack and R.A. </a:t>
            </a:r>
            <a:r>
              <a:rPr lang="en-US" dirty="0" smtClean="0"/>
              <a:t>Smith (1982),</a:t>
            </a:r>
            <a:r>
              <a:rPr lang="en-US" dirty="0"/>
              <a:t> Techniques of Trend Analysis for Monthly Water Quality </a:t>
            </a:r>
            <a:r>
              <a:rPr lang="en-US" dirty="0" smtClean="0"/>
              <a:t>Data, </a:t>
            </a:r>
            <a:r>
              <a:rPr lang="en-US" dirty="0"/>
              <a:t>Water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Resources Research, 18, 107-121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068689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Addendum: Repeating with real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638800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/>
              <a:t>Download accompanying </a:t>
            </a:r>
            <a:r>
              <a:rPr lang="en-US" dirty="0" err="1" smtClean="0"/>
              <a:t>datafiles</a:t>
            </a:r>
            <a:r>
              <a:rPr lang="en-US" dirty="0" smtClean="0"/>
              <a:t>: “RockyRiver.txt”, “Cuyahoga.txt”, and ”Vermillion.txt” to your working directory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These are annual average streamflow </a:t>
            </a:r>
            <a:r>
              <a:rPr lang="en-US" dirty="0" smtClean="0"/>
              <a:t>datasets </a:t>
            </a:r>
            <a:r>
              <a:rPr lang="en-US" dirty="0" smtClean="0"/>
              <a:t>from USGS sites</a:t>
            </a:r>
            <a:r>
              <a:rPr lang="en-US" b="1" dirty="0" smtClean="0"/>
              <a:t> 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dirty="0" smtClean="0"/>
              <a:t>1)</a:t>
            </a:r>
            <a:r>
              <a:rPr lang="en-US" b="1" dirty="0" smtClean="0"/>
              <a:t> </a:t>
            </a:r>
            <a:r>
              <a:rPr lang="en-US" b="1" dirty="0"/>
              <a:t>USGS 04201500 Rocky River near Berea </a:t>
            </a:r>
            <a:r>
              <a:rPr lang="en-US" b="1" dirty="0" smtClean="0"/>
              <a:t>OH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2) </a:t>
            </a:r>
            <a:r>
              <a:rPr lang="en-US" b="1" dirty="0"/>
              <a:t>USGS 04202000 Cuyahoga River at Hiram Rapids OH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	</a:t>
            </a:r>
            <a:r>
              <a:rPr lang="en-US" dirty="0" smtClean="0"/>
              <a:t>3)</a:t>
            </a:r>
            <a:r>
              <a:rPr lang="en-US" b="1" dirty="0" smtClean="0"/>
              <a:t> </a:t>
            </a:r>
            <a:r>
              <a:rPr lang="de-DE" b="1" dirty="0"/>
              <a:t>USGS 04199500 Vermilion River near Vermilion OH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#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read Flow data from 3 rivers</a:t>
            </a: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x1 &lt;-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read.table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('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RockyRiver.txt',skip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=36)[,5]</a:t>
            </a: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y1 &lt;-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read.table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('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RockyRiver.txt',skip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=36)[,6]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x2 &lt;-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read.table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('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Cuyahoga.txt',skip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=36)[,5]</a:t>
            </a: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y2 &lt;-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read.table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('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Cuyahoga.txt',skip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=36)[,6]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x3 &lt;-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read.table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('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Vermillion.txt',skip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=36)[,5]</a:t>
            </a: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y3 &lt;-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read.table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('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Vermillion.txt',skip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=36)[,6]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#Record and count only years where all sites have data</a:t>
            </a: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x &lt;- x1[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is.element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(x1,x2) &amp;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is.element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(x1,x3)]</a:t>
            </a: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 &lt;- length(x)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#create a matrix of flows for only shared years </a:t>
            </a:r>
          </a:p>
          <a:p>
            <a:pPr marL="0" indent="0">
              <a:buNone/>
            </a:pP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ymat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= matrix(NA, 3, N)</a:t>
            </a:r>
          </a:p>
          <a:p>
            <a:pPr marL="0" indent="0">
              <a:buNone/>
            </a:pP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ymat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[1,] &lt;- y1[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is.element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(x1,x) &amp;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is.element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(x1,x)]</a:t>
            </a:r>
          </a:p>
          <a:p>
            <a:pPr marL="0" indent="0">
              <a:buNone/>
            </a:pP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ymat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[2,] &lt;- y2[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is.element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(x2,x) &amp;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is.element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(x2,x)]</a:t>
            </a:r>
          </a:p>
          <a:p>
            <a:pPr marL="0" indent="0">
              <a:buNone/>
            </a:pP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ymat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[3,] &lt;- y3[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is.element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(x3,x) &amp;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is.element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(x3,x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)]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1986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Addendum: Repeating with real data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96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Examine the data </a:t>
            </a:r>
            <a:endParaRPr lang="en-US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plot(x, </a:t>
            </a:r>
            <a:r>
              <a:rPr lang="en-US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ymat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[1,])</a:t>
            </a:r>
          </a:p>
          <a:p>
            <a:pPr marL="0" indent="0">
              <a:buFont typeface="Arial" pitchFamily="34" charset="0"/>
              <a:buNone/>
            </a:pP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points(x, </a:t>
            </a:r>
            <a:r>
              <a:rPr lang="en-US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ymat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[2,],col='red')</a:t>
            </a:r>
          </a:p>
          <a:p>
            <a:pPr marL="0" indent="0">
              <a:buFont typeface="Arial" pitchFamily="34" charset="0"/>
              <a:buNone/>
            </a:pP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points(x, </a:t>
            </a:r>
            <a:r>
              <a:rPr lang="en-US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ymat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[3,],col='blue')</a:t>
            </a:r>
          </a:p>
          <a:p>
            <a:r>
              <a:rPr lang="en-US" dirty="0" smtClean="0"/>
              <a:t>Things to look for:</a:t>
            </a:r>
          </a:p>
          <a:p>
            <a:pPr lvl="1"/>
            <a:r>
              <a:rPr lang="en-US" dirty="0" smtClean="0"/>
              <a:t>Is the overall trend monotonic (either always increasing or always decreasing)? If not, the Mann-Kendall test is not valid</a:t>
            </a:r>
          </a:p>
          <a:p>
            <a:pPr lvl="1"/>
            <a:r>
              <a:rPr lang="en-US" dirty="0" smtClean="0"/>
              <a:t>Are there other patterns besides the trend (</a:t>
            </a:r>
            <a:r>
              <a:rPr lang="en-US" dirty="0" err="1" smtClean="0"/>
              <a:t>ie</a:t>
            </a:r>
            <a:r>
              <a:rPr lang="en-US" dirty="0" smtClean="0"/>
              <a:t> periodic behavior or serial correlation)? See the </a:t>
            </a:r>
            <a:r>
              <a:rPr lang="en-US" dirty="0" smtClean="0">
                <a:hlinkClick r:id="rId2"/>
              </a:rPr>
              <a:t>Mann-Kendall</a:t>
            </a:r>
            <a:r>
              <a:rPr lang="en-US" dirty="0" smtClean="0"/>
              <a:t> tutorial to address serial correlation and (Hirsch 1982) to address periodic trends</a:t>
            </a:r>
          </a:p>
          <a:p>
            <a:pPr lvl="1"/>
            <a:r>
              <a:rPr lang="en-US" dirty="0" smtClean="0"/>
              <a:t>Cross-Correlation may or may not be visible by eye</a:t>
            </a:r>
            <a:endParaRPr lang="en-US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US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3799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8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Calculate Kendall’s S values (</a:t>
            </a:r>
            <a:r>
              <a:rPr lang="en-US" dirty="0" err="1"/>
              <a:t>S</a:t>
            </a:r>
            <a:r>
              <a:rPr lang="en-US" baseline="-25000" dirty="0" err="1"/>
              <a:t>k</a:t>
            </a:r>
            <a:r>
              <a:rPr lang="en-US" dirty="0"/>
              <a:t> and S</a:t>
            </a:r>
            <a:r>
              <a:rPr lang="en-US" baseline="-25000" dirty="0"/>
              <a:t>M</a:t>
            </a:r>
            <a:r>
              <a:rPr lang="en-US" dirty="0"/>
              <a:t>) at each site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209800"/>
            <a:ext cx="7924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KendallS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&lt;- function(y){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#Calculate Kendall's S statistic, S, from a series, y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#Variables: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#   y   input data series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#   S   Kendall's S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statistic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#   N   length of y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S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N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length(y)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for(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 1:(N-1)){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    S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 + sum(sign(y[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]-y[(i+1):N]))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}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return(S)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}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595191" y="3637262"/>
                <a:ext cx="3373680" cy="4165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𝑖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p>
                      <m:e>
                        <m:nary>
                          <m:naryPr>
                            <m:chr m:val="∑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i="1">
                                <a:latin typeface="Cambria Math"/>
                              </a:rPr>
                              <m:t>𝑗</m:t>
                            </m:r>
                            <m:r>
                              <a:rPr lang="en-US" i="1">
                                <a:latin typeface="Cambria Math"/>
                              </a:rPr>
                              <m:t>=</m:t>
                            </m:r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i="1">
                                <a:latin typeface="Cambria Math"/>
                              </a:rPr>
                              <m:t>+1</m:t>
                            </m:r>
                          </m:sub>
                          <m:sup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sup>
                          <m:e>
                            <m:r>
                              <a:rPr lang="en-US" i="1">
                                <a:latin typeface="Cambria Math"/>
                              </a:rPr>
                              <m:t>𝑠𝑖𝑔𝑛</m:t>
                            </m:r>
                            <m:r>
                              <a:rPr lang="en-US" i="1">
                                <a:latin typeface="Cambria Math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)</m:t>
                            </m:r>
                          </m:e>
                        </m:nary>
                      </m:e>
                    </m:nary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5191" y="3637262"/>
                <a:ext cx="3373680" cy="416524"/>
              </a:xfrm>
              <a:prstGeom prst="rect">
                <a:avLst/>
              </a:prstGeom>
              <a:blipFill rotWithShape="0">
                <a:blip r:embed="rId2"/>
                <a:stretch>
                  <a:fillRect t="-102941" b="-15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Addendum: Repeating with real data</a:t>
            </a:r>
          </a:p>
        </p:txBody>
      </p:sp>
    </p:spTree>
    <p:extLst>
      <p:ext uri="{BB962C8B-B14F-4D97-AF65-F5344CB8AC3E}">
        <p14:creationId xmlns:p14="http://schemas.microsoft.com/office/powerpoint/2010/main" val="3339594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21766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importance of Field Significance</a:t>
            </a:r>
            <a:endParaRPr lang="en-US" dirty="0"/>
          </a:p>
        </p:txBody>
      </p:sp>
      <p:pic>
        <p:nvPicPr>
          <p:cNvPr id="1026" name="Picture 2" descr="Significa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231" y="209550"/>
            <a:ext cx="2369169" cy="657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4839814" y="609600"/>
            <a:ext cx="1748001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042740" y="1415534"/>
            <a:ext cx="1793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Field Significance</a:t>
            </a:r>
            <a:endParaRPr lang="en-US" dirty="0"/>
          </a:p>
        </p:txBody>
      </p:sp>
      <p:sp>
        <p:nvSpPr>
          <p:cNvPr id="9" name="Left Brace 8"/>
          <p:cNvSpPr/>
          <p:nvPr/>
        </p:nvSpPr>
        <p:spPr>
          <a:xfrm>
            <a:off x="5029200" y="1600200"/>
            <a:ext cx="297831" cy="35052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3927866" y="3168134"/>
            <a:ext cx="1823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Local Significance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228600" y="2089666"/>
            <a:ext cx="4426548" cy="4539734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When analyzing multiple datasets the likelihood of falsely rejecting the null hypothesis increases (</a:t>
            </a:r>
            <a:r>
              <a:rPr lang="en-US" dirty="0" err="1" smtClean="0"/>
              <a:t>ie</a:t>
            </a:r>
            <a:r>
              <a:rPr lang="en-US" dirty="0" smtClean="0"/>
              <a:t>. 20 tests at </a:t>
            </a:r>
            <a:r>
              <a:rPr lang="el-GR" dirty="0" smtClean="0"/>
              <a:t>α</a:t>
            </a:r>
            <a:r>
              <a:rPr lang="en-US" dirty="0" smtClean="0"/>
              <a:t>=.05 will likely reject at least one even if H</a:t>
            </a:r>
            <a:r>
              <a:rPr lang="en-US" baseline="-25000" dirty="0" smtClean="0"/>
              <a:t>o</a:t>
            </a:r>
            <a:r>
              <a:rPr lang="en-US" dirty="0" smtClean="0"/>
              <a:t> is true)</a:t>
            </a:r>
          </a:p>
          <a:p>
            <a:r>
              <a:rPr lang="en-US" dirty="0" smtClean="0"/>
              <a:t>Field significance can estimate the significance of a test for a group of datasets at the same time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726304" y="6389277"/>
            <a:ext cx="2227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http://xkcd.com/882/</a:t>
            </a:r>
          </a:p>
        </p:txBody>
      </p:sp>
    </p:spTree>
    <p:extLst>
      <p:ext uri="{BB962C8B-B14F-4D97-AF65-F5344CB8AC3E}">
        <p14:creationId xmlns:p14="http://schemas.microsoft.com/office/powerpoint/2010/main" val="415018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Addendum: Repeating with real data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209800"/>
            <a:ext cx="7924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#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Svec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a list of Kendall S values for each dataset</a:t>
            </a:r>
          </a:p>
          <a:p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Svec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rep(0,M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for(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 1:M){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Svec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[[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]]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KendallS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ymat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,])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}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#store the average Kendall S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value in Sm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Sm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mean(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Svec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257800" y="4038600"/>
                <a:ext cx="180594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𝑀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𝑚𝑒𝑎𝑛</m:t>
                      </m:r>
                      <m:r>
                        <a:rPr lang="en-US" i="1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800" y="4038600"/>
                <a:ext cx="1805944" cy="369332"/>
              </a:xfrm>
              <a:prstGeom prst="rect">
                <a:avLst/>
              </a:prstGeom>
              <a:blipFill rotWithShape="0">
                <a:blip r:embed="rId2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32909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Addendum: Repeating with real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Perform Mann Kendall tests for each of the sites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209800"/>
            <a:ext cx="7924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#records the variance for a single Kendall's S value</a:t>
            </a: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VarS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(N*(N-1)*(2*N+5))/18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#calculate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Z-scores and p-values for each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endall’s S value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Zvec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rep(0,M)</a:t>
            </a: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pvec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rep(0,M)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for(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 1:M){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Zvec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[[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]]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Svec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[[1]]/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sqrt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VarS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pvec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[[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]]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2*(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1-pnorm(abs(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Zvec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[[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]])))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}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112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Addendum: Repeating with real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8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</a:t>
            </a:r>
            <a:r>
              <a:rPr lang="en-US" dirty="0" smtClean="0"/>
              <a:t>ompute Mann Kendall field significance assuming no covariance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209800"/>
            <a:ext cx="7924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#store the variance assuming no covariance between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datasets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VarSm_nocov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N*(N-1)*(2*N+5)/18/M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#store the Z-score for Sm</a:t>
            </a: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Zfield_nocov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Sm/(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sqrt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VarSm_nocov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*M)) 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#calculate p value</a:t>
            </a: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pfield_nocov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2*(1-pnorm(abs(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Z_nocov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)))}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print(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pfield_nocov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953000" y="2422358"/>
                <a:ext cx="4572000" cy="216020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dirty="0" smtClean="0">
                    <a:ea typeface="Cambria Math"/>
                  </a:rPr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  <a:ea typeface="Cambria Math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𝑀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)=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1)(2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+5)</m:t>
                        </m:r>
                      </m:num>
                      <m:den>
                        <m:r>
                          <a:rPr lang="en-US" i="1">
                            <a:latin typeface="Cambria Math"/>
                            <a:ea typeface="Cambria Math"/>
                          </a:rPr>
                          <m:t>18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𝑀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/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𝜎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𝑀</m:t>
                          </m:r>
                        </m:sub>
                      </m:sSub>
                      <m:r>
                        <a:rPr lang="en-US" i="1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endParaRPr lang="en-US" i="1" dirty="0" smtClean="0">
                  <a:latin typeface="Cambria Math"/>
                </a:endParaRPr>
              </a:p>
              <a:p>
                <a:endParaRPr lang="en-US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𝑝</m:t>
                      </m:r>
                      <m:r>
                        <a:rPr lang="en-US" i="1">
                          <a:latin typeface="Cambria Math"/>
                        </a:rPr>
                        <m:t>=2(1−</m:t>
                      </m:r>
                      <m:r>
                        <a:rPr lang="en-US" i="1">
                          <a:latin typeface="Cambria Math"/>
                        </a:rPr>
                        <m:t>𝑐𝑑𝑓</m:t>
                      </m:r>
                      <m:r>
                        <a:rPr lang="en-US" i="1">
                          <a:latin typeface="Cambria Math"/>
                        </a:rPr>
                        <m:t>(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</a:rPr>
                        <m:t>))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2422358"/>
                <a:ext cx="4572000" cy="2160207"/>
              </a:xfrm>
              <a:prstGeom prst="rect">
                <a:avLst/>
              </a:prstGeom>
              <a:blipFill rotWithShape="0">
                <a:blip r:embed="rId2"/>
                <a:stretch>
                  <a:fillRect b="-14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18914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Addendum: Repeating with real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8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</a:t>
            </a:r>
            <a:r>
              <a:rPr lang="en-US" dirty="0" smtClean="0"/>
              <a:t>ompute </a:t>
            </a:r>
            <a:r>
              <a:rPr lang="en-US" dirty="0"/>
              <a:t>Mann Kendall field significance assuming </a:t>
            </a:r>
            <a:r>
              <a:rPr lang="en-US" dirty="0" smtClean="0"/>
              <a:t>covariance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209800"/>
            <a:ext cx="7924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#define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crosscorr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fuction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crosscorr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&lt;- function(y1,y2){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#Variables: 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#   y1          first input dataset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#   y2          second input dataset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#   mu1         mean of first dataset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#   mu2         mean of second dataset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#   sigma1      standard deviation of first dataset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#   sigma2      standard deviation of second dataset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mu1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mean(y1)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mu2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mean(y2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sigma1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sqrt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var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(y1))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sigma2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sqrt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var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(y2))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return(mean((y1 - mu1) * (y1 - mu1)) / sigma1 / sigma2)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}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4572000" y="2472028"/>
                <a:ext cx="2826415" cy="5748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𝑙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𝐸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[(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)(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𝑙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)]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𝑙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472028"/>
                <a:ext cx="2826415" cy="57483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7914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Addendum: Repeating with real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8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</a:t>
            </a:r>
            <a:r>
              <a:rPr lang="en-US" dirty="0" smtClean="0"/>
              <a:t>ompute </a:t>
            </a:r>
            <a:r>
              <a:rPr lang="en-US" dirty="0"/>
              <a:t>Mann Kendall field significance assuming </a:t>
            </a:r>
            <a:r>
              <a:rPr lang="en-US" dirty="0" smtClean="0"/>
              <a:t>covariance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209800"/>
            <a:ext cx="79248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#compute the average cross-correlation coefficient</a:t>
            </a:r>
          </a:p>
          <a:p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rhosum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for(k in 1:(M-1)){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for(l in 1:(M-k)){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   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rhosum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&lt;-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rhosum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+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crosscorr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ymat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[k,],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ymat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[l,])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}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}</a:t>
            </a: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rhobar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2*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rhosum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/M/(M-1)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#compute variance, Z score, and field significance</a:t>
            </a: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VarSm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VarS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/M)*(1+(M-1)*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rhobar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Zfield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Sm/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sqrt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VarSm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pfield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2*(1-pnorm(abs(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Zfield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)))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print(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pfield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4131365" y="2590800"/>
                <a:ext cx="6344478" cy="6153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US" sz="1200" i="1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</m:e>
                          </m:acc>
                        </m:e>
                        <m:sub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𝑥</m:t>
                          </m:r>
                        </m:sub>
                      </m:sSub>
                      <m:r>
                        <a:rPr lang="en-US" sz="1200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𝑀</m:t>
                          </m:r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𝑀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−</m:t>
                          </m:r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1)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sz="12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200" i="1">
                              <a:latin typeface="Cambria Math"/>
                              <a:ea typeface="Cambria Math"/>
                            </a:rPr>
                            <m:t>𝑘</m:t>
                          </m:r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𝑀</m:t>
                          </m:r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−1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200" i="1">
                                  <a:latin typeface="Cambria Math"/>
                                  <a:ea typeface="Cambria Math"/>
                                </a:rPr>
                                <m:t>𝑙</m:t>
                              </m:r>
                              <m:r>
                                <a:rPr lang="en-US" sz="1200" i="1">
                                  <a:latin typeface="Cambria Math"/>
                                  <a:ea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200" i="1"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  <m:r>
                                <a:rPr lang="en-US" sz="1200" i="1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en-US" sz="1200" i="1">
                                  <a:latin typeface="Cambria Math"/>
                                  <a:ea typeface="Cambria Math"/>
                                </a:rPr>
                                <m:t>𝑘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𝑘</m:t>
                                  </m:r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𝑙</m:t>
                                  </m:r>
                                </m:sub>
                              </m:sSub>
                            </m:e>
                          </m:nary>
                        </m:e>
                      </m:nary>
                    </m:oMath>
                  </m:oMathPara>
                </a14:m>
                <a:endParaRPr lang="en-US" sz="1200" dirty="0"/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1365" y="2590800"/>
                <a:ext cx="6344478" cy="61536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Left Brace 5"/>
          <p:cNvSpPr/>
          <p:nvPr/>
        </p:nvSpPr>
        <p:spPr>
          <a:xfrm rot="16200000">
            <a:off x="7844086" y="2847150"/>
            <a:ext cx="184666" cy="89116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490837" y="3410780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r</a:t>
            </a:r>
            <a:r>
              <a:rPr lang="en-US" dirty="0" err="1" smtClean="0"/>
              <a:t>hosum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42712" y="3103023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rhobar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626710" y="5533787"/>
                <a:ext cx="4572000" cy="92333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𝑀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/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𝜎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𝑀</m:t>
                          </m:r>
                        </m:sub>
                      </m:sSub>
                      <m:r>
                        <a:rPr lang="en-US" i="1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dirty="0" smtClean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𝑝</m:t>
                      </m:r>
                      <m:r>
                        <a:rPr lang="en-US" i="1">
                          <a:latin typeface="Cambria Math"/>
                        </a:rPr>
                        <m:t>=2(1−</m:t>
                      </m:r>
                      <m:r>
                        <a:rPr lang="en-US" i="1">
                          <a:latin typeface="Cambria Math"/>
                        </a:rPr>
                        <m:t>𝑐𝑑𝑓</m:t>
                      </m:r>
                      <m:r>
                        <a:rPr lang="en-US" i="1">
                          <a:latin typeface="Cambria Math"/>
                        </a:rPr>
                        <m:t>(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</a:rPr>
                        <m:t>))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6710" y="5533787"/>
                <a:ext cx="4572000" cy="923330"/>
              </a:xfrm>
              <a:prstGeom prst="rect">
                <a:avLst/>
              </a:prstGeom>
              <a:blipFill rotWithShape="0">
                <a:blip r:embed="rId3"/>
                <a:stretch>
                  <a:fillRect b="-4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5267785" y="4648200"/>
                <a:ext cx="3741281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/>
                          <a:ea typeface="Cambria Math"/>
                        </a:rPr>
                        <m:t>(1+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𝑀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−1</m:t>
                          </m:r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𝑥</m:t>
                          </m:r>
                        </m:sub>
                      </m:sSub>
                      <m:r>
                        <a:rPr lang="en-US" i="1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7785" y="4648200"/>
                <a:ext cx="3741281" cy="6463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12624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Mann Kendall Field Significance </a:t>
            </a:r>
            <a:r>
              <a:rPr lang="en-US" dirty="0" smtClean="0"/>
              <a:t>Example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Notice that </a:t>
            </a:r>
            <a:r>
              <a:rPr lang="en-US" dirty="0" err="1" smtClean="0"/>
              <a:t>pfield</a:t>
            </a:r>
            <a:r>
              <a:rPr lang="en-US" dirty="0" smtClean="0"/>
              <a:t> &gt; </a:t>
            </a:r>
            <a:r>
              <a:rPr lang="en-US" dirty="0" err="1" smtClean="0"/>
              <a:t>pfield_nocov</a:t>
            </a:r>
            <a:endParaRPr lang="en-US" dirty="0" smtClean="0"/>
          </a:p>
          <a:p>
            <a:r>
              <a:rPr lang="en-US" dirty="0" smtClean="0"/>
              <a:t>This is because the Variance of Sm is necessarily larger when considering covariance</a:t>
            </a:r>
            <a:endParaRPr lang="en-US" dirty="0"/>
          </a:p>
          <a:p>
            <a:r>
              <a:rPr lang="en-US" dirty="0" smtClean="0"/>
              <a:t>Therefore, one should only correct for covariance when it is likely to </a:t>
            </a:r>
            <a:r>
              <a:rPr lang="en-US" dirty="0" smtClean="0"/>
              <a:t>exist</a:t>
            </a:r>
          </a:p>
          <a:p>
            <a:r>
              <a:rPr lang="en-US" dirty="0"/>
              <a:t>I</a:t>
            </a:r>
            <a:r>
              <a:rPr lang="en-US" dirty="0" smtClean="0"/>
              <a:t>n this case all rivers are near each other and are thus likely to be covariant </a:t>
            </a:r>
          </a:p>
          <a:p>
            <a:r>
              <a:rPr lang="en-US" dirty="0" smtClean="0"/>
              <a:t>However, if we picked rivers from different parts of the world, correction might not be necessary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8386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Quick method of estimating field significance of a MK trend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datasets are independent and there is no trend, local significances will be independent and follow a uniform distribution [0,1]</a:t>
            </a:r>
          </a:p>
          <a:p>
            <a:r>
              <a:rPr lang="en-US" dirty="0" smtClean="0"/>
              <a:t>A quick but inaccurate method for a large number of tests is to check if more than 5% of tests have p&lt;.05</a:t>
            </a:r>
          </a:p>
          <a:p>
            <a:r>
              <a:rPr lang="en-US" dirty="0" smtClean="0"/>
              <a:t>More accurate methods must test the entire distribution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11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Quick </a:t>
            </a:r>
            <a:r>
              <a:rPr lang="en-US" dirty="0"/>
              <a:t>method of estimating field significance of a MK trend Test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525963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Central limit theorem: the sum of a large number of  independent random variables is normally distributed</a:t>
                </a:r>
              </a:p>
              <a:p>
                <a:r>
                  <a:rPr lang="en-US" dirty="0" smtClean="0"/>
                  <a:t>So Test Statistic (S</a:t>
                </a:r>
                <a:r>
                  <a:rPr lang="en-US" baseline="-25000" dirty="0" smtClean="0"/>
                  <a:t>M</a:t>
                </a:r>
                <a:r>
                  <a:rPr lang="en-US" dirty="0" smtClean="0"/>
                  <a:t> = Mean Kendall’s S), should be normally distributed if there is no trend</a:t>
                </a:r>
              </a:p>
              <a:p>
                <a:r>
                  <a:rPr lang="en-US" dirty="0" smtClean="0"/>
                  <a:t>For m datasets: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𝑖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p>
                      <m:e>
                        <m:nary>
                          <m:naryPr>
                            <m:chr m:val="∑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/>
                              </a:rPr>
                              <m:t>𝑗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+1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𝑠𝑖𝑔𝑛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)</m:t>
                            </m:r>
                          </m:e>
                        </m:nary>
                      </m:e>
                    </m:nary>
                  </m:oMath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𝑀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𝑚𝑒𝑎𝑛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	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𝑀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)=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−1)(2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+5)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18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𝑀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/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𝜎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𝑀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  <m:r>
                      <a:rPr lang="en-US" b="0" i="1" smtClean="0">
                        <a:latin typeface="Cambria Math"/>
                      </a:rPr>
                      <m:t>=2(1−</m:t>
                    </m:r>
                    <m:r>
                      <a:rPr lang="en-US" b="0" i="1" smtClean="0">
                        <a:latin typeface="Cambria Math"/>
                      </a:rPr>
                      <m:t>𝑐𝑑𝑓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))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525963"/>
              </a:xfrm>
              <a:blipFill rotWithShape="0">
                <a:blip r:embed="rId2"/>
                <a:stretch>
                  <a:fillRect l="-1259" t="-28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943600" y="5402247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Field significance tests the group of m datasets at the same time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114800" y="5562600"/>
            <a:ext cx="18288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651626" y="3863181"/>
                <a:ext cx="1555747" cy="5096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𝑠𝑖𝑔𝑛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1626" y="3863181"/>
                <a:ext cx="1555747" cy="50962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5943600" y="3285112"/>
                <a:ext cx="297180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𝑤h𝑒𝑟𝑒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𝑖𝑠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𝑡h𝑒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𝑙𝑒𝑛𝑔𝑡h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𝑡h𝑒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𝑘𝑡h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𝑑𝑎𝑡𝑎𝑠𝑒𝑡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𝑎𝑛𝑑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600" y="3285112"/>
                <a:ext cx="2971800" cy="646331"/>
              </a:xfrm>
              <a:prstGeom prst="rect">
                <a:avLst/>
              </a:prstGeom>
              <a:blipFill rotWithShape="0">
                <a:blip r:embed="rId4"/>
                <a:stretch>
                  <a:fillRect b="-6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548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Problem with the quick method (Cross-correlation)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 many cases, especially time series, separate datasets may be correlated </a:t>
            </a:r>
            <a:r>
              <a:rPr lang="en-US" dirty="0"/>
              <a:t>(in addition to a possible trend</a:t>
            </a:r>
            <a:r>
              <a:rPr lang="en-US" dirty="0" smtClean="0"/>
              <a:t>) due to a hidden variable, in addition to the independent variable</a:t>
            </a:r>
          </a:p>
          <a:p>
            <a:r>
              <a:rPr lang="en-US" dirty="0" smtClean="0"/>
              <a:t>Examples include:</a:t>
            </a:r>
          </a:p>
          <a:p>
            <a:pPr lvl="1"/>
            <a:r>
              <a:rPr lang="en-US" dirty="0" smtClean="0"/>
              <a:t>Annual maximum precipitation at nearby sites depend on local climate variability in addition to climate changes</a:t>
            </a:r>
          </a:p>
          <a:p>
            <a:pPr lvl="1"/>
            <a:r>
              <a:rPr lang="en-US" dirty="0" smtClean="0"/>
              <a:t>Growth rates of different species in the same location depend on local weather in addition to nutrient mass</a:t>
            </a:r>
          </a:p>
          <a:p>
            <a:r>
              <a:rPr lang="en-US" dirty="0" smtClean="0"/>
              <a:t>If the datasets are </a:t>
            </a:r>
            <a:r>
              <a:rPr lang="en-US" dirty="0" smtClean="0"/>
              <a:t>correlated, </a:t>
            </a:r>
            <a:r>
              <a:rPr lang="en-US" dirty="0" smtClean="0"/>
              <a:t>we break the assumption of independence</a:t>
            </a:r>
          </a:p>
          <a:p>
            <a:r>
              <a:rPr lang="en-US" dirty="0" smtClean="0"/>
              <a:t>Thus we need to account for correlations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02969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Estimating field significance of a MK trend test with correlated datasets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534400" cy="4525963"/>
              </a:xfrm>
            </p:spPr>
            <p:txBody>
              <a:bodyPr>
                <a:normAutofit fontScale="85000" lnSpcReduction="1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𝑖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p>
                      <m:e>
                        <m:nary>
                          <m:naryPr>
                            <m:chr m:val="∑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i="1">
                                <a:latin typeface="Cambria Math"/>
                              </a:rPr>
                              <m:t>𝑗</m:t>
                            </m:r>
                            <m:r>
                              <a:rPr lang="en-US" i="1">
                                <a:latin typeface="Cambria Math"/>
                              </a:rPr>
                              <m:t>=</m:t>
                            </m:r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i="1">
                                <a:latin typeface="Cambria Math"/>
                              </a:rPr>
                              <m:t>+1</m:t>
                            </m:r>
                          </m:sub>
                          <m:sup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sup>
                          <m:e>
                            <m:r>
                              <a:rPr lang="en-US" i="1">
                                <a:latin typeface="Cambria Math"/>
                              </a:rPr>
                              <m:t>𝑠𝑖𝑔𝑛</m:t>
                            </m:r>
                            <m:r>
                              <a:rPr lang="en-US" i="1">
                                <a:latin typeface="Cambria Math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)</m:t>
                            </m:r>
                          </m:e>
                        </m:nary>
                      </m:e>
                    </m:nary>
                  </m:oMath>
                </a14:m>
                <a:r>
                  <a:rPr lang="en-US" dirty="0" smtClean="0"/>
                  <a:t>    </a:t>
                </a:r>
                <a:r>
                  <a:rPr lang="en-US" sz="1900" dirty="0"/>
                  <a:t>for dataset </a:t>
                </a:r>
                <a:r>
                  <a:rPr lang="en-US" sz="1900" dirty="0" smtClean="0"/>
                  <a:t>k, length n</a:t>
                </a:r>
                <a:endParaRPr lang="en-US" sz="19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𝑀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𝑚𝑒𝑎𝑛</m:t>
                    </m:r>
                    <m:r>
                      <a:rPr lang="en-US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dirty="0"/>
                  <a:t>	</a:t>
                </a:r>
                <a:endParaRPr lang="en-US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ea typeface="Cambria Math"/>
                          </a:rPr>
                          <m:t>𝑛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e>
                        </m:d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+5</m:t>
                            </m:r>
                          </m:e>
                        </m:d>
                      </m:num>
                      <m:den>
                        <m:r>
                          <a:rPr lang="en-US" i="1">
                            <a:latin typeface="Cambria Math"/>
                            <a:ea typeface="Cambria Math"/>
                          </a:rPr>
                          <m:t>18</m:t>
                        </m:r>
                      </m:den>
                    </m:f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𝑆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𝑀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𝑘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  <m:t>𝑀</m:t>
                        </m:r>
                      </m:den>
                    </m:f>
                    <m:r>
                      <a:rPr lang="en-US" b="0" i="1" smtClean="0">
                        <a:latin typeface="Cambria Math"/>
                        <a:ea typeface="Cambria Math"/>
                      </a:rPr>
                      <m:t>(1+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𝑀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e>
                    </m:d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𝑀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𝑀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+1)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  <a:ea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𝑀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  <m:e>
                        <m:nary>
                          <m:naryPr>
                            <m:chr m:val="∑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𝑙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=1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𝑀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𝑘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𝑘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𝑙</m:t>
                                </m:r>
                              </m:sub>
                            </m:sSub>
                          </m:e>
                        </m:nary>
                      </m:e>
                    </m:nary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𝑀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/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𝜎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𝑀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𝑝</m:t>
                    </m:r>
                    <m:r>
                      <a:rPr lang="en-US" i="1">
                        <a:latin typeface="Cambria Math"/>
                      </a:rPr>
                      <m:t>=2(1−</m:t>
                    </m:r>
                    <m:r>
                      <a:rPr lang="en-US" i="1">
                        <a:latin typeface="Cambria Math"/>
                      </a:rPr>
                      <m:t>𝑐𝑑𝑓</m:t>
                    </m:r>
                    <m:r>
                      <a:rPr lang="en-US" i="1">
                        <a:latin typeface="Cambria Math"/>
                      </a:rPr>
                      <m:t>(</m:t>
                    </m:r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/>
                      </a:rPr>
                      <m:t>))</m:t>
                    </m:r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534400" cy="4525963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98494" y="4191000"/>
                <a:ext cx="3568861" cy="5733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𝑤h𝑒𝑟𝑒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𝑙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𝐸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[(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)(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𝑙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)]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𝑙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8494" y="4191000"/>
                <a:ext cx="3568861" cy="57336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6772360" y="4764362"/>
            <a:ext cx="1897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(cross-correlation)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340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Mann Kendall Field Significance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Generate multiple datasets of  synthetic data  (</a:t>
            </a:r>
            <a:r>
              <a:rPr lang="en-US" dirty="0" err="1" smtClean="0"/>
              <a:t>x,ymat</a:t>
            </a:r>
            <a:r>
              <a:rPr lang="en-US" dirty="0" smtClean="0"/>
              <a:t>)with a covariant error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209800"/>
            <a:ext cx="7924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#generates the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independent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variable and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records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its length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x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1:100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length(x)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#creates the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dependent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variable with a weak trend</a:t>
            </a: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mat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&lt;-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rbind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(.01*x+2,.01*x+2,.01*x+2)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 &lt;- 3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#sets a seed so that results are reproducible and generates normal noise </a:t>
            </a: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set.seed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(15)</a:t>
            </a: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shared_noise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rnorm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(N)*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sqrt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(.5)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#adds randomly distributed noise and shared noise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for(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 1:3){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ymat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,]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ymat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,] +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rnorm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(N)*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sqrt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(.5) +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shared_noise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099744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Mann Kendall Field Significance Example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Examine the data 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plot(x, </a:t>
            </a:r>
            <a:r>
              <a:rPr lang="en-US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ymat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[1,])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points(x, </a:t>
            </a:r>
            <a:r>
              <a:rPr lang="en-US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ymat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[2,],col='red')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points(x, </a:t>
            </a:r>
            <a:r>
              <a:rPr lang="en-US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ymat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[3,],col='blue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')</a:t>
            </a:r>
          </a:p>
          <a:p>
            <a:r>
              <a:rPr lang="en-US" dirty="0"/>
              <a:t>Things to look for:</a:t>
            </a:r>
          </a:p>
          <a:p>
            <a:pPr lvl="1"/>
            <a:r>
              <a:rPr lang="en-US" dirty="0"/>
              <a:t>Is </a:t>
            </a:r>
            <a:r>
              <a:rPr lang="en-US" dirty="0" smtClean="0"/>
              <a:t>the overall </a:t>
            </a:r>
            <a:r>
              <a:rPr lang="en-US" dirty="0"/>
              <a:t>trend monotonic (either always increasing or always </a:t>
            </a:r>
            <a:r>
              <a:rPr lang="en-US" dirty="0" smtClean="0"/>
              <a:t>decreasing)? If not, the Mann-Kendall test is not valid</a:t>
            </a:r>
            <a:endParaRPr lang="en-US" dirty="0"/>
          </a:p>
          <a:p>
            <a:pPr lvl="1"/>
            <a:r>
              <a:rPr lang="en-US" dirty="0"/>
              <a:t>Are there other patterns besides the trend (</a:t>
            </a:r>
            <a:r>
              <a:rPr lang="en-US" dirty="0" err="1"/>
              <a:t>ie</a:t>
            </a:r>
            <a:r>
              <a:rPr lang="en-US" dirty="0"/>
              <a:t> periodic behavior or serial correlation)? See the </a:t>
            </a:r>
            <a:r>
              <a:rPr lang="en-US" dirty="0">
                <a:hlinkClick r:id="rId2"/>
              </a:rPr>
              <a:t>Mann-Kendall</a:t>
            </a:r>
            <a:r>
              <a:rPr lang="en-US" dirty="0"/>
              <a:t> tutorial to address serial </a:t>
            </a:r>
            <a:r>
              <a:rPr lang="en-US" dirty="0" smtClean="0"/>
              <a:t>correlation and (Hirsch 1982) to address periodic trends</a:t>
            </a:r>
            <a:endParaRPr lang="en-US" dirty="0"/>
          </a:p>
          <a:p>
            <a:pPr lvl="1"/>
            <a:r>
              <a:rPr lang="en-US" dirty="0"/>
              <a:t>Cross-Correlation may or may not be visible by </a:t>
            </a:r>
            <a:r>
              <a:rPr lang="en-US" dirty="0" smtClean="0"/>
              <a:t>eye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603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Mann Kendall Field Significance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Calculate Kendall’s S </a:t>
            </a:r>
            <a:r>
              <a:rPr lang="en-US" dirty="0"/>
              <a:t>values (</a:t>
            </a:r>
            <a:r>
              <a:rPr lang="en-US" dirty="0" err="1" smtClean="0"/>
              <a:t>S</a:t>
            </a:r>
            <a:r>
              <a:rPr lang="en-US" baseline="-25000" dirty="0" err="1" smtClean="0"/>
              <a:t>k</a:t>
            </a:r>
            <a:r>
              <a:rPr lang="en-US" dirty="0" smtClean="0"/>
              <a:t> and S</a:t>
            </a:r>
            <a:r>
              <a:rPr lang="en-US" baseline="-25000" dirty="0" smtClean="0"/>
              <a:t>M</a:t>
            </a:r>
            <a:r>
              <a:rPr lang="en-US" dirty="0" smtClean="0"/>
              <a:t>) </a:t>
            </a:r>
            <a:r>
              <a:rPr lang="en-US" dirty="0" smtClean="0"/>
              <a:t>at each </a:t>
            </a:r>
            <a:r>
              <a:rPr lang="en-US" dirty="0" smtClean="0"/>
              <a:t>site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209800"/>
            <a:ext cx="7924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KendallS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&lt;- function(y){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#Calculate Kendall's S statistic, S, from a series, y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#Variables: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#   y   input data series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#   S   Kendall's S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statistic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#   N   length of y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S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N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length(y)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for(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 1:(N-1)){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    S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 + sum(sign(y[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]-y[(i+1):N]))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}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return(S)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}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4595191" y="3637262"/>
                <a:ext cx="3672544" cy="4165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𝑖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p>
                      <m:e>
                        <m:nary>
                          <m:naryPr>
                            <m:chr m:val="∑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i="1">
                                <a:latin typeface="Cambria Math"/>
                              </a:rPr>
                              <m:t>𝑗</m:t>
                            </m:r>
                            <m:r>
                              <a:rPr lang="en-US" i="1">
                                <a:latin typeface="Cambria Math"/>
                              </a:rPr>
                              <m:t>=</m:t>
                            </m:r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i="1">
                                <a:latin typeface="Cambria Math"/>
                              </a:rPr>
                              <m:t>+1</m:t>
                            </m:r>
                          </m:sub>
                          <m:sup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sup>
                          <m:e>
                            <m:r>
                              <a:rPr lang="en-US" i="1">
                                <a:latin typeface="Cambria Math"/>
                              </a:rPr>
                              <m:t>𝑠𝑖𝑔𝑛</m:t>
                            </m:r>
                            <m:r>
                              <a:rPr lang="en-US" i="1">
                                <a:latin typeface="Cambria Math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)</m:t>
                            </m:r>
                          </m:e>
                        </m:nary>
                      </m:e>
                    </m:nary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5191" y="3637262"/>
                <a:ext cx="3672544" cy="416524"/>
              </a:xfrm>
              <a:prstGeom prst="rect">
                <a:avLst/>
              </a:prstGeom>
              <a:blipFill rotWithShape="0">
                <a:blip r:embed="rId2"/>
                <a:stretch>
                  <a:fillRect t="-102941" b="-15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2216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7959</TotalTime>
  <Words>1780</Words>
  <Application>Microsoft Office PowerPoint</Application>
  <PresentationFormat>On-screen Show (4:3)</PresentationFormat>
  <Paragraphs>344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Cambria Math</vt:lpstr>
      <vt:lpstr>Office Theme</vt:lpstr>
      <vt:lpstr>Calculating a Mann Kendall Field Significance with cross-correlated datasets</vt:lpstr>
      <vt:lpstr>The importance of Field Significance</vt:lpstr>
      <vt:lpstr>Quick method of estimating field significance of a MK trend Test</vt:lpstr>
      <vt:lpstr>Quick method of estimating field significance of a MK trend Test</vt:lpstr>
      <vt:lpstr>Problem with the quick method (Cross-correlation)</vt:lpstr>
      <vt:lpstr>Estimating field significance of a MK trend test with correlated datasets</vt:lpstr>
      <vt:lpstr>Mann Kendall Field Significance Example</vt:lpstr>
      <vt:lpstr>Mann Kendall Field Significance Example</vt:lpstr>
      <vt:lpstr>Mann Kendall Field Significance Example</vt:lpstr>
      <vt:lpstr>Mann Kendall Field Significance Example</vt:lpstr>
      <vt:lpstr>Mann Kendall Field Significance Example</vt:lpstr>
      <vt:lpstr>Mann Kendall Field Significance Example</vt:lpstr>
      <vt:lpstr>Mann Kendall Field Significance Example</vt:lpstr>
      <vt:lpstr>Mann Kendall Field Significance Example</vt:lpstr>
      <vt:lpstr>Mann Kendall Field Significance Example Results</vt:lpstr>
      <vt:lpstr>References</vt:lpstr>
      <vt:lpstr>Addendum: Repeating with real data</vt:lpstr>
      <vt:lpstr>Addendum: Repeating with real data</vt:lpstr>
      <vt:lpstr>Addendum: Repeating with real data</vt:lpstr>
      <vt:lpstr>Addendum: Repeating with real data</vt:lpstr>
      <vt:lpstr>Addendum: Repeating with real data</vt:lpstr>
      <vt:lpstr>Addendum: Repeating with real data</vt:lpstr>
      <vt:lpstr>Addendum: Repeating with real data</vt:lpstr>
      <vt:lpstr>Addendum: Repeating with real data</vt:lpstr>
      <vt:lpstr>Mann Kendall Field Significance Example Results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Calculating a Mann Kendall Field Significance</dc:title>
  <dc:creator>tim</dc:creator>
  <cp:lastModifiedBy>Tim</cp:lastModifiedBy>
  <cp:revision>41</cp:revision>
  <dcterms:created xsi:type="dcterms:W3CDTF">2006-08-16T00:00:00Z</dcterms:created>
  <dcterms:modified xsi:type="dcterms:W3CDTF">2015-04-22T15:13:31Z</dcterms:modified>
</cp:coreProperties>
</file>