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0690800" cy="32918400"/>
  <p:notesSz cx="6858000" cy="919956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214FF"/>
    <a:srgbClr val="FFA45A"/>
    <a:srgbClr val="FFFE84"/>
    <a:srgbClr val="0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45" autoAdjust="0"/>
  </p:normalViewPr>
  <p:slideViewPr>
    <p:cSldViewPr>
      <p:cViewPr>
        <p:scale>
          <a:sx n="66" d="100"/>
          <a:sy n="66" d="100"/>
        </p:scale>
        <p:origin x="6224" y="4352"/>
      </p:cViewPr>
      <p:guideLst>
        <p:guide orient="horz" pos="10368"/>
        <p:guide pos="1281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52400" y="10226675"/>
            <a:ext cx="34586002"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03328" y="18653125"/>
            <a:ext cx="28484148"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2128F-CF4A-433A-A787-E0FCFDD0D2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E79EC3-0A2F-4614-8FD8-EB1CAE88364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993373" y="2925765"/>
            <a:ext cx="8646501"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53871" y="2925765"/>
            <a:ext cx="25798214"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7458FA-56E3-4241-93E8-08AC0A7FFE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BDD7FD-F800-42E6-B476-B96BB4FF3E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4293" y="21153441"/>
            <a:ext cx="345874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14293" y="13952538"/>
            <a:ext cx="345874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CF9419-6D1B-4B6B-8082-479F630DB3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53874" y="9509128"/>
            <a:ext cx="1722235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17518" y="9509128"/>
            <a:ext cx="1722235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142ED8-6CBE-4B0D-9498-1DFC7662E1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3952" y="1317625"/>
            <a:ext cx="36622898"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33951" y="7369178"/>
            <a:ext cx="17978834"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33951" y="10439402"/>
            <a:ext cx="17978834"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670658" y="7369178"/>
            <a:ext cx="1798619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670658" y="10439402"/>
            <a:ext cx="1798619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ECF920-F321-4448-97FD-9684BF5875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4E955B-EB31-437D-B84A-32A8EFB64D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71F9E8-4DCF-4785-9ACF-E8B51DB55B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3952" y="1311276"/>
            <a:ext cx="13386991"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909561" y="1311275"/>
            <a:ext cx="22747288"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33952" y="6888163"/>
            <a:ext cx="1338699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E52631-ACCB-4870-A02F-E9C98BBC43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5387" y="23042566"/>
            <a:ext cx="2441477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975387" y="2941641"/>
            <a:ext cx="2441477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975387" y="25763541"/>
            <a:ext cx="2441477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8849B1-1F07-4788-9B10-2B26E784F5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53871" y="2925763"/>
            <a:ext cx="34586002" cy="548640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53871" y="9509128"/>
            <a:ext cx="34586002" cy="1975167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53871" y="29992641"/>
            <a:ext cx="847725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p>
        </p:txBody>
      </p:sp>
      <p:sp>
        <p:nvSpPr>
          <p:cNvPr id="1029" name="Rectangle 5"/>
          <p:cNvSpPr>
            <a:spLocks noGrp="1" noChangeArrowheads="1"/>
          </p:cNvSpPr>
          <p:nvPr>
            <p:ph type="ftr" sz="quarter" idx="3"/>
          </p:nvPr>
        </p:nvSpPr>
        <p:spPr bwMode="auto">
          <a:xfrm>
            <a:off x="13903573" y="29992641"/>
            <a:ext cx="12886598"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p>
        </p:txBody>
      </p:sp>
      <p:sp>
        <p:nvSpPr>
          <p:cNvPr id="1030" name="Rectangle 6"/>
          <p:cNvSpPr>
            <a:spLocks noGrp="1" noChangeArrowheads="1"/>
          </p:cNvSpPr>
          <p:nvPr>
            <p:ph type="sldNum" sz="quarter" idx="4"/>
          </p:nvPr>
        </p:nvSpPr>
        <p:spPr bwMode="auto">
          <a:xfrm>
            <a:off x="29162624" y="29992641"/>
            <a:ext cx="847725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defTabSz="4389438">
              <a:defRPr sz="6700"/>
            </a:lvl1pPr>
          </a:lstStyle>
          <a:p>
            <a:fld id="{6FF1EF66-4036-4BD0-92E6-14D89F07C4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eaLnBrk="0" fontAlgn="base" hangingPunct="0">
        <a:spcBef>
          <a:spcPct val="20000"/>
        </a:spcBef>
        <a:spcAft>
          <a:spcPct val="0"/>
        </a:spcAft>
        <a:buChar char="»"/>
        <a:defRPr sz="9600">
          <a:solidFill>
            <a:schemeClr val="tx1"/>
          </a:solidFill>
          <a:latin typeface="+mn-lt"/>
        </a:defRPr>
      </a:lvl6pPr>
      <a:lvl7pPr marL="10790238" indent="-1096963" algn="l" defTabSz="4389438" rtl="0" eaLnBrk="0" fontAlgn="base" hangingPunct="0">
        <a:spcBef>
          <a:spcPct val="20000"/>
        </a:spcBef>
        <a:spcAft>
          <a:spcPct val="0"/>
        </a:spcAft>
        <a:buChar char="»"/>
        <a:defRPr sz="9600">
          <a:solidFill>
            <a:schemeClr val="tx1"/>
          </a:solidFill>
          <a:latin typeface="+mn-lt"/>
        </a:defRPr>
      </a:lvl7pPr>
      <a:lvl8pPr marL="11247438" indent="-1096963" algn="l" defTabSz="4389438" rtl="0" eaLnBrk="0" fontAlgn="base" hangingPunct="0">
        <a:spcBef>
          <a:spcPct val="20000"/>
        </a:spcBef>
        <a:spcAft>
          <a:spcPct val="0"/>
        </a:spcAft>
        <a:buChar char="»"/>
        <a:defRPr sz="9600">
          <a:solidFill>
            <a:schemeClr val="tx1"/>
          </a:solidFill>
          <a:latin typeface="+mn-lt"/>
        </a:defRPr>
      </a:lvl8pPr>
      <a:lvl9pPr marL="11704638" indent="-1096963" algn="l" defTabSz="4389438"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jp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jpe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tif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8-04 at 6.13.24 PM.png"/>
          <p:cNvPicPr>
            <a:picLocks noChangeAspect="1"/>
          </p:cNvPicPr>
          <p:nvPr/>
        </p:nvPicPr>
        <p:blipFill rotWithShape="1">
          <a:blip r:embed="rId2">
            <a:extLst>
              <a:ext uri="{28A0092B-C50C-407E-A947-70E740481C1C}">
                <a14:useLocalDpi xmlns:a14="http://schemas.microsoft.com/office/drawing/2010/main" val="0"/>
              </a:ext>
            </a:extLst>
          </a:blip>
          <a:srcRect r="10886"/>
          <a:stretch/>
        </p:blipFill>
        <p:spPr>
          <a:xfrm>
            <a:off x="-25400" y="0"/>
            <a:ext cx="40716200" cy="32918400"/>
          </a:xfrm>
          <a:prstGeom prst="rect">
            <a:avLst/>
          </a:prstGeom>
        </p:spPr>
      </p:pic>
      <p:sp>
        <p:nvSpPr>
          <p:cNvPr id="133" name="Rectangle 127"/>
          <p:cNvSpPr>
            <a:spLocks noChangeArrowheads="1"/>
          </p:cNvSpPr>
          <p:nvPr/>
        </p:nvSpPr>
        <p:spPr bwMode="auto">
          <a:xfrm>
            <a:off x="30556200" y="29032200"/>
            <a:ext cx="9262872" cy="3352800"/>
          </a:xfrm>
          <a:prstGeom prst="rect">
            <a:avLst/>
          </a:prstGeom>
          <a:solidFill>
            <a:schemeClr val="bg1"/>
          </a:solidFill>
          <a:ln w="9525">
            <a:noFill/>
            <a:miter lim="800000"/>
            <a:headEnd/>
            <a:tailEnd/>
          </a:ln>
          <a:effectLst/>
        </p:spPr>
        <p:txBody>
          <a:bodyPr lIns="182880" rIns="182880"/>
          <a:lstStyle/>
          <a:p>
            <a:pPr algn="ctr"/>
            <a:endParaRPr lang="en-US" sz="2800" b="1" dirty="0">
              <a:solidFill>
                <a:srgbClr val="008000"/>
              </a:solidFill>
              <a:latin typeface="Arial" pitchFamily="34" charset="0"/>
            </a:endParaRPr>
          </a:p>
        </p:txBody>
      </p:sp>
      <p:sp>
        <p:nvSpPr>
          <p:cNvPr id="63" name="TextBox 62"/>
          <p:cNvSpPr txBox="1"/>
          <p:nvPr/>
        </p:nvSpPr>
        <p:spPr>
          <a:xfrm>
            <a:off x="807903" y="14696976"/>
            <a:ext cx="9262872" cy="18051087"/>
          </a:xfrm>
          <a:prstGeom prst="rect">
            <a:avLst/>
          </a:prstGeom>
          <a:solidFill>
            <a:schemeClr val="bg1"/>
          </a:solidFill>
          <a:ln>
            <a:noFill/>
          </a:ln>
        </p:spPr>
        <p:txBody>
          <a:bodyPr wrap="square" rtlCol="0">
            <a:spAutoFit/>
          </a:bodyPr>
          <a:lstStyle/>
          <a:p>
            <a:pPr algn="ctr"/>
            <a:r>
              <a:rPr lang="en-US" sz="4800" dirty="0" smtClean="0">
                <a:solidFill>
                  <a:srgbClr val="008000"/>
                </a:solidFill>
                <a:effectLst>
                  <a:outerShdw blurRad="38100" dist="38100" dir="2700000" algn="tl">
                    <a:srgbClr val="C0C0C0"/>
                  </a:outerShdw>
                </a:effectLst>
                <a:latin typeface="Arial" pitchFamily="34" charset="0"/>
                <a:cs typeface="Arial" panose="020B0604020202020204" pitchFamily="34" charset="0"/>
              </a:rPr>
              <a:t>Approach</a:t>
            </a:r>
            <a:endParaRPr lang="en-US" dirty="0" smtClean="0">
              <a:cs typeface="Times New Roman" panose="02020603050405020304" pitchFamily="18" charset="0"/>
            </a:endParaRPr>
          </a:p>
          <a:p>
            <a:pPr marL="91440">
              <a:spcBef>
                <a:spcPts val="1200"/>
              </a:spcBef>
            </a:pPr>
            <a:r>
              <a:rPr lang="en-US" dirty="0">
                <a:cs typeface="Times New Roman" panose="02020603050405020304" pitchFamily="18" charset="0"/>
              </a:rPr>
              <a:t>The construction of </a:t>
            </a:r>
            <a:r>
              <a:rPr lang="en-US" dirty="0" err="1">
                <a:cs typeface="Times New Roman" panose="02020603050405020304" pitchFamily="18" charset="0"/>
              </a:rPr>
              <a:t>allometric</a:t>
            </a:r>
            <a:r>
              <a:rPr lang="en-US" dirty="0">
                <a:cs typeface="Times New Roman" panose="02020603050405020304" pitchFamily="18" charset="0"/>
              </a:rPr>
              <a:t> equations is fundamental to most studies of biomass and nutrient content. Simple linear regression models are commonly constructed, of form:         </a:t>
            </a:r>
            <a:endParaRPr lang="en-US" dirty="0" smtClean="0">
              <a:cs typeface="Times New Roman" panose="02020603050405020304" pitchFamily="18" charset="0"/>
            </a:endParaRPr>
          </a:p>
          <a:p>
            <a:pPr marL="91440">
              <a:spcBef>
                <a:spcPts val="1200"/>
              </a:spcBef>
            </a:pPr>
            <a:r>
              <a:rPr lang="en-US" dirty="0" smtClean="0">
                <a:cs typeface="Times New Roman" panose="02020603050405020304" pitchFamily="18" charset="0"/>
              </a:rPr>
              <a:t>             </a:t>
            </a:r>
          </a:p>
          <a:p>
            <a:pPr marL="91440">
              <a:spcBef>
                <a:spcPts val="1200"/>
              </a:spcBef>
            </a:pPr>
            <a:r>
              <a:rPr lang="en-US" dirty="0" smtClean="0">
                <a:cs typeface="Times New Roman" panose="02020603050405020304" pitchFamily="18" charset="0"/>
              </a:rPr>
              <a:t>Models </a:t>
            </a:r>
            <a:r>
              <a:rPr lang="en-US" dirty="0">
                <a:cs typeface="Times New Roman" panose="02020603050405020304" pitchFamily="18" charset="0"/>
              </a:rPr>
              <a:t>such as Eq. 1 are usually constructed from data obtained from a sample of the population of interest. Therefore, the model does not perfectly describe the population of interest; it is subject to error. For example, if several random samples are drawn from the population, the parameter estimates will vary (a little) from sample to sample. Several statistics have been developed to quantify the model error. The simplest, which assumes a constant variance, is the mean-square-error (MSE), given </a:t>
            </a:r>
            <a:r>
              <a:rPr lang="en-US" dirty="0" smtClean="0">
                <a:cs typeface="Times New Roman" panose="02020603050405020304" pitchFamily="18" charset="0"/>
              </a:rPr>
              <a:t>by:                                                </a:t>
            </a:r>
            <a:endParaRPr lang="en-US" dirty="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spcAft>
                <a:spcPts val="600"/>
              </a:spcAft>
            </a:pPr>
            <a:r>
              <a:rPr lang="en-US" dirty="0" smtClean="0">
                <a:cs typeface="Times New Roman" panose="02020603050405020304" pitchFamily="18" charset="0"/>
              </a:rPr>
              <a:t>The </a:t>
            </a:r>
            <a:r>
              <a:rPr lang="en-US" dirty="0">
                <a:cs typeface="Times New Roman" panose="02020603050405020304" pitchFamily="18" charset="0"/>
              </a:rPr>
              <a:t>MSE can be used to quantify the precision of Eq. 1, which can be used to predict either an average value or a specific single value, both of which depend on the value of the independent variable X (with mean </a:t>
            </a:r>
            <a:r>
              <a:rPr lang="en-US" dirty="0" smtClean="0">
                <a:cs typeface="Times New Roman" panose="02020603050405020304" pitchFamily="18" charset="0"/>
              </a:rPr>
              <a:t>X̅), </a:t>
            </a:r>
            <a:r>
              <a:rPr lang="en-US" dirty="0">
                <a:cs typeface="Times New Roman" panose="02020603050405020304" pitchFamily="18" charset="0"/>
              </a:rPr>
              <a:t>which we call </a:t>
            </a:r>
            <a:r>
              <a:rPr lang="en-US" dirty="0" smtClean="0">
                <a:cs typeface="Times New Roman" panose="02020603050405020304" pitchFamily="18" charset="0"/>
              </a:rPr>
              <a:t>X</a:t>
            </a:r>
            <a:r>
              <a:rPr lang="en-US" baseline="-25000" dirty="0" smtClean="0">
                <a:cs typeface="Times New Roman" panose="02020603050405020304" pitchFamily="18" charset="0"/>
              </a:rPr>
              <a:t>0</a:t>
            </a:r>
            <a:r>
              <a:rPr lang="en-US" dirty="0" smtClean="0">
                <a:cs typeface="Times New Roman" panose="02020603050405020304" pitchFamily="18" charset="0"/>
              </a:rPr>
              <a:t>. </a:t>
            </a:r>
            <a:r>
              <a:rPr lang="en-US" dirty="0">
                <a:cs typeface="Times New Roman" panose="02020603050405020304" pitchFamily="18" charset="0"/>
              </a:rPr>
              <a:t>The estimated value of Y is the same whether predicting a mean or an individual, but the error is much larger when predicting an individual. Two variances quantify these errors (Draper and Smith 1998</a:t>
            </a:r>
            <a:r>
              <a:rPr lang="en-US" dirty="0" smtClean="0">
                <a:cs typeface="Times New Roman" panose="02020603050405020304" pitchFamily="18" charset="0"/>
              </a:rPr>
              <a:t>)</a:t>
            </a:r>
            <a:r>
              <a:rPr lang="en-US" dirty="0">
                <a:cs typeface="Times New Roman" panose="02020603050405020304" pitchFamily="18" charset="0"/>
              </a:rPr>
              <a:t>:</a:t>
            </a:r>
            <a:r>
              <a:rPr lang="en-US" dirty="0" smtClean="0">
                <a:cs typeface="Times New Roman" panose="02020603050405020304" pitchFamily="18" charset="0"/>
              </a:rPr>
              <a:t> </a:t>
            </a:r>
            <a:endParaRPr lang="en-US" dirty="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r>
              <a:rPr lang="en-US" dirty="0" smtClean="0">
                <a:cs typeface="Times New Roman" panose="02020603050405020304" pitchFamily="18" charset="0"/>
              </a:rPr>
              <a:t>Note </a:t>
            </a:r>
            <a:r>
              <a:rPr lang="en-US" dirty="0">
                <a:cs typeface="Times New Roman" panose="02020603050405020304" pitchFamily="18" charset="0"/>
              </a:rPr>
              <a:t>that the error is smallest when </a:t>
            </a:r>
            <a:r>
              <a:rPr lang="en-US" dirty="0" smtClean="0">
                <a:cs typeface="Times New Roman" panose="02020603050405020304" pitchFamily="18" charset="0"/>
              </a:rPr>
              <a:t>X</a:t>
            </a:r>
            <a:r>
              <a:rPr lang="en-US" baseline="-25000" dirty="0" smtClean="0">
                <a:cs typeface="Times New Roman" panose="02020603050405020304" pitchFamily="18" charset="0"/>
              </a:rPr>
              <a:t>0</a:t>
            </a:r>
            <a:r>
              <a:rPr lang="en-US" dirty="0" smtClean="0">
                <a:cs typeface="Times New Roman" panose="02020603050405020304" pitchFamily="18" charset="0"/>
              </a:rPr>
              <a:t> </a:t>
            </a:r>
            <a:r>
              <a:rPr lang="en-US" dirty="0">
                <a:cs typeface="Times New Roman" panose="02020603050405020304" pitchFamily="18" charset="0"/>
              </a:rPr>
              <a:t>equals the mean of the sample </a:t>
            </a:r>
            <a:r>
              <a:rPr lang="en-US" dirty="0" smtClean="0">
                <a:cs typeface="Times New Roman" panose="02020603050405020304" pitchFamily="18" charset="0"/>
              </a:rPr>
              <a:t>(</a:t>
            </a:r>
            <a:r>
              <a:rPr kumimoji="1" lang="en-US" dirty="0" smtClean="0">
                <a:cs typeface="Times New Roman" panose="02020603050405020304" pitchFamily="18" charset="0"/>
              </a:rPr>
              <a:t>X̅</a:t>
            </a:r>
            <a:r>
              <a:rPr lang="en-US" dirty="0" smtClean="0">
                <a:cs typeface="Times New Roman" panose="02020603050405020304" pitchFamily="18" charset="0"/>
              </a:rPr>
              <a:t>), and increases as X</a:t>
            </a:r>
            <a:r>
              <a:rPr lang="en-US" baseline="-25000" dirty="0" smtClean="0">
                <a:cs typeface="Times New Roman" panose="02020603050405020304" pitchFamily="18" charset="0"/>
              </a:rPr>
              <a:t>0</a:t>
            </a:r>
            <a:r>
              <a:rPr lang="en-US" dirty="0" smtClean="0">
                <a:cs typeface="Times New Roman" panose="02020603050405020304" pitchFamily="18" charset="0"/>
              </a:rPr>
              <a:t> deviates in either direction from X̅. </a:t>
            </a:r>
          </a:p>
          <a:p>
            <a:pPr marL="91440">
              <a:spcBef>
                <a:spcPts val="1200"/>
              </a:spcBef>
            </a:pPr>
            <a:r>
              <a:rPr lang="en-US" dirty="0" smtClean="0">
                <a:cs typeface="Times New Roman" panose="02020603050405020304" pitchFamily="18" charset="0"/>
              </a:rPr>
              <a:t>In the illustration in the next panel, we use the mass of sugar maple leaves measured in a sample of 14 trees </a:t>
            </a:r>
            <a:r>
              <a:rPr lang="en-US" dirty="0" smtClean="0">
                <a:cs typeface="Times New Roman" panose="02020603050405020304" pitchFamily="18" charset="0"/>
              </a:rPr>
              <a:t>from </a:t>
            </a:r>
            <a:r>
              <a:rPr lang="en-US" dirty="0" smtClean="0">
                <a:cs typeface="Times New Roman" panose="02020603050405020304" pitchFamily="18" charset="0"/>
              </a:rPr>
              <a:t>Hubbard Brook, NH, USA (Whittaker et al. 1974) (Figure 1).</a:t>
            </a:r>
            <a:endParaRPr lang="en-US" dirty="0" smtClean="0">
              <a:cs typeface="Times New Roman" panose="02020603050405020304" pitchFamily="18" charset="0"/>
            </a:endParaRPr>
          </a:p>
          <a:p>
            <a:pPr marL="91440">
              <a:spcBef>
                <a:spcPts val="1200"/>
              </a:spcBef>
            </a:pPr>
            <a:endParaRPr lang="en-US" sz="1800" dirty="0" smtClean="0">
              <a:latin typeface="Arial" panose="020B0604020202020204" pitchFamily="34" charset="0"/>
              <a:cs typeface="Arial" panose="020B0604020202020204" pitchFamily="34" charset="0"/>
            </a:endParaRPr>
          </a:p>
          <a:p>
            <a:pPr marL="91440">
              <a:spcBef>
                <a:spcPts val="1200"/>
              </a:spcBef>
            </a:pPr>
            <a:endParaRPr lang="en-US" sz="1800" dirty="0">
              <a:latin typeface="Arial" panose="020B0604020202020204" pitchFamily="34" charset="0"/>
              <a:cs typeface="Arial" panose="020B0604020202020204" pitchFamily="34" charset="0"/>
            </a:endParaRPr>
          </a:p>
          <a:p>
            <a:pPr marL="91440">
              <a:spcBef>
                <a:spcPts val="1200"/>
              </a:spcBef>
            </a:pPr>
            <a:endParaRPr lang="en-US" sz="1800" dirty="0" smtClean="0">
              <a:latin typeface="Arial" panose="020B0604020202020204" pitchFamily="34" charset="0"/>
              <a:cs typeface="Arial" panose="020B0604020202020204" pitchFamily="34" charset="0"/>
            </a:endParaRPr>
          </a:p>
          <a:p>
            <a:pPr marL="91440">
              <a:spcBef>
                <a:spcPts val="1200"/>
              </a:spcBef>
            </a:pPr>
            <a:endParaRPr lang="en-US" sz="1800" dirty="0">
              <a:latin typeface="Arial" panose="020B0604020202020204" pitchFamily="34" charset="0"/>
              <a:cs typeface="Arial" panose="020B0604020202020204" pitchFamily="34" charset="0"/>
            </a:endParaRPr>
          </a:p>
          <a:p>
            <a:pPr marL="91440">
              <a:spcBef>
                <a:spcPts val="1200"/>
              </a:spcBef>
            </a:pPr>
            <a:endParaRPr lang="en-US" sz="1800" dirty="0" smtClean="0">
              <a:latin typeface="Arial" panose="020B0604020202020204" pitchFamily="34" charset="0"/>
              <a:cs typeface="Arial" panose="020B0604020202020204" pitchFamily="34" charset="0"/>
            </a:endParaRPr>
          </a:p>
          <a:p>
            <a:pPr marL="91440">
              <a:spcBef>
                <a:spcPts val="1200"/>
              </a:spcBef>
            </a:pPr>
            <a:endParaRPr lang="en-US" sz="1800" dirty="0" smtClean="0">
              <a:latin typeface="Arial" panose="020B0604020202020204" pitchFamily="34" charset="0"/>
              <a:cs typeface="Arial" panose="020B0604020202020204" pitchFamily="34" charset="0"/>
            </a:endParaRPr>
          </a:p>
          <a:p>
            <a:pPr marL="91440">
              <a:spcBef>
                <a:spcPts val="1200"/>
              </a:spcBef>
            </a:pPr>
            <a:endParaRPr lang="en-US" sz="1800" dirty="0">
              <a:latin typeface="Arial" panose="020B0604020202020204" pitchFamily="34" charset="0"/>
              <a:cs typeface="Arial" panose="020B0604020202020204" pitchFamily="34" charset="0"/>
            </a:endParaRPr>
          </a:p>
          <a:p>
            <a:pPr marL="91440">
              <a:spcBef>
                <a:spcPts val="1200"/>
              </a:spcBef>
            </a:pPr>
            <a:endParaRPr lang="en-US" sz="1800" dirty="0">
              <a:latin typeface="Arial" panose="020B0604020202020204" pitchFamily="34" charset="0"/>
              <a:cs typeface="Arial" panose="020B0604020202020204" pitchFamily="34" charset="0"/>
            </a:endParaRPr>
          </a:p>
          <a:p>
            <a:pPr marL="91440">
              <a:spcBef>
                <a:spcPts val="1200"/>
              </a:spcBef>
            </a:pPr>
            <a:r>
              <a:rPr lang="en-US" sz="1800" dirty="0" smtClean="0">
                <a:latin typeface="Arial" panose="020B0604020202020204" pitchFamily="34" charset="0"/>
                <a:cs typeface="Arial" panose="020B0604020202020204" pitchFamily="34" charset="0"/>
              </a:rPr>
              <a:t>Figure </a:t>
            </a:r>
            <a:r>
              <a:rPr lang="en-US" sz="1800" dirty="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diameter of a tree is a good predictor of the mass of its leaves</a:t>
            </a:r>
            <a:r>
              <a:rPr lang="en-US" sz="1800" dirty="0" smtClean="0">
                <a:latin typeface="Arial" panose="020B0604020202020204" pitchFamily="34" charset="0"/>
                <a:cs typeface="Arial" panose="020B0604020202020204" pitchFamily="34" charset="0"/>
              </a:rPr>
              <a:t>.  (a)  The log of leaf mass is a linear function of the log of tree diameter at breast height (DBH).  The purple envelope shows the confidence in the regression (Eq. 3), the orange shows the uncertainty in the prediction of an individual (Eq. 4), and the yellow shows the combined result of the former two uncertainties.  (b) Graphed in the original units, the relationship of leaf mass to tree diameter is a power function. </a:t>
            </a:r>
            <a:endParaRPr lang="en-US" sz="4000" dirty="0">
              <a:latin typeface="Arial" panose="020B0604020202020204" pitchFamily="34" charset="0"/>
              <a:cs typeface="Arial" panose="020B0604020202020204" pitchFamily="34" charset="0"/>
            </a:endParaRPr>
          </a:p>
        </p:txBody>
      </p:sp>
      <p:sp>
        <p:nvSpPr>
          <p:cNvPr id="65" name="Text Box 6"/>
          <p:cNvSpPr txBox="1">
            <a:spLocks noChangeArrowheads="1"/>
          </p:cNvSpPr>
          <p:nvPr/>
        </p:nvSpPr>
        <p:spPr bwMode="auto">
          <a:xfrm>
            <a:off x="824341" y="6368755"/>
            <a:ext cx="9262872" cy="7804175"/>
          </a:xfrm>
          <a:prstGeom prst="rect">
            <a:avLst/>
          </a:prstGeom>
          <a:solidFill>
            <a:schemeClr val="bg1"/>
          </a:solidFill>
          <a:ln w="9525">
            <a:noFill/>
            <a:miter lim="800000"/>
            <a:headEnd/>
            <a:tailEnd/>
          </a:ln>
          <a:effectLst/>
        </p:spPr>
        <p:txBody>
          <a:bodyPr wrap="square" lIns="182880" rIns="182880">
            <a:noAutofit/>
          </a:bodyPr>
          <a:lstStyle/>
          <a:p>
            <a:pPr algn="ctr"/>
            <a:r>
              <a:rPr lang="en-US" sz="4800" dirty="0" smtClean="0">
                <a:solidFill>
                  <a:srgbClr val="008000"/>
                </a:solidFill>
                <a:effectLst>
                  <a:outerShdw blurRad="38100" dist="38100" dir="2700000" algn="tl">
                    <a:srgbClr val="C0C0C0"/>
                  </a:outerShdw>
                </a:effectLst>
                <a:latin typeface="Arial" pitchFamily="34" charset="0"/>
              </a:rPr>
              <a:t>Introduction</a:t>
            </a:r>
          </a:p>
          <a:p>
            <a:pPr algn="ctr"/>
            <a:r>
              <a:rPr lang="en-US" sz="4800" dirty="0" smtClean="0">
                <a:solidFill>
                  <a:srgbClr val="008000"/>
                </a:solidFill>
                <a:effectLst>
                  <a:outerShdw blurRad="38100" dist="38100" dir="2700000" algn="tl">
                    <a:srgbClr val="C0C0C0"/>
                  </a:outerShdw>
                </a:effectLst>
                <a:latin typeface="Arial" pitchFamily="34" charset="0"/>
              </a:rPr>
              <a:t>Uncertainty in Fores</a:t>
            </a:r>
            <a:r>
              <a:rPr lang="en-US" sz="4800" dirty="0" smtClean="0">
                <a:solidFill>
                  <a:srgbClr val="008000"/>
                </a:solidFill>
                <a:effectLst>
                  <a:outerShdw blurRad="38100" dist="38100" dir="2700000" algn="tl">
                    <a:srgbClr val="C0C0C0"/>
                  </a:outerShdw>
                </a:effectLst>
                <a:latin typeface="Arial" pitchFamily="34" charset="0"/>
              </a:rPr>
              <a:t>t Biomass</a:t>
            </a:r>
            <a:endParaRPr lang="en-US" sz="4800" dirty="0" smtClean="0">
              <a:solidFill>
                <a:srgbClr val="008000"/>
              </a:solidFill>
              <a:effectLst>
                <a:outerShdw blurRad="38100" dist="38100" dir="2700000" algn="tl">
                  <a:srgbClr val="C0C0C0"/>
                </a:outerShdw>
              </a:effectLst>
              <a:latin typeface="Arial" pitchFamily="34" charset="0"/>
            </a:endParaRPr>
          </a:p>
          <a:p>
            <a:pPr marL="91440"/>
            <a:endParaRPr lang="en-US" sz="2600" dirty="0" smtClean="0">
              <a:latin typeface="+mj-lt"/>
            </a:endParaRPr>
          </a:p>
          <a:p>
            <a:pPr marL="91440"/>
            <a:r>
              <a:rPr lang="en-US" sz="2800" dirty="0" smtClean="0">
                <a:latin typeface="+mj-lt"/>
              </a:rPr>
              <a:t>Calculations </a:t>
            </a:r>
            <a:r>
              <a:rPr lang="en-US" sz="2800" dirty="0">
                <a:latin typeface="+mj-lt"/>
              </a:rPr>
              <a:t>of forest biomass and elemental content require many measurements and models, each contributing uncertainty to the final estimates.  Calculations of forest biomass and elemental content require many measurements and models, each contributing uncertainty to the final estimates.  While sampling error is commonly reported, based on replicate plots, error due to uncertainty in the regression used to estimate biomass from tree diameter is usually not quantified.  Some published estimates of uncertainty due to the regression models have propagated the uncertainty in the prediction of individuals, ignoring uncertainty in the mean, while others have propagated uncertainty in the mean while ignoring individual variation.</a:t>
            </a:r>
            <a:endParaRPr lang="en-US" sz="2800" dirty="0" smtClean="0">
              <a:latin typeface="+mj-lt"/>
            </a:endParaRPr>
          </a:p>
          <a:p>
            <a:endParaRPr lang="en-US" sz="2600" dirty="0" smtClean="0">
              <a:latin typeface="+mj-lt"/>
            </a:endParaRPr>
          </a:p>
          <a:p>
            <a:endParaRPr lang="en-US" sz="2600" dirty="0" smtClean="0">
              <a:latin typeface="+mj-lt"/>
            </a:endParaRPr>
          </a:p>
          <a:p>
            <a:endParaRPr lang="en-US" sz="2600" dirty="0" smtClean="0"/>
          </a:p>
          <a:p>
            <a:r>
              <a:rPr lang="en-US" sz="2600" dirty="0" smtClean="0">
                <a:solidFill>
                  <a:schemeClr val="accent2"/>
                </a:solidFill>
              </a:rPr>
              <a:t> </a:t>
            </a:r>
            <a:endParaRPr lang="en-US" sz="2600" dirty="0">
              <a:solidFill>
                <a:schemeClr val="accent2"/>
              </a:solidFill>
            </a:endParaRPr>
          </a:p>
        </p:txBody>
      </p:sp>
      <p:cxnSp>
        <p:nvCxnSpPr>
          <p:cNvPr id="66" name="Straight Connector 65"/>
          <p:cNvCxnSpPr/>
          <p:nvPr/>
        </p:nvCxnSpPr>
        <p:spPr bwMode="auto">
          <a:xfrm flipV="1">
            <a:off x="13912079" y="15942953"/>
            <a:ext cx="10103028" cy="76200"/>
          </a:xfrm>
          <a:prstGeom prst="line">
            <a:avLst/>
          </a:prstGeom>
          <a:noFill/>
          <a:ln w="9525" cap="flat" cmpd="sng" algn="ctr">
            <a:noFill/>
            <a:prstDash val="solid"/>
            <a:round/>
            <a:headEnd type="none" w="med" len="med"/>
            <a:tailEnd type="none" w="med" len="med"/>
          </a:ln>
          <a:effectLst/>
        </p:spPr>
      </p:cxnSp>
      <p:cxnSp>
        <p:nvCxnSpPr>
          <p:cNvPr id="67" name="Straight Connector 66"/>
          <p:cNvCxnSpPr/>
          <p:nvPr/>
        </p:nvCxnSpPr>
        <p:spPr bwMode="auto">
          <a:xfrm>
            <a:off x="22938969" y="17690068"/>
            <a:ext cx="1122559" cy="914400"/>
          </a:xfrm>
          <a:prstGeom prst="line">
            <a:avLst/>
          </a:prstGeom>
          <a:noFill/>
          <a:ln w="9525" cap="flat" cmpd="sng" algn="ctr">
            <a:noFill/>
            <a:prstDash val="solid"/>
            <a:round/>
            <a:headEnd type="none" w="med" len="med"/>
            <a:tailEnd type="none" w="med" len="med"/>
          </a:ln>
          <a:effectLst/>
        </p:spPr>
      </p:cxnSp>
      <p:sp>
        <p:nvSpPr>
          <p:cNvPr id="68" name="TextBox 67"/>
          <p:cNvSpPr txBox="1"/>
          <p:nvPr/>
        </p:nvSpPr>
        <p:spPr>
          <a:xfrm>
            <a:off x="24950574" y="10070068"/>
            <a:ext cx="338554" cy="369332"/>
          </a:xfrm>
          <a:prstGeom prst="rect">
            <a:avLst/>
          </a:prstGeom>
          <a:noFill/>
        </p:spPr>
        <p:txBody>
          <a:bodyPr wrap="none" rtlCol="0">
            <a:spAutoFit/>
          </a:bodyPr>
          <a:lstStyle/>
          <a:p>
            <a:r>
              <a:rPr lang="en-US" sz="1800" dirty="0" smtClean="0">
                <a:latin typeface="Arial" pitchFamily="34" charset="0"/>
                <a:cs typeface="Arial" pitchFamily="34" charset="0"/>
              </a:rPr>
              <a:t>A</a:t>
            </a:r>
            <a:endParaRPr lang="en-US" sz="1800" dirty="0">
              <a:latin typeface="Arial" pitchFamily="34" charset="0"/>
              <a:cs typeface="Arial" pitchFamily="34" charset="0"/>
            </a:endParaRPr>
          </a:p>
        </p:txBody>
      </p:sp>
      <p:sp>
        <p:nvSpPr>
          <p:cNvPr id="69" name="TextBox 68"/>
          <p:cNvSpPr txBox="1"/>
          <p:nvPr/>
        </p:nvSpPr>
        <p:spPr>
          <a:xfrm>
            <a:off x="18215221" y="13123553"/>
            <a:ext cx="338554" cy="369332"/>
          </a:xfrm>
          <a:prstGeom prst="rect">
            <a:avLst/>
          </a:prstGeom>
          <a:noFill/>
        </p:spPr>
        <p:txBody>
          <a:bodyPr wrap="none" rtlCol="0">
            <a:spAutoFit/>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p:txBody>
      </p:sp>
      <p:pic>
        <p:nvPicPr>
          <p:cNvPr id="80" name="Picture 79" descr="2A.tif"/>
          <p:cNvPicPr>
            <a:picLocks noChangeAspect="1"/>
          </p:cNvPicPr>
          <p:nvPr/>
        </p:nvPicPr>
        <p:blipFill>
          <a:blip r:embed="rId3" cstate="print"/>
          <a:stretch>
            <a:fillRect/>
          </a:stretch>
        </p:blipFill>
        <p:spPr>
          <a:xfrm>
            <a:off x="25210986" y="10146268"/>
            <a:ext cx="4229822" cy="3109332"/>
          </a:xfrm>
          <a:prstGeom prst="rect">
            <a:avLst/>
          </a:prstGeom>
        </p:spPr>
      </p:pic>
      <p:sp>
        <p:nvSpPr>
          <p:cNvPr id="81" name="TextBox 80"/>
          <p:cNvSpPr txBox="1"/>
          <p:nvPr/>
        </p:nvSpPr>
        <p:spPr>
          <a:xfrm>
            <a:off x="13537893" y="13123553"/>
            <a:ext cx="338554" cy="369332"/>
          </a:xfrm>
          <a:prstGeom prst="rect">
            <a:avLst/>
          </a:prstGeom>
          <a:noFill/>
        </p:spPr>
        <p:txBody>
          <a:bodyPr wrap="none" rtlCol="0">
            <a:spAutoFit/>
          </a:bodyPr>
          <a:lstStyle/>
          <a:p>
            <a:r>
              <a:rPr lang="en-US" sz="1800" dirty="0" smtClean="0">
                <a:latin typeface="Arial" pitchFamily="34" charset="0"/>
                <a:cs typeface="Arial" pitchFamily="34" charset="0"/>
              </a:rPr>
              <a:t>A</a:t>
            </a:r>
            <a:endParaRPr lang="en-US" sz="1800" dirty="0">
              <a:latin typeface="Arial" pitchFamily="34" charset="0"/>
              <a:cs typeface="Arial" pitchFamily="34" charset="0"/>
            </a:endParaRPr>
          </a:p>
        </p:txBody>
      </p:sp>
      <p:sp>
        <p:nvSpPr>
          <p:cNvPr id="82" name="TextBox 81"/>
          <p:cNvSpPr txBox="1"/>
          <p:nvPr/>
        </p:nvSpPr>
        <p:spPr>
          <a:xfrm>
            <a:off x="25184086" y="19442668"/>
            <a:ext cx="338554" cy="369332"/>
          </a:xfrm>
          <a:prstGeom prst="rect">
            <a:avLst/>
          </a:prstGeom>
          <a:noFill/>
        </p:spPr>
        <p:txBody>
          <a:bodyPr wrap="none" rtlCol="0">
            <a:spAutoFit/>
          </a:bodyPr>
          <a:lstStyle/>
          <a:p>
            <a:r>
              <a:rPr lang="en-US" sz="1800" dirty="0" smtClean="0">
                <a:latin typeface="Arial" pitchFamily="34" charset="0"/>
                <a:cs typeface="Arial" pitchFamily="34" charset="0"/>
              </a:rPr>
              <a:t>A</a:t>
            </a:r>
            <a:endParaRPr lang="en-US" sz="1800" dirty="0">
              <a:latin typeface="Arial" pitchFamily="34" charset="0"/>
              <a:cs typeface="Arial" pitchFamily="34" charset="0"/>
            </a:endParaRPr>
          </a:p>
        </p:txBody>
      </p:sp>
      <p:sp>
        <p:nvSpPr>
          <p:cNvPr id="83" name="TextBox 82"/>
          <p:cNvSpPr txBox="1"/>
          <p:nvPr/>
        </p:nvSpPr>
        <p:spPr>
          <a:xfrm>
            <a:off x="25184086" y="13346668"/>
            <a:ext cx="338554" cy="369332"/>
          </a:xfrm>
          <a:prstGeom prst="rect">
            <a:avLst/>
          </a:prstGeom>
          <a:noFill/>
        </p:spPr>
        <p:txBody>
          <a:bodyPr wrap="none" rtlCol="0">
            <a:spAutoFit/>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p:txBody>
      </p:sp>
      <p:sp>
        <p:nvSpPr>
          <p:cNvPr id="84" name="TextBox 83"/>
          <p:cNvSpPr txBox="1"/>
          <p:nvPr/>
        </p:nvSpPr>
        <p:spPr>
          <a:xfrm>
            <a:off x="29794200" y="10070068"/>
            <a:ext cx="351378" cy="369332"/>
          </a:xfrm>
          <a:prstGeom prst="rect">
            <a:avLst/>
          </a:prstGeom>
          <a:noFill/>
        </p:spPr>
        <p:txBody>
          <a:bodyPr wrap="none" rtlCol="0">
            <a:spAutoFit/>
          </a:bodyPr>
          <a:lstStyle/>
          <a:p>
            <a:r>
              <a:rPr lang="en-US" sz="1800" dirty="0" smtClean="0">
                <a:latin typeface="Arial" pitchFamily="34" charset="0"/>
                <a:cs typeface="Arial" pitchFamily="34" charset="0"/>
              </a:rPr>
              <a:t>C</a:t>
            </a:r>
            <a:endParaRPr lang="en-US" sz="1800" dirty="0">
              <a:latin typeface="Arial" pitchFamily="34" charset="0"/>
              <a:cs typeface="Arial" pitchFamily="34" charset="0"/>
            </a:endParaRPr>
          </a:p>
        </p:txBody>
      </p:sp>
      <p:pic>
        <p:nvPicPr>
          <p:cNvPr id="87" name="Picture 10" descr="C:\Users\visitor\Desktop\e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799" y="16916400"/>
            <a:ext cx="5971032" cy="39052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1" descr="C:\Users\visitor\Desktop\eq - Copy.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220" y="20421600"/>
            <a:ext cx="5971032" cy="533400"/>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p:cNvGrpSpPr/>
          <p:nvPr/>
        </p:nvGrpSpPr>
        <p:grpSpPr>
          <a:xfrm>
            <a:off x="911427" y="27499915"/>
            <a:ext cx="8698704" cy="3437285"/>
            <a:chOff x="1" y="0"/>
            <a:chExt cx="6210572" cy="2634162"/>
          </a:xfrm>
        </p:grpSpPr>
        <p:pic>
          <p:nvPicPr>
            <p:cNvPr id="91" name="Picture 90"/>
            <p:cNvPicPr>
              <a:picLocks/>
            </p:cNvPicPr>
            <p:nvPr/>
          </p:nvPicPr>
          <p:blipFill>
            <a:blip r:embed="rId6">
              <a:extLst>
                <a:ext uri="{28A0092B-C50C-407E-A947-70E740481C1C}">
                  <a14:useLocalDpi xmlns:a14="http://schemas.microsoft.com/office/drawing/2010/main" val="0"/>
                </a:ext>
              </a:extLst>
            </a:blip>
            <a:stretch>
              <a:fillRect/>
            </a:stretch>
          </p:blipFill>
          <p:spPr>
            <a:xfrm>
              <a:off x="3181350" y="0"/>
              <a:ext cx="3029223" cy="2628900"/>
            </a:xfrm>
            <a:prstGeom prst="rect">
              <a:avLst/>
            </a:prstGeom>
          </p:spPr>
        </p:pic>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349"/>
              <a:ext cx="3031089" cy="2627813"/>
            </a:xfrm>
            <a:prstGeom prst="rect">
              <a:avLst/>
            </a:prstGeom>
          </p:spPr>
        </p:pic>
      </p:grpSp>
      <p:pic>
        <p:nvPicPr>
          <p:cNvPr id="95" name="Picture 14" descr="C:\Users\visitor\Desktop\Captu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6408" y="23698200"/>
            <a:ext cx="6766560" cy="160972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6"/>
          <p:cNvSpPr txBox="1">
            <a:spLocks noChangeArrowheads="1"/>
          </p:cNvSpPr>
          <p:nvPr/>
        </p:nvSpPr>
        <p:spPr bwMode="auto">
          <a:xfrm>
            <a:off x="10698480" y="6368752"/>
            <a:ext cx="9262872" cy="26092447"/>
          </a:xfrm>
          <a:prstGeom prst="rect">
            <a:avLst/>
          </a:prstGeom>
          <a:solidFill>
            <a:schemeClr val="bg1"/>
          </a:solidFill>
          <a:ln w="9525">
            <a:noFill/>
            <a:miter lim="800000"/>
            <a:headEnd/>
            <a:tailEnd/>
          </a:ln>
          <a:effectLst/>
        </p:spPr>
        <p:txBody>
          <a:bodyPr wrap="square" lIns="182880" rIns="182880">
            <a:noAutofit/>
          </a:bodyPr>
          <a:lstStyle/>
          <a:p>
            <a:pPr marL="91440" algn="ctr">
              <a:spcBef>
                <a:spcPts val="1200"/>
              </a:spcBef>
            </a:pPr>
            <a:r>
              <a:rPr lang="en-US" sz="4800" dirty="0">
                <a:solidFill>
                  <a:srgbClr val="008000"/>
                </a:solidFill>
                <a:effectLst>
                  <a:outerShdw blurRad="38100" dist="38100" dir="2700000" algn="tl">
                    <a:srgbClr val="C0C0C0"/>
                  </a:outerShdw>
                </a:effectLst>
                <a:latin typeface="Arial" pitchFamily="34" charset="0"/>
              </a:rPr>
              <a:t>Uncertainty in prediction of </a:t>
            </a:r>
            <a:r>
              <a:rPr lang="en-US" sz="4800" dirty="0" smtClean="0">
                <a:solidFill>
                  <a:srgbClr val="008000"/>
                </a:solidFill>
                <a:effectLst>
                  <a:outerShdw blurRad="38100" dist="38100" dir="2700000" algn="tl">
                    <a:srgbClr val="C0C0C0"/>
                  </a:outerShdw>
                </a:effectLst>
                <a:latin typeface="Arial" pitchFamily="34" charset="0"/>
              </a:rPr>
              <a:t>individuals vs. the mean</a:t>
            </a:r>
            <a:endParaRPr lang="en-US" sz="4800" dirty="0">
              <a:solidFill>
                <a:srgbClr val="008000"/>
              </a:solidFill>
              <a:effectLst>
                <a:outerShdw blurRad="38100" dist="38100" dir="2700000" algn="tl">
                  <a:srgbClr val="C0C0C0"/>
                </a:outerShdw>
              </a:effectLst>
              <a:latin typeface="Arial" pitchFamily="34" charset="0"/>
            </a:endParaRPr>
          </a:p>
          <a:p>
            <a:pPr marL="91440" algn="ctr">
              <a:spcBef>
                <a:spcPts val="1200"/>
              </a:spcBef>
            </a:pPr>
            <a:r>
              <a:rPr lang="en-US" sz="4000" dirty="0" smtClean="0">
                <a:solidFill>
                  <a:srgbClr val="008000"/>
                </a:solidFill>
                <a:effectLst>
                  <a:outerShdw blurRad="38100" dist="38100" dir="2700000" algn="tl">
                    <a:srgbClr val="C0C0C0"/>
                  </a:outerShdw>
                </a:effectLst>
                <a:latin typeface="Arial" pitchFamily="34" charset="0"/>
              </a:rPr>
              <a:t>Illustrated </a:t>
            </a:r>
            <a:r>
              <a:rPr lang="en-US" sz="4000" dirty="0">
                <a:solidFill>
                  <a:srgbClr val="008000"/>
                </a:solidFill>
                <a:effectLst>
                  <a:outerShdw blurRad="38100" dist="38100" dir="2700000" algn="tl">
                    <a:srgbClr val="C0C0C0"/>
                  </a:outerShdw>
                </a:effectLst>
                <a:latin typeface="Arial" pitchFamily="34" charset="0"/>
              </a:rPr>
              <a:t>with </a:t>
            </a:r>
            <a:r>
              <a:rPr lang="en-US" sz="4000" dirty="0">
                <a:solidFill>
                  <a:srgbClr val="008000"/>
                </a:solidFill>
                <a:effectLst>
                  <a:outerShdw blurRad="38100" dist="38100" dir="2700000" algn="tl">
                    <a:srgbClr val="C0C0C0"/>
                  </a:outerShdw>
                </a:effectLst>
                <a:latin typeface="Arial" pitchFamily="34" charset="0"/>
              </a:rPr>
              <a:t>f</a:t>
            </a:r>
            <a:r>
              <a:rPr lang="en-US" sz="4000" dirty="0" smtClean="0">
                <a:solidFill>
                  <a:srgbClr val="008000"/>
                </a:solidFill>
                <a:effectLst>
                  <a:outerShdw blurRad="38100" dist="38100" dir="2700000" algn="tl">
                    <a:srgbClr val="C0C0C0"/>
                  </a:outerShdw>
                </a:effectLst>
                <a:latin typeface="Arial" pitchFamily="34" charset="0"/>
              </a:rPr>
              <a:t>oliar </a:t>
            </a:r>
            <a:r>
              <a:rPr lang="en-US" sz="4000" dirty="0" err="1" smtClean="0">
                <a:solidFill>
                  <a:srgbClr val="008000"/>
                </a:solidFill>
                <a:effectLst>
                  <a:outerShdw blurRad="38100" dist="38100" dir="2700000" algn="tl">
                    <a:srgbClr val="C0C0C0"/>
                  </a:outerShdw>
                </a:effectLst>
                <a:latin typeface="Arial" pitchFamily="34" charset="0"/>
              </a:rPr>
              <a:t>Ca</a:t>
            </a:r>
            <a:r>
              <a:rPr lang="en-US" sz="4000" dirty="0" smtClean="0">
                <a:solidFill>
                  <a:srgbClr val="008000"/>
                </a:solidFill>
                <a:effectLst>
                  <a:outerShdw blurRad="38100" dist="38100" dir="2700000" algn="tl">
                    <a:srgbClr val="C0C0C0"/>
                  </a:outerShdw>
                </a:effectLst>
                <a:latin typeface="Arial" pitchFamily="34" charset="0"/>
              </a:rPr>
              <a:t> concentration</a:t>
            </a:r>
          </a:p>
          <a:p>
            <a:pPr marL="91440">
              <a:spcBef>
                <a:spcPts val="1200"/>
              </a:spcBef>
            </a:pPr>
            <a:r>
              <a:rPr lang="en-US" dirty="0" smtClean="0">
                <a:cs typeface="Times New Roman" panose="02020603050405020304" pitchFamily="18" charset="0"/>
              </a:rPr>
              <a:t>We </a:t>
            </a:r>
            <a:r>
              <a:rPr lang="en-US" dirty="0" smtClean="0">
                <a:cs typeface="Times New Roman" panose="02020603050405020304" pitchFamily="18" charset="0"/>
              </a:rPr>
              <a:t>sampled from a distribution defined by a sample of 12 trees that had a mean foliar Ca concentration of 5.28, a SD of 0.48, and a SE of 0.14 mg/g.  For the uncertainty in predicting an individual, we assigned each tree a concentration randomly selected from a distribution defined by the mean and the SD.  For the uncertainty in predicting the mean, at each iteration we assigned all the trees in the plot the same Ca concentration randomly selected from a distribution defined by the mean and the SE.  For the full uncertainty analysis, we simulated both sources of error:  we randomly selected a mean for all the trees in the plot at each </a:t>
            </a:r>
            <a:r>
              <a:rPr lang="en-US" dirty="0" err="1" smtClean="0">
                <a:cs typeface="Times New Roman" panose="02020603050405020304" pitchFamily="18" charset="0"/>
              </a:rPr>
              <a:t>interation</a:t>
            </a:r>
            <a:r>
              <a:rPr lang="en-US" dirty="0" smtClean="0">
                <a:cs typeface="Times New Roman" panose="02020603050405020304" pitchFamily="18" charset="0"/>
              </a:rPr>
              <a:t>, and we also randomly selected from the SD to predict the Ca concentration of each tree</a:t>
            </a:r>
            <a:r>
              <a:rPr lang="en-US" dirty="0" smtClean="0">
                <a:cs typeface="Times New Roman" panose="02020603050405020304" pitchFamily="18" charset="0"/>
              </a:rPr>
              <a:t>.</a:t>
            </a: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marL="91440">
              <a:spcBef>
                <a:spcPts val="1200"/>
              </a:spcBef>
            </a:pPr>
            <a:endParaRPr lang="en-US" dirty="0" smtClean="0">
              <a:cs typeface="Times New Roman" panose="02020603050405020304" pitchFamily="18" charset="0"/>
            </a:endParaRPr>
          </a:p>
          <a:p>
            <a:pPr algn="ctr"/>
            <a:endParaRPr lang="en-US" sz="2600" dirty="0" smtClean="0">
              <a:solidFill>
                <a:schemeClr val="accent2"/>
              </a:solidFill>
            </a:endParaRPr>
          </a:p>
          <a:p>
            <a:pPr algn="ctr"/>
            <a:r>
              <a:rPr lang="en-US" sz="1800" dirty="0" smtClean="0">
                <a:latin typeface="Arial"/>
                <a:cs typeface="Arial"/>
              </a:rPr>
              <a:t>Figure </a:t>
            </a:r>
            <a:r>
              <a:rPr lang="en-US" sz="1800" dirty="0" smtClean="0">
                <a:latin typeface="Arial"/>
                <a:cs typeface="Arial"/>
              </a:rPr>
              <a:t>2.  </a:t>
            </a:r>
            <a:r>
              <a:rPr lang="en-US" sz="1800" dirty="0">
                <a:latin typeface="Arial"/>
                <a:cs typeface="Arial"/>
              </a:rPr>
              <a:t>U</a:t>
            </a:r>
            <a:r>
              <a:rPr lang="en-US" sz="1800" dirty="0" smtClean="0">
                <a:latin typeface="Arial"/>
                <a:cs typeface="Arial"/>
              </a:rPr>
              <a:t>ncertainty </a:t>
            </a:r>
            <a:r>
              <a:rPr lang="en-US" sz="1800" dirty="0" smtClean="0">
                <a:latin typeface="Arial"/>
                <a:cs typeface="Arial"/>
              </a:rPr>
              <a:t>in the calcium concentration of the leaves of sugar maple trees</a:t>
            </a:r>
            <a:r>
              <a:rPr lang="en-US" sz="1800" dirty="0" smtClean="0">
                <a:latin typeface="Arial"/>
                <a:cs typeface="Arial"/>
              </a:rPr>
              <a:t>.</a:t>
            </a:r>
          </a:p>
          <a:p>
            <a:pPr algn="ctr"/>
            <a:endParaRPr lang="en-US" sz="1800" dirty="0" smtClean="0">
              <a:latin typeface="Arial"/>
              <a:cs typeface="Arial"/>
            </a:endParaRPr>
          </a:p>
          <a:p>
            <a:pPr algn="ctr"/>
            <a:r>
              <a:rPr lang="en-US" sz="4000" dirty="0" smtClean="0">
                <a:solidFill>
                  <a:srgbClr val="008000"/>
                </a:solidFill>
                <a:effectLst>
                  <a:outerShdw blurRad="38100" dist="38100" dir="2700000" algn="tl">
                    <a:srgbClr val="C0C0C0"/>
                  </a:outerShdw>
                </a:effectLst>
                <a:latin typeface="Arial" pitchFamily="34" charset="0"/>
              </a:rPr>
              <a:t>…and foliar mass and </a:t>
            </a:r>
            <a:r>
              <a:rPr lang="en-US" sz="4000" dirty="0" err="1" smtClean="0">
                <a:solidFill>
                  <a:srgbClr val="008000"/>
                </a:solidFill>
                <a:effectLst>
                  <a:outerShdw blurRad="38100" dist="38100" dir="2700000" algn="tl">
                    <a:srgbClr val="C0C0C0"/>
                  </a:outerShdw>
                </a:effectLst>
                <a:latin typeface="Arial" pitchFamily="34" charset="0"/>
              </a:rPr>
              <a:t>Ca</a:t>
            </a:r>
            <a:r>
              <a:rPr lang="en-US" sz="4000" dirty="0" smtClean="0">
                <a:solidFill>
                  <a:srgbClr val="008000"/>
                </a:solidFill>
                <a:effectLst>
                  <a:outerShdw blurRad="38100" dist="38100" dir="2700000" algn="tl">
                    <a:srgbClr val="C0C0C0"/>
                  </a:outerShdw>
                </a:effectLst>
                <a:latin typeface="Arial" pitchFamily="34" charset="0"/>
              </a:rPr>
              <a:t> content</a:t>
            </a:r>
            <a:endParaRPr lang="en-US" sz="4000" dirty="0">
              <a:solidFill>
                <a:srgbClr val="008000"/>
              </a:solidFill>
              <a:effectLst>
                <a:outerShdw blurRad="38100" dist="38100" dir="2700000" algn="tl">
                  <a:srgbClr val="C0C0C0"/>
                </a:outerShdw>
              </a:effectLst>
              <a:latin typeface="Arial" pitchFamily="34" charset="0"/>
            </a:endParaRPr>
          </a:p>
          <a:p>
            <a:r>
              <a:rPr lang="en-US" dirty="0" smtClean="0"/>
              <a:t>For </a:t>
            </a:r>
            <a:r>
              <a:rPr lang="en-US" dirty="0" smtClean="0"/>
              <a:t>all the Monte Carlo simulations, we sampled from the uncertainty in a regression of leaf mass as a function of stem diameter.  For the uncertainty in predicting an individual, each tree was assigned a random prediction error (Eq. 4).  For the uncertainty in predicting the mean, all the trees in the plot were assigned the same random sample of the error in the regression (Eq. 3) for each iteration of the Monte Carlo. For the full uncertainty analysis, we simulated both sources of error:  we randomly selected the error in the regression for all the trees in the plot at each iteration, and we also randomly selected a residual error to determine the foliar mass of each tree.  Both the prediction error and the error of the regression depended on the departure of each tree from the mean diameter of the trees used to fit the regression (Figure 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t>
            </a:r>
            <a:r>
              <a:rPr lang="en-US" dirty="0"/>
              <a:t>calcium content of leaves on the plot is the sum of the calcium content of all the trees, which is obtained by multiplying the foliar mass (Figure </a:t>
            </a:r>
            <a:r>
              <a:rPr lang="en-US" dirty="0" smtClean="0"/>
              <a:t>3) </a:t>
            </a:r>
            <a:r>
              <a:rPr lang="en-US" dirty="0"/>
              <a:t>times the calcium concentration (Figure </a:t>
            </a:r>
            <a:r>
              <a:rPr lang="en-US" dirty="0" smtClean="0"/>
              <a:t>2). </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105"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77733" y="13106400"/>
            <a:ext cx="5715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3731" y="23680522"/>
            <a:ext cx="4495800" cy="359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75731" y="23680522"/>
            <a:ext cx="4498848" cy="35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27"/>
          <p:cNvSpPr>
            <a:spLocks noChangeArrowheads="1"/>
          </p:cNvSpPr>
          <p:nvPr/>
        </p:nvSpPr>
        <p:spPr bwMode="auto">
          <a:xfrm>
            <a:off x="30528104" y="8305800"/>
            <a:ext cx="9262872" cy="13868400"/>
          </a:xfrm>
          <a:prstGeom prst="rect">
            <a:avLst/>
          </a:prstGeom>
          <a:solidFill>
            <a:schemeClr val="bg1"/>
          </a:solidFill>
          <a:ln w="9525">
            <a:noFill/>
            <a:miter lim="800000"/>
            <a:headEnd/>
            <a:tailEnd/>
          </a:ln>
          <a:effectLst/>
        </p:spPr>
        <p:txBody>
          <a:bodyPr lIns="182880" rIns="182880"/>
          <a:lstStyle/>
          <a:p>
            <a:pPr algn="ctr"/>
            <a:r>
              <a:rPr lang="en-US" sz="4000" u="sng" dirty="0" smtClean="0">
                <a:solidFill>
                  <a:srgbClr val="008000"/>
                </a:solidFill>
                <a:effectLst>
                  <a:outerShdw blurRad="38100" dist="38100" dir="2700000" algn="tl">
                    <a:srgbClr val="C0C0C0"/>
                  </a:outerShdw>
                </a:effectLst>
                <a:latin typeface="Arial" pitchFamily="34" charset="0"/>
              </a:rPr>
              <a:t>Ireland</a:t>
            </a:r>
          </a:p>
          <a:p>
            <a:r>
              <a:rPr lang="en-US" dirty="0" smtClean="0"/>
              <a:t>Nutrient  budgets were constructed for maritime plantation forests in Ireland using 40 sites selected on a grid across the country (Johnson et al. 2015).  One site was selected for this comparison of uncertainty sources, in Sitka spruce at </a:t>
            </a:r>
            <a:r>
              <a:rPr lang="en-US" dirty="0" err="1" smtClean="0"/>
              <a:t>Ballinastoe</a:t>
            </a:r>
            <a:r>
              <a:rPr lang="en-US" dirty="0" smtClean="0"/>
              <a:t>.  </a:t>
            </a: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pPr algn="ctr"/>
            <a:endParaRPr lang="en-US" sz="2800" b="1" dirty="0" smtClean="0">
              <a:solidFill>
                <a:srgbClr val="008000"/>
              </a:solidFill>
              <a:latin typeface="Arial" pitchFamily="34" charset="0"/>
            </a:endParaRPr>
          </a:p>
          <a:p>
            <a:r>
              <a:rPr lang="en-US" dirty="0" smtClean="0"/>
              <a:t>The biomass of the canopy was calculated from regression equations for the biomass of branches and needles, with uncertainty in the regression.  The nitrogen concentrations of branches and needles were sampled from the SD for the prediction of individuals and the SE for the prediction of the mean.  Uncertaint</a:t>
            </a:r>
            <a:r>
              <a:rPr lang="en-US" dirty="0" smtClean="0"/>
              <a:t>y in t</a:t>
            </a:r>
            <a:r>
              <a:rPr lang="en-US" dirty="0" smtClean="0"/>
              <a:t>he N content of the canopy involves both mass and concentration uncertainty.  This is a single 0.25 ha plot: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For comparison, the sampling error across the 27 Sitka spruce plots in </a:t>
            </a:r>
            <a:r>
              <a:rPr lang="en-US" smtClean="0"/>
              <a:t>Ireland was 16 </a:t>
            </a:r>
            <a:r>
              <a:rPr lang="en-US" dirty="0" smtClean="0"/>
              <a:t>%.  </a:t>
            </a:r>
            <a:endParaRPr lang="en-US" dirty="0" smtClean="0"/>
          </a:p>
          <a:p>
            <a:endParaRPr lang="en-US" dirty="0" smtClean="0"/>
          </a:p>
          <a:p>
            <a:endParaRPr lang="en-US" dirty="0" smtClean="0"/>
          </a:p>
          <a:p>
            <a:endParaRPr lang="en-US" dirty="0" smtClean="0"/>
          </a:p>
        </p:txBody>
      </p:sp>
      <p:sp>
        <p:nvSpPr>
          <p:cNvPr id="109" name="Text Box 6"/>
          <p:cNvSpPr txBox="1">
            <a:spLocks noChangeArrowheads="1"/>
          </p:cNvSpPr>
          <p:nvPr/>
        </p:nvSpPr>
        <p:spPr bwMode="auto">
          <a:xfrm>
            <a:off x="20590859" y="8314692"/>
            <a:ext cx="9262872" cy="16907508"/>
          </a:xfrm>
          <a:prstGeom prst="rect">
            <a:avLst/>
          </a:prstGeom>
          <a:solidFill>
            <a:schemeClr val="bg1"/>
          </a:solidFill>
          <a:ln w="9525">
            <a:noFill/>
            <a:miter lim="800000"/>
            <a:headEnd/>
            <a:tailEnd/>
          </a:ln>
          <a:effectLst/>
        </p:spPr>
        <p:txBody>
          <a:bodyPr wrap="square" lIns="182880" rIns="182880">
            <a:noAutofit/>
          </a:bodyPr>
          <a:lstStyle/>
          <a:p>
            <a:pPr marL="91440" algn="ctr">
              <a:spcBef>
                <a:spcPts val="1200"/>
              </a:spcBef>
            </a:pPr>
            <a:r>
              <a:rPr lang="en-US" sz="4000" u="sng" dirty="0" smtClean="0">
                <a:solidFill>
                  <a:srgbClr val="008000"/>
                </a:solidFill>
                <a:effectLst>
                  <a:outerShdw blurRad="38100" dist="38100" dir="2700000" algn="tl">
                    <a:srgbClr val="C0C0C0"/>
                  </a:outerShdw>
                </a:effectLst>
                <a:latin typeface="Arial" panose="020B0604020202020204" pitchFamily="34" charset="0"/>
                <a:cs typeface="Arial" panose="020B0604020202020204" pitchFamily="34" charset="0"/>
              </a:rPr>
              <a:t>New Zealand</a:t>
            </a:r>
            <a:endParaRPr lang="en-US" sz="4000" dirty="0" smtClean="0">
              <a:latin typeface="Arial" panose="020B0604020202020204" pitchFamily="34" charset="0"/>
              <a:cs typeface="Arial" panose="020B0604020202020204" pitchFamily="34" charset="0"/>
            </a:endParaRPr>
          </a:p>
          <a:p>
            <a:pPr marL="91440">
              <a:spcBef>
                <a:spcPts val="1200"/>
              </a:spcBef>
            </a:pPr>
            <a:r>
              <a:rPr lang="en-US" dirty="0" smtClean="0"/>
              <a:t>Aboveground carbon stocks in natural temperate rainforest across New Zealand were estimated  using 227 national inventory plots (</a:t>
            </a:r>
            <a:r>
              <a:rPr lang="en-US" dirty="0" err="1" smtClean="0"/>
              <a:t>Holdaway</a:t>
            </a:r>
            <a:r>
              <a:rPr lang="en-US" dirty="0" smtClean="0"/>
              <a:t> et al. 2014).   One representative 0.04-ha plot was selected for this comparison of uncertainty sources.  Species include 10 common NZ forest species.  Wood density is a point-level estimate, like the calcium concentration example, except that each species has a different value (Figure 5).  Tree height is estimated from species and diameter using regression (Figure 6).  Biomass is estimated from tree height, diameter and wood density data using regression (Figure 7).  Thus biomass uncertainty includes uncertainty in wood density and in the tree height biomass models.</a:t>
            </a:r>
            <a:endParaRPr lang="en-US" dirty="0" smtClean="0">
              <a:latin typeface="+mj-lt"/>
            </a:endParaRPr>
          </a:p>
          <a:p>
            <a:pPr marL="91440">
              <a:spcBef>
                <a:spcPts val="1200"/>
              </a:spcBef>
            </a:pPr>
            <a:endParaRPr lang="en-US" sz="2600" dirty="0" smtClean="0"/>
          </a:p>
          <a:p>
            <a:pPr marL="91440">
              <a:spcBef>
                <a:spcPts val="1200"/>
              </a:spcBef>
            </a:pPr>
            <a:r>
              <a:rPr lang="en-US" sz="2600" dirty="0" smtClean="0">
                <a:solidFill>
                  <a:schemeClr val="accent2"/>
                </a:solidFill>
              </a:rPr>
              <a:t> </a:t>
            </a:r>
            <a:endParaRPr lang="en-US" sz="2600" dirty="0">
              <a:solidFill>
                <a:schemeClr val="accent2"/>
              </a:solidFill>
            </a:endParaRPr>
          </a:p>
        </p:txBody>
      </p:sp>
      <p:pic>
        <p:nvPicPr>
          <p:cNvPr id="110" name="Picture 18" descr="C:\Users\visitor\Downloads\Regression_graph_height_output_10species.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23449" y="13258800"/>
            <a:ext cx="3765951" cy="314096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9" descr="C:\Users\visitor\Downloads\Regression_graph_point_wood_density_output_10speices.png"/>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51449" y="13270468"/>
            <a:ext cx="3765951" cy="311253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0" descr="C:\Users\visitor\Downloads\Regression_graph_biomass_output_10species.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107400" y="17297400"/>
            <a:ext cx="3765951" cy="314096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E:\Landcare work documents\Uncertainty project\Fieldwork\Fieldwork1.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5574097" y="16992600"/>
            <a:ext cx="4114800" cy="6172200"/>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11108531" y="27355800"/>
            <a:ext cx="3962400" cy="646331"/>
          </a:xfrm>
          <a:prstGeom prst="rect">
            <a:avLst/>
          </a:prstGeom>
          <a:noFill/>
        </p:spPr>
        <p:txBody>
          <a:bodyPr wrap="square" rtlCol="0">
            <a:spAutoFit/>
          </a:bodyPr>
          <a:lstStyle/>
          <a:p>
            <a:r>
              <a:rPr lang="en-US" sz="1800" dirty="0" smtClean="0">
                <a:latin typeface="Arial"/>
                <a:cs typeface="Arial"/>
              </a:rPr>
              <a:t>Figure </a:t>
            </a:r>
            <a:r>
              <a:rPr lang="en-US" sz="1800" dirty="0">
                <a:latin typeface="Arial"/>
                <a:cs typeface="Arial"/>
              </a:rPr>
              <a:t>3.  Uncertainty in the mass of sugar maple leaves</a:t>
            </a:r>
            <a:endParaRPr lang="en-US" sz="1800" dirty="0"/>
          </a:p>
        </p:txBody>
      </p:sp>
      <p:sp>
        <p:nvSpPr>
          <p:cNvPr id="115" name="TextBox 114"/>
          <p:cNvSpPr txBox="1"/>
          <p:nvPr/>
        </p:nvSpPr>
        <p:spPr>
          <a:xfrm>
            <a:off x="15451931" y="27355800"/>
            <a:ext cx="3962400" cy="646331"/>
          </a:xfrm>
          <a:prstGeom prst="rect">
            <a:avLst/>
          </a:prstGeom>
          <a:noFill/>
        </p:spPr>
        <p:txBody>
          <a:bodyPr wrap="square" rtlCol="0">
            <a:spAutoFit/>
          </a:bodyPr>
          <a:lstStyle/>
          <a:p>
            <a:r>
              <a:rPr lang="en-US" sz="1800" dirty="0" smtClean="0">
                <a:latin typeface="Arial"/>
                <a:cs typeface="Arial"/>
              </a:rPr>
              <a:t>Figure 4.  </a:t>
            </a:r>
            <a:r>
              <a:rPr lang="en-US" sz="1800" dirty="0">
                <a:latin typeface="Arial"/>
                <a:cs typeface="Arial"/>
              </a:rPr>
              <a:t>Uncertainty in the </a:t>
            </a:r>
            <a:r>
              <a:rPr lang="en-US" sz="1800" dirty="0" err="1" smtClean="0">
                <a:latin typeface="Arial"/>
                <a:cs typeface="Arial"/>
              </a:rPr>
              <a:t>Ca</a:t>
            </a:r>
            <a:r>
              <a:rPr lang="en-US" sz="1800" dirty="0" smtClean="0">
                <a:latin typeface="Arial"/>
                <a:cs typeface="Arial"/>
              </a:rPr>
              <a:t> content of </a:t>
            </a:r>
            <a:r>
              <a:rPr lang="en-US" sz="1800" dirty="0">
                <a:latin typeface="Arial"/>
                <a:cs typeface="Arial"/>
              </a:rPr>
              <a:t>sugar maple leaves</a:t>
            </a:r>
            <a:endParaRPr lang="en-US" sz="1800" dirty="0"/>
          </a:p>
        </p:txBody>
      </p:sp>
      <p:sp>
        <p:nvSpPr>
          <p:cNvPr id="116" name="TextBox 115"/>
          <p:cNvSpPr txBox="1"/>
          <p:nvPr/>
        </p:nvSpPr>
        <p:spPr>
          <a:xfrm>
            <a:off x="20802600" y="16459200"/>
            <a:ext cx="4267200" cy="369332"/>
          </a:xfrm>
          <a:prstGeom prst="rect">
            <a:avLst/>
          </a:prstGeom>
          <a:noFill/>
        </p:spPr>
        <p:txBody>
          <a:bodyPr wrap="square" rtlCol="0">
            <a:spAutoFit/>
          </a:bodyPr>
          <a:lstStyle/>
          <a:p>
            <a:r>
              <a:rPr lang="en-US" sz="1800" dirty="0" smtClean="0">
                <a:latin typeface="Arial"/>
                <a:cs typeface="Arial"/>
              </a:rPr>
              <a:t>Figure 5.  </a:t>
            </a:r>
            <a:r>
              <a:rPr lang="en-US" sz="1800" dirty="0">
                <a:latin typeface="Arial"/>
                <a:cs typeface="Arial"/>
              </a:rPr>
              <a:t>Uncertainty </a:t>
            </a:r>
            <a:r>
              <a:rPr lang="en-US" sz="1800" dirty="0" smtClean="0">
                <a:latin typeface="Arial"/>
                <a:cs typeface="Arial"/>
              </a:rPr>
              <a:t>in wood density</a:t>
            </a:r>
            <a:endParaRPr lang="en-US" sz="1800" dirty="0"/>
          </a:p>
        </p:txBody>
      </p:sp>
      <p:sp>
        <p:nvSpPr>
          <p:cNvPr id="117" name="TextBox 116"/>
          <p:cNvSpPr txBox="1"/>
          <p:nvPr/>
        </p:nvSpPr>
        <p:spPr>
          <a:xfrm>
            <a:off x="20955000" y="20497800"/>
            <a:ext cx="4267200" cy="369332"/>
          </a:xfrm>
          <a:prstGeom prst="rect">
            <a:avLst/>
          </a:prstGeom>
          <a:noFill/>
        </p:spPr>
        <p:txBody>
          <a:bodyPr wrap="square" rtlCol="0">
            <a:spAutoFit/>
          </a:bodyPr>
          <a:lstStyle/>
          <a:p>
            <a:r>
              <a:rPr lang="en-US" sz="1800" dirty="0" smtClean="0">
                <a:latin typeface="Arial"/>
                <a:cs typeface="Arial"/>
              </a:rPr>
              <a:t>Figure 7.  </a:t>
            </a:r>
            <a:r>
              <a:rPr lang="en-US" sz="1800" dirty="0">
                <a:latin typeface="Arial"/>
                <a:cs typeface="Arial"/>
              </a:rPr>
              <a:t>Uncertainty in </a:t>
            </a:r>
            <a:r>
              <a:rPr lang="en-US" sz="1800" dirty="0" smtClean="0">
                <a:latin typeface="Arial"/>
                <a:cs typeface="Arial"/>
              </a:rPr>
              <a:t>forest biomass</a:t>
            </a:r>
            <a:endParaRPr lang="en-US" sz="1800" dirty="0"/>
          </a:p>
        </p:txBody>
      </p:sp>
      <p:sp>
        <p:nvSpPr>
          <p:cNvPr id="118" name="TextBox 117"/>
          <p:cNvSpPr txBox="1"/>
          <p:nvPr/>
        </p:nvSpPr>
        <p:spPr>
          <a:xfrm>
            <a:off x="25603200" y="16459200"/>
            <a:ext cx="3962400" cy="369332"/>
          </a:xfrm>
          <a:prstGeom prst="rect">
            <a:avLst/>
          </a:prstGeom>
          <a:noFill/>
        </p:spPr>
        <p:txBody>
          <a:bodyPr wrap="square" rtlCol="0">
            <a:spAutoFit/>
          </a:bodyPr>
          <a:lstStyle/>
          <a:p>
            <a:r>
              <a:rPr lang="en-US" sz="1800" dirty="0" smtClean="0">
                <a:latin typeface="Arial"/>
                <a:cs typeface="Arial"/>
              </a:rPr>
              <a:t>Figure 7.  </a:t>
            </a:r>
            <a:r>
              <a:rPr lang="en-US" sz="1800" dirty="0">
                <a:latin typeface="Arial"/>
                <a:cs typeface="Arial"/>
              </a:rPr>
              <a:t>Uncertainty in </a:t>
            </a:r>
            <a:r>
              <a:rPr lang="en-US" sz="1800" dirty="0" smtClean="0">
                <a:latin typeface="Arial"/>
                <a:cs typeface="Arial"/>
              </a:rPr>
              <a:t>tree height</a:t>
            </a:r>
            <a:endParaRPr lang="en-US" sz="1800" dirty="0"/>
          </a:p>
        </p:txBody>
      </p:sp>
      <p:pic>
        <p:nvPicPr>
          <p:cNvPr id="121" name="Picture 120" descr="Screen Shot 2016-08-04 at 5.49.43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03731" y="29921200"/>
            <a:ext cx="9017000" cy="2235200"/>
          </a:xfrm>
          <a:prstGeom prst="rect">
            <a:avLst/>
          </a:prstGeom>
        </p:spPr>
      </p:pic>
      <p:sp>
        <p:nvSpPr>
          <p:cNvPr id="122" name="TextBox 121"/>
          <p:cNvSpPr txBox="1"/>
          <p:nvPr/>
        </p:nvSpPr>
        <p:spPr>
          <a:xfrm>
            <a:off x="20613729" y="6368755"/>
            <a:ext cx="19162671" cy="1569660"/>
          </a:xfrm>
          <a:prstGeom prst="rect">
            <a:avLst/>
          </a:prstGeom>
          <a:solidFill>
            <a:schemeClr val="bg1"/>
          </a:solidFill>
        </p:spPr>
        <p:txBody>
          <a:bodyPr wrap="square" rtlCol="0">
            <a:spAutoFit/>
          </a:bodyPr>
          <a:lstStyle/>
          <a:p>
            <a:pPr algn="ctr"/>
            <a:r>
              <a:rPr lang="en-US" sz="4800" dirty="0">
                <a:solidFill>
                  <a:srgbClr val="008000"/>
                </a:solidFill>
                <a:effectLst>
                  <a:outerShdw blurRad="38100" dist="38100" dir="2700000" algn="tl">
                    <a:srgbClr val="C0C0C0"/>
                  </a:outerShdw>
                </a:effectLst>
                <a:latin typeface="Arial" pitchFamily="34" charset="0"/>
              </a:rPr>
              <a:t>Reanalysis of published uncertainty estimates, </a:t>
            </a:r>
          </a:p>
          <a:p>
            <a:pPr algn="ctr"/>
            <a:r>
              <a:rPr lang="en-US" sz="4800" dirty="0">
                <a:solidFill>
                  <a:srgbClr val="008000"/>
                </a:solidFill>
                <a:effectLst>
                  <a:outerShdw blurRad="38100" dist="38100" dir="2700000" algn="tl">
                    <a:srgbClr val="C0C0C0"/>
                  </a:outerShdw>
                </a:effectLst>
                <a:latin typeface="Arial" pitchFamily="34" charset="0"/>
              </a:rPr>
              <a:t>evaluating uncertainty in prediction of individuals </a:t>
            </a:r>
            <a:r>
              <a:rPr lang="en-US" sz="4800" dirty="0" smtClean="0">
                <a:solidFill>
                  <a:srgbClr val="008000"/>
                </a:solidFill>
                <a:effectLst>
                  <a:outerShdw blurRad="38100" dist="38100" dir="2700000" algn="tl">
                    <a:srgbClr val="C0C0C0"/>
                  </a:outerShdw>
                </a:effectLst>
                <a:latin typeface="Arial" pitchFamily="34" charset="0"/>
              </a:rPr>
              <a:t>vs. means</a:t>
            </a:r>
            <a:endParaRPr lang="en-US" sz="4800" dirty="0">
              <a:latin typeface="Arial" panose="020B0604020202020204" pitchFamily="34" charset="0"/>
              <a:cs typeface="Arial" panose="020B0604020202020204" pitchFamily="34" charset="0"/>
            </a:endParaRPr>
          </a:p>
        </p:txBody>
      </p:sp>
      <p:sp>
        <p:nvSpPr>
          <p:cNvPr id="123" name="Text Box 190"/>
          <p:cNvSpPr txBox="1">
            <a:spLocks noChangeArrowheads="1"/>
          </p:cNvSpPr>
          <p:nvPr/>
        </p:nvSpPr>
        <p:spPr bwMode="auto">
          <a:xfrm>
            <a:off x="762000" y="533400"/>
            <a:ext cx="39319200" cy="5212080"/>
          </a:xfrm>
          <a:prstGeom prst="rect">
            <a:avLst/>
          </a:prstGeom>
          <a:solidFill>
            <a:schemeClr val="bg1">
              <a:alpha val="75000"/>
            </a:schemeClr>
          </a:solidFill>
          <a:ln w="9525">
            <a:noFill/>
            <a:miter lim="800000"/>
            <a:headEnd/>
            <a:tailEnd/>
          </a:ln>
          <a:effectLst/>
        </p:spPr>
        <p:txBody>
          <a:bodyPr wrap="square">
            <a:spAutoFit/>
          </a:bodyPr>
          <a:lstStyle/>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p:txBody>
      </p:sp>
      <p:sp>
        <p:nvSpPr>
          <p:cNvPr id="124" name="Text Box 3"/>
          <p:cNvSpPr txBox="1">
            <a:spLocks noChangeArrowheads="1"/>
          </p:cNvSpPr>
          <p:nvPr/>
        </p:nvSpPr>
        <p:spPr bwMode="auto">
          <a:xfrm>
            <a:off x="4343400" y="609600"/>
            <a:ext cx="36347400" cy="5016758"/>
          </a:xfrm>
          <a:prstGeom prst="rect">
            <a:avLst/>
          </a:prstGeom>
          <a:noFill/>
          <a:ln w="9525">
            <a:noFill/>
            <a:miter lim="800000"/>
            <a:headEnd/>
            <a:tailEnd/>
          </a:ln>
          <a:effectLst/>
        </p:spPr>
        <p:txBody>
          <a:bodyPr wrap="square">
            <a:spAutoFit/>
          </a:bodyPr>
          <a:lstStyle/>
          <a:p>
            <a:pPr algn="ctr"/>
            <a:r>
              <a:rPr lang="en-US" sz="9600" dirty="0" smtClean="0"/>
              <a:t>Avoiding Errors </a:t>
            </a:r>
            <a:r>
              <a:rPr lang="en-US" sz="9600" dirty="0"/>
              <a:t>in </a:t>
            </a:r>
            <a:r>
              <a:rPr lang="en-US" sz="9600" dirty="0" smtClean="0"/>
              <a:t>Error Analyses</a:t>
            </a:r>
            <a:r>
              <a:rPr lang="en-US" sz="9600" dirty="0"/>
              <a:t>: </a:t>
            </a:r>
            <a:endParaRPr lang="en-US" sz="9600" dirty="0" smtClean="0"/>
          </a:p>
          <a:p>
            <a:pPr algn="ctr"/>
            <a:r>
              <a:rPr lang="en-US" sz="9600" dirty="0" smtClean="0"/>
              <a:t>How </a:t>
            </a:r>
            <a:r>
              <a:rPr lang="en-US" sz="9600" dirty="0"/>
              <a:t>to </a:t>
            </a:r>
            <a:r>
              <a:rPr lang="en-US" sz="9600" dirty="0" smtClean="0"/>
              <a:t>Propagate Uncertainty </a:t>
            </a:r>
            <a:r>
              <a:rPr lang="en-US" sz="9600" dirty="0"/>
              <a:t>in </a:t>
            </a:r>
            <a:r>
              <a:rPr lang="en-US" sz="9600" dirty="0" smtClean="0"/>
              <a:t>Regression Models </a:t>
            </a:r>
            <a:endParaRPr lang="en-US" sz="9600" dirty="0"/>
          </a:p>
          <a:p>
            <a:pPr algn="ctr"/>
            <a:r>
              <a:rPr lang="en-US" sz="4800" dirty="0" smtClean="0"/>
              <a:t>Ruth D. Yanai</a:t>
            </a:r>
            <a:r>
              <a:rPr lang="en-US" sz="4800" baseline="30000" dirty="0" smtClean="0"/>
              <a:t>1</a:t>
            </a:r>
            <a:r>
              <a:rPr lang="en-US" sz="4800" dirty="0"/>
              <a:t>, Hannah L. </a:t>
            </a:r>
            <a:r>
              <a:rPr lang="en-US" sz="4800" dirty="0" smtClean="0"/>
              <a:t>Buckley</a:t>
            </a:r>
            <a:r>
              <a:rPr lang="en-US" sz="4800" baseline="30000" dirty="0" smtClean="0"/>
              <a:t>2</a:t>
            </a:r>
            <a:r>
              <a:rPr lang="en-US" sz="4800" dirty="0" smtClean="0"/>
              <a:t>, </a:t>
            </a:r>
            <a:r>
              <a:rPr lang="en-US" sz="4800" dirty="0"/>
              <a:t>Bradley S. </a:t>
            </a:r>
            <a:r>
              <a:rPr lang="en-US" sz="4800" dirty="0" smtClean="0"/>
              <a:t>Case</a:t>
            </a:r>
            <a:r>
              <a:rPr lang="en-US" sz="4800" baseline="30000" dirty="0"/>
              <a:t>2</a:t>
            </a:r>
            <a:r>
              <a:rPr lang="en-US" sz="4800" dirty="0" smtClean="0"/>
              <a:t>, </a:t>
            </a:r>
            <a:r>
              <a:rPr lang="en-US" sz="4800" dirty="0"/>
              <a:t>Richard C. </a:t>
            </a:r>
            <a:r>
              <a:rPr lang="en-US" sz="4800" dirty="0" smtClean="0"/>
              <a:t>Woollons</a:t>
            </a:r>
            <a:r>
              <a:rPr lang="en-US" sz="4800" baseline="30000" dirty="0"/>
              <a:t>3</a:t>
            </a:r>
            <a:r>
              <a:rPr lang="en-US" sz="4800" dirty="0" smtClean="0"/>
              <a:t>, </a:t>
            </a:r>
            <a:r>
              <a:rPr lang="en-US" sz="4800" dirty="0"/>
              <a:t>Robert J. </a:t>
            </a:r>
            <a:r>
              <a:rPr lang="en-US" sz="4800" dirty="0" smtClean="0"/>
              <a:t>Holdaway</a:t>
            </a:r>
            <a:r>
              <a:rPr lang="en-US" sz="4800" baseline="30000" dirty="0"/>
              <a:t>4</a:t>
            </a:r>
            <a:r>
              <a:rPr lang="en-US" sz="4800" dirty="0" smtClean="0"/>
              <a:t>, </a:t>
            </a:r>
            <a:r>
              <a:rPr lang="en-US" sz="4800" dirty="0"/>
              <a:t>James </a:t>
            </a:r>
            <a:r>
              <a:rPr lang="en-US" sz="4800" dirty="0" smtClean="0"/>
              <a:t>Johnson</a:t>
            </a:r>
            <a:r>
              <a:rPr lang="en-US" sz="4800" baseline="30000" dirty="0" smtClean="0"/>
              <a:t>5</a:t>
            </a:r>
            <a:r>
              <a:rPr lang="en-US" sz="4800" dirty="0"/>
              <a:t>, </a:t>
            </a:r>
            <a:r>
              <a:rPr lang="en-US" sz="4800" dirty="0" smtClean="0"/>
              <a:t>and Paul J. Lilly</a:t>
            </a:r>
            <a:r>
              <a:rPr lang="en-US" sz="4800" baseline="30000" dirty="0" smtClean="0"/>
              <a:t>1</a:t>
            </a:r>
            <a:endParaRPr lang="en-US" sz="4800" dirty="0"/>
          </a:p>
          <a:p>
            <a:pPr algn="ctr"/>
            <a:r>
              <a:rPr lang="en-US" sz="4800" dirty="0" smtClean="0"/>
              <a:t> </a:t>
            </a:r>
            <a:r>
              <a:rPr lang="en-US" sz="3200" baseline="30000" dirty="0" smtClean="0"/>
              <a:t>1</a:t>
            </a:r>
            <a:r>
              <a:rPr lang="en-US" sz="3200" dirty="0" smtClean="0"/>
              <a:t>SUNY College of Environmental Science and Forestry, Syracuse, USA; </a:t>
            </a:r>
            <a:r>
              <a:rPr lang="en-US" sz="3200" baseline="30000" dirty="0" smtClean="0"/>
              <a:t>2</a:t>
            </a:r>
            <a:r>
              <a:rPr lang="en-US" sz="3200" dirty="0" smtClean="0"/>
              <a:t>Lincoln University, Lincoln, NZ; </a:t>
            </a:r>
            <a:r>
              <a:rPr lang="en-US" sz="3200" baseline="30000" dirty="0" smtClean="0"/>
              <a:t>3</a:t>
            </a:r>
            <a:r>
              <a:rPr lang="en-US" sz="3200" dirty="0" smtClean="0"/>
              <a:t>University of Canterbury, Christchurch, NZ; </a:t>
            </a:r>
            <a:r>
              <a:rPr lang="en-US" sz="3200" baseline="30000" dirty="0" smtClean="0"/>
              <a:t>4</a:t>
            </a:r>
            <a:r>
              <a:rPr lang="en-US" sz="3200" dirty="0" smtClean="0"/>
              <a:t>Landcare Research, Lincoln, NZ</a:t>
            </a:r>
            <a:r>
              <a:rPr lang="en-US" sz="3200" dirty="0" smtClean="0"/>
              <a:t>;</a:t>
            </a:r>
          </a:p>
          <a:p>
            <a:pPr algn="ctr"/>
            <a:r>
              <a:rPr lang="en-US" sz="3200" dirty="0" smtClean="0"/>
              <a:t> </a:t>
            </a:r>
            <a:r>
              <a:rPr lang="en-US" sz="3200" baseline="30000" dirty="0" smtClean="0"/>
              <a:t>5</a:t>
            </a:r>
            <a:r>
              <a:rPr lang="en-US" sz="3200" dirty="0" smtClean="0"/>
              <a:t>University College Dublin, Dublin, Ireland</a:t>
            </a:r>
          </a:p>
        </p:txBody>
      </p:sp>
      <p:pic>
        <p:nvPicPr>
          <p:cNvPr id="125" name="Picture 88" descr="Quest logo 2.pdf"/>
          <p:cNvPicPr>
            <a:picLocks noChangeAspect="1"/>
          </p:cNvPicPr>
          <p:nvPr/>
        </p:nvPicPr>
        <p:blipFill>
          <a:blip r:embed="rId17" cstate="print"/>
          <a:srcRect t="19608" b="26471"/>
          <a:stretch>
            <a:fillRect/>
          </a:stretch>
        </p:blipFill>
        <p:spPr bwMode="auto">
          <a:xfrm>
            <a:off x="762000" y="838200"/>
            <a:ext cx="7835891" cy="3200403"/>
          </a:xfrm>
          <a:prstGeom prst="rect">
            <a:avLst/>
          </a:prstGeom>
          <a:noFill/>
          <a:ln w="9525">
            <a:noFill/>
            <a:miter lim="800000"/>
            <a:headEnd/>
            <a:tailEnd/>
          </a:ln>
        </p:spPr>
      </p:pic>
      <p:sp>
        <p:nvSpPr>
          <p:cNvPr id="126" name="Rectangle 127"/>
          <p:cNvSpPr>
            <a:spLocks noChangeArrowheads="1"/>
          </p:cNvSpPr>
          <p:nvPr/>
        </p:nvSpPr>
        <p:spPr bwMode="auto">
          <a:xfrm>
            <a:off x="20607528" y="25740360"/>
            <a:ext cx="9262872" cy="6492240"/>
          </a:xfrm>
          <a:prstGeom prst="rect">
            <a:avLst/>
          </a:prstGeom>
          <a:solidFill>
            <a:schemeClr val="bg1"/>
          </a:solidFill>
          <a:ln w="9525">
            <a:noFill/>
            <a:miter lim="800000"/>
            <a:headEnd/>
            <a:tailEnd/>
          </a:ln>
          <a:effectLst/>
        </p:spPr>
        <p:txBody>
          <a:bodyPr lIns="182880" rIns="182880"/>
          <a:lstStyle/>
          <a:p>
            <a:pPr algn="ctr"/>
            <a:r>
              <a:rPr lang="en-US" sz="4000" u="sng" dirty="0" smtClean="0">
                <a:solidFill>
                  <a:srgbClr val="008000"/>
                </a:solidFill>
                <a:effectLst>
                  <a:outerShdw blurRad="38100" dist="38100" dir="2700000" algn="tl">
                    <a:srgbClr val="C0C0C0"/>
                  </a:outerShdw>
                </a:effectLst>
                <a:latin typeface="Arial" pitchFamily="34" charset="0"/>
              </a:rPr>
              <a:t>New Hampshire</a:t>
            </a:r>
          </a:p>
          <a:p>
            <a:pPr marL="91440">
              <a:spcBef>
                <a:spcPts val="1200"/>
              </a:spcBef>
            </a:pPr>
            <a:r>
              <a:rPr lang="en-US" dirty="0" smtClean="0"/>
              <a:t>Biomass of </a:t>
            </a:r>
            <a:r>
              <a:rPr lang="en-US" dirty="0" smtClean="0"/>
              <a:t>a temperate hardwood forest was estimated using 0.05 ha plots across the Hubbard Brook valley in the White Mountains of New Hampshire (Yanai et al. 2010).  For one </a:t>
            </a:r>
            <a:r>
              <a:rPr lang="en-US" dirty="0" smtClean="0"/>
              <a:t>0.05 ha plot:</a:t>
            </a:r>
          </a:p>
          <a:p>
            <a:pPr marL="91440">
              <a:spcBef>
                <a:spcPts val="1200"/>
              </a:spcBef>
            </a:pPr>
            <a:endParaRPr lang="en-US" dirty="0"/>
          </a:p>
          <a:p>
            <a:pPr marL="91440">
              <a:spcBef>
                <a:spcPts val="1200"/>
              </a:spcBef>
            </a:pPr>
            <a:endParaRPr lang="en-US" dirty="0" smtClean="0"/>
          </a:p>
          <a:p>
            <a:pPr marL="91440">
              <a:spcBef>
                <a:spcPts val="1200"/>
              </a:spcBef>
            </a:pPr>
            <a:endParaRPr lang="en-US" dirty="0"/>
          </a:p>
          <a:p>
            <a:pPr marL="91440">
              <a:spcBef>
                <a:spcPts val="1200"/>
              </a:spcBef>
            </a:pPr>
            <a:endParaRPr lang="en-US" dirty="0" smtClean="0"/>
          </a:p>
          <a:p>
            <a:pPr marL="91440">
              <a:spcBef>
                <a:spcPts val="1200"/>
              </a:spcBef>
            </a:pPr>
            <a:endParaRPr lang="en-US" dirty="0"/>
          </a:p>
          <a:p>
            <a:pPr marL="91440">
              <a:spcBef>
                <a:spcPts val="1200"/>
              </a:spcBef>
            </a:pPr>
            <a:endParaRPr lang="en-US" dirty="0"/>
          </a:p>
          <a:p>
            <a:pPr marL="91440">
              <a:spcBef>
                <a:spcPts val="1200"/>
              </a:spcBef>
            </a:pPr>
            <a:r>
              <a:rPr lang="en-US" dirty="0"/>
              <a:t>S</a:t>
            </a:r>
            <a:r>
              <a:rPr lang="en-US" dirty="0" smtClean="0"/>
              <a:t>ampling error (variability across plots) was greater than uncertainty in biomass due to the height and biomass regressions if the number of plots was 10 or fewer.</a:t>
            </a:r>
            <a:endParaRPr lang="en-US" dirty="0"/>
          </a:p>
          <a:p>
            <a:pPr marL="91440">
              <a:spcBef>
                <a:spcPts val="1200"/>
              </a:spcBef>
            </a:pPr>
            <a:endParaRPr lang="en-US" dirty="0" smtClean="0"/>
          </a:p>
          <a:p>
            <a:pPr marL="91440">
              <a:spcBef>
                <a:spcPts val="1200"/>
              </a:spcBef>
            </a:pPr>
            <a:endParaRPr lang="en-US" dirty="0"/>
          </a:p>
          <a:p>
            <a:pPr marL="91440">
              <a:spcBef>
                <a:spcPts val="1200"/>
              </a:spcBef>
            </a:pPr>
            <a:endParaRPr lang="en-US" dirty="0" smtClean="0"/>
          </a:p>
          <a:p>
            <a:pPr marL="91440">
              <a:spcBef>
                <a:spcPts val="1200"/>
              </a:spcBef>
            </a:pPr>
            <a:endParaRPr lang="en-US" dirty="0"/>
          </a:p>
          <a:p>
            <a:pPr marL="91440">
              <a:spcBef>
                <a:spcPts val="1200"/>
              </a:spcBef>
            </a:pPr>
            <a:endParaRPr lang="en-US" dirty="0" smtClean="0"/>
          </a:p>
          <a:p>
            <a:pPr marL="91440">
              <a:spcBef>
                <a:spcPts val="1200"/>
              </a:spcBef>
            </a:pPr>
            <a:endParaRPr lang="en-US" dirty="0"/>
          </a:p>
          <a:p>
            <a:pPr marL="91440">
              <a:spcBef>
                <a:spcPts val="1200"/>
              </a:spcBef>
            </a:pPr>
            <a:endParaRPr lang="en-US" dirty="0" smtClean="0"/>
          </a:p>
          <a:p>
            <a:pPr marL="91440">
              <a:spcBef>
                <a:spcPts val="1200"/>
              </a:spcBef>
            </a:pPr>
            <a:endParaRPr lang="en-US" sz="2800" u="sng" dirty="0" smtClean="0">
              <a:solidFill>
                <a:srgbClr val="008000"/>
              </a:solidFill>
              <a:effectLst>
                <a:outerShdw blurRad="38100" dist="38100" dir="2700000" algn="tl">
                  <a:srgbClr val="C0C0C0"/>
                </a:outerShdw>
              </a:effectLst>
              <a:latin typeface="Arial" pitchFamily="34" charset="0"/>
            </a:endParaRPr>
          </a:p>
          <a:p>
            <a:pPr algn="ctr"/>
            <a:endParaRPr lang="en-US" sz="2800" b="1" dirty="0">
              <a:solidFill>
                <a:srgbClr val="008000"/>
              </a:solidFill>
              <a:latin typeface="Arial" pitchFamily="34" charset="0"/>
            </a:endParaRPr>
          </a:p>
        </p:txBody>
      </p:sp>
      <p:sp>
        <p:nvSpPr>
          <p:cNvPr id="129" name="Rectangle 127"/>
          <p:cNvSpPr>
            <a:spLocks noChangeArrowheads="1"/>
          </p:cNvSpPr>
          <p:nvPr/>
        </p:nvSpPr>
        <p:spPr bwMode="auto">
          <a:xfrm>
            <a:off x="30556200" y="23012400"/>
            <a:ext cx="9262872" cy="5334000"/>
          </a:xfrm>
          <a:prstGeom prst="rect">
            <a:avLst/>
          </a:prstGeom>
          <a:solidFill>
            <a:schemeClr val="bg1"/>
          </a:solidFill>
          <a:ln w="9525">
            <a:noFill/>
            <a:miter lim="800000"/>
            <a:headEnd/>
            <a:tailEnd/>
          </a:ln>
          <a:effectLst/>
        </p:spPr>
        <p:txBody>
          <a:bodyPr lIns="182880" rIns="182880"/>
          <a:lstStyle/>
          <a:p>
            <a:pPr algn="ctr"/>
            <a:r>
              <a:rPr lang="en-US" sz="4800" dirty="0" smtClean="0">
                <a:solidFill>
                  <a:srgbClr val="008000"/>
                </a:solidFill>
                <a:effectLst>
                  <a:outerShdw blurRad="38100" dist="38100" dir="2700000" algn="tl">
                    <a:srgbClr val="C0C0C0"/>
                  </a:outerShdw>
                </a:effectLst>
                <a:latin typeface="Arial" pitchFamily="34" charset="0"/>
              </a:rPr>
              <a:t>Conclusions</a:t>
            </a:r>
            <a:endParaRPr lang="en-US" sz="4800" dirty="0" smtClean="0">
              <a:solidFill>
                <a:srgbClr val="008000"/>
              </a:solidFill>
              <a:effectLst>
                <a:outerShdw blurRad="38100" dist="38100" dir="2700000" algn="tl">
                  <a:srgbClr val="C0C0C0"/>
                </a:outerShdw>
              </a:effectLst>
              <a:latin typeface="Arial" pitchFamily="34" charset="0"/>
            </a:endParaRPr>
          </a:p>
          <a:p>
            <a:pPr marL="91440">
              <a:spcBef>
                <a:spcPts val="1200"/>
              </a:spcBef>
            </a:pPr>
            <a:r>
              <a:rPr lang="en-US" sz="2800" dirty="0"/>
              <a:t>Individual uncertainty is important for a single plot with a small number of individuals. For large plots with many trees or for many plots of any size, the contribution of individual uncertainty to the total uncertainty is negligible. </a:t>
            </a:r>
            <a:r>
              <a:rPr lang="en-US" sz="2800" dirty="0" smtClean="0"/>
              <a:t>When assessing </a:t>
            </a:r>
            <a:r>
              <a:rPr lang="en-US" sz="2800" dirty="0"/>
              <a:t>uncertainty in country-level carbon </a:t>
            </a:r>
            <a:r>
              <a:rPr lang="en-US" sz="2800" dirty="0" smtClean="0"/>
              <a:t>accounting, based </a:t>
            </a:r>
            <a:r>
              <a:rPr lang="en-US" sz="2800" dirty="0"/>
              <a:t>on large numbers of </a:t>
            </a:r>
            <a:r>
              <a:rPr lang="en-US" sz="2800" dirty="0" smtClean="0"/>
              <a:t>plots and </a:t>
            </a:r>
            <a:r>
              <a:rPr lang="en-US" sz="2800" dirty="0"/>
              <a:t> thousands or millions of </a:t>
            </a:r>
            <a:r>
              <a:rPr lang="en-US" sz="2800" dirty="0" smtClean="0"/>
              <a:t>trees,</a:t>
            </a:r>
            <a:r>
              <a:rPr lang="en-US" sz="2800" dirty="0"/>
              <a:t> </a:t>
            </a:r>
            <a:r>
              <a:rPr lang="en-US" sz="2800" dirty="0"/>
              <a:t>t</a:t>
            </a:r>
            <a:r>
              <a:rPr lang="en-US" sz="2800" dirty="0" smtClean="0"/>
              <a:t>he uncertainty in the mean is more important, but may be smaller than sampling error. Omitting the effect of uncertainty in the mean could lead to exaggerated confidence </a:t>
            </a:r>
            <a:r>
              <a:rPr lang="en-US" sz="2800" dirty="0"/>
              <a:t>in estimates of forest biomass and </a:t>
            </a:r>
            <a:r>
              <a:rPr lang="en-US" sz="2800" dirty="0" smtClean="0"/>
              <a:t>nutrient contents.</a:t>
            </a:r>
            <a:endParaRPr lang="en-US" sz="2800" b="1" dirty="0">
              <a:solidFill>
                <a:srgbClr val="008000"/>
              </a:solidFill>
              <a:latin typeface="Arial" pitchFamily="34" charset="0"/>
            </a:endParaRPr>
          </a:p>
        </p:txBody>
      </p:sp>
      <p:sp>
        <p:nvSpPr>
          <p:cNvPr id="131" name="TextBox 130"/>
          <p:cNvSpPr txBox="1"/>
          <p:nvPr/>
        </p:nvSpPr>
        <p:spPr>
          <a:xfrm>
            <a:off x="30784800" y="29032200"/>
            <a:ext cx="4038600" cy="3354765"/>
          </a:xfrm>
          <a:prstGeom prst="rect">
            <a:avLst/>
          </a:prstGeom>
          <a:noFill/>
        </p:spPr>
        <p:txBody>
          <a:bodyPr wrap="square" rtlCol="0">
            <a:spAutoFit/>
          </a:bodyPr>
          <a:lstStyle/>
          <a:p>
            <a:r>
              <a:rPr lang="en-US" sz="3200" b="1" dirty="0" smtClean="0"/>
              <a:t>Acknowledgements</a:t>
            </a:r>
            <a:endParaRPr lang="en-US" sz="3200" b="1" dirty="0"/>
          </a:p>
          <a:p>
            <a:endParaRPr lang="en-US" sz="2000" dirty="0" smtClean="0"/>
          </a:p>
          <a:p>
            <a:r>
              <a:rPr lang="en-US" sz="2000" dirty="0" smtClean="0"/>
              <a:t>The </a:t>
            </a:r>
            <a:r>
              <a:rPr lang="en-US" sz="2000" dirty="0"/>
              <a:t>QUEST RCN is funded by the National </a:t>
            </a:r>
            <a:r>
              <a:rPr lang="en-US" sz="2000" dirty="0" smtClean="0"/>
              <a:t>Science Foundation</a:t>
            </a:r>
            <a:r>
              <a:rPr lang="en-US" sz="2000" dirty="0"/>
              <a:t>, DEB 1257906, following preliminary </a:t>
            </a:r>
            <a:r>
              <a:rPr lang="en-US" sz="2000" dirty="0" smtClean="0"/>
              <a:t>funding under </a:t>
            </a:r>
            <a:r>
              <a:rPr lang="en-US" sz="2000" dirty="0"/>
              <a:t>DEB 0949324. Two Synthesis Working Groups were </a:t>
            </a:r>
            <a:r>
              <a:rPr lang="en-US" sz="2000" dirty="0" smtClean="0"/>
              <a:t>also funded </a:t>
            </a:r>
            <a:r>
              <a:rPr lang="en-US" sz="2000" dirty="0"/>
              <a:t>by the NSF Long Term Ecological Research </a:t>
            </a:r>
            <a:r>
              <a:rPr lang="en-US" sz="2000" dirty="0" smtClean="0"/>
              <a:t>Network Office</a:t>
            </a:r>
            <a:r>
              <a:rPr lang="en-US" sz="2000" dirty="0"/>
              <a:t>.</a:t>
            </a:r>
          </a:p>
          <a:p>
            <a:r>
              <a:rPr lang="en-US" sz="2000" b="1" dirty="0"/>
              <a:t> </a:t>
            </a:r>
            <a:endParaRPr lang="en-US" sz="2000" dirty="0"/>
          </a:p>
        </p:txBody>
      </p:sp>
      <p:sp>
        <p:nvSpPr>
          <p:cNvPr id="132" name="TextBox 131"/>
          <p:cNvSpPr txBox="1"/>
          <p:nvPr/>
        </p:nvSpPr>
        <p:spPr>
          <a:xfrm>
            <a:off x="35433000" y="29030235"/>
            <a:ext cx="4756943" cy="3354765"/>
          </a:xfrm>
          <a:prstGeom prst="rect">
            <a:avLst/>
          </a:prstGeom>
          <a:noFill/>
        </p:spPr>
        <p:txBody>
          <a:bodyPr wrap="square" rtlCol="0">
            <a:spAutoFit/>
          </a:bodyPr>
          <a:lstStyle/>
          <a:p>
            <a:r>
              <a:rPr lang="en-US" sz="3200" b="1" dirty="0" smtClean="0"/>
              <a:t>Be </a:t>
            </a:r>
            <a:r>
              <a:rPr lang="en-US" sz="3200" b="1" dirty="0"/>
              <a:t>a part of QUEST!</a:t>
            </a:r>
            <a:endParaRPr lang="en-US" sz="3200" dirty="0"/>
          </a:p>
          <a:p>
            <a:r>
              <a:rPr lang="en-US" sz="2000" dirty="0"/>
              <a:t>● Find more information at: www.quantifyinguncertainty.org</a:t>
            </a:r>
          </a:p>
          <a:p>
            <a:r>
              <a:rPr lang="en-US" sz="2000" dirty="0"/>
              <a:t>● Read papers, share sample code, stay updated with </a:t>
            </a:r>
            <a:r>
              <a:rPr lang="en-US" sz="2000" dirty="0" smtClean="0"/>
              <a:t>QUEST News</a:t>
            </a:r>
            <a:endParaRPr lang="en-US" sz="2000" dirty="0"/>
          </a:p>
          <a:p>
            <a:r>
              <a:rPr lang="en-US" sz="2000" dirty="0"/>
              <a:t>● Email us at quantifyinguncertainty@gmail.com</a:t>
            </a:r>
          </a:p>
          <a:p>
            <a:r>
              <a:rPr lang="en-US" sz="2000" dirty="0"/>
              <a:t>● Follow us on LinkedIn and Twitter: @QUEST_RCN</a:t>
            </a:r>
          </a:p>
          <a:p>
            <a:endParaRPr lang="en-US" sz="2000" dirty="0"/>
          </a:p>
        </p:txBody>
      </p:sp>
      <p:pic>
        <p:nvPicPr>
          <p:cNvPr id="8" name="Picture 7" descr="Screen Shot 2016-08-04 at 11.10.02 P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878800" y="27660600"/>
            <a:ext cx="5461000" cy="3340100"/>
          </a:xfrm>
          <a:prstGeom prst="rect">
            <a:avLst/>
          </a:prstGeom>
        </p:spPr>
      </p:pic>
      <p:pic>
        <p:nvPicPr>
          <p:cNvPr id="10" name="Picture 9" descr="Screen Shot 2016-08-04 at 11.31.19 PM.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898600" y="28003500"/>
            <a:ext cx="2184400" cy="2628900"/>
          </a:xfrm>
          <a:prstGeom prst="rect">
            <a:avLst/>
          </a:prstGeom>
        </p:spPr>
      </p:pic>
      <p:pic>
        <p:nvPicPr>
          <p:cNvPr id="11" name="Picture 10" descr="Screen Shot 2016-08-05 at 1.19.06 A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259800" y="21259800"/>
            <a:ext cx="3200400" cy="3917091"/>
          </a:xfrm>
          <a:prstGeom prst="rect">
            <a:avLst/>
          </a:prstGeom>
          <a:noFill/>
          <a:ln>
            <a:noFill/>
          </a:ln>
        </p:spPr>
      </p:pic>
      <p:sp>
        <p:nvSpPr>
          <p:cNvPr id="12" name="TextBox 11"/>
          <p:cNvSpPr txBox="1"/>
          <p:nvPr/>
        </p:nvSpPr>
        <p:spPr>
          <a:xfrm>
            <a:off x="24460200" y="23469600"/>
            <a:ext cx="5181600" cy="1569660"/>
          </a:xfrm>
          <a:prstGeom prst="rect">
            <a:avLst/>
          </a:prstGeom>
          <a:noFill/>
        </p:spPr>
        <p:txBody>
          <a:bodyPr wrap="square" rtlCol="0">
            <a:spAutoFit/>
          </a:bodyPr>
          <a:lstStyle/>
          <a:p>
            <a:r>
              <a:rPr lang="en-US" dirty="0" smtClean="0"/>
              <a:t>Across 227 plots, sampling error was the greatest source of uncertainty in forest C, with all sources of measurement and model uncertainty contributing &lt;1%.</a:t>
            </a:r>
            <a:endParaRPr lang="en-US" dirty="0"/>
          </a:p>
        </p:txBody>
      </p:sp>
      <p:pic>
        <p:nvPicPr>
          <p:cNvPr id="13" name="Picture 12" descr="Screen Shot 2016-08-05 at 2.02.05 A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004000" y="19202400"/>
            <a:ext cx="6045200" cy="1879600"/>
          </a:xfrm>
          <a:prstGeom prst="rect">
            <a:avLst/>
          </a:prstGeom>
        </p:spPr>
      </p:pic>
      <p:sp>
        <p:nvSpPr>
          <p:cNvPr id="14" name="Rectangle 13"/>
          <p:cNvSpPr/>
          <p:nvPr/>
        </p:nvSpPr>
        <p:spPr bwMode="auto">
          <a:xfrm>
            <a:off x="11887200" y="29946600"/>
            <a:ext cx="2667000" cy="22098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4" name="Rectangle 133"/>
          <p:cNvSpPr/>
          <p:nvPr/>
        </p:nvSpPr>
        <p:spPr bwMode="auto">
          <a:xfrm>
            <a:off x="14554200" y="29946600"/>
            <a:ext cx="2743200" cy="22098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17297400" y="29946600"/>
            <a:ext cx="2590800" cy="22098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6" name="Rectangle 135"/>
          <p:cNvSpPr/>
          <p:nvPr/>
        </p:nvSpPr>
        <p:spPr bwMode="auto">
          <a:xfrm>
            <a:off x="11125200" y="236982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 name="Rectangle 137"/>
          <p:cNvSpPr/>
          <p:nvPr/>
        </p:nvSpPr>
        <p:spPr bwMode="auto">
          <a:xfrm>
            <a:off x="15697200" y="236982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 name="Rectangle 139"/>
          <p:cNvSpPr/>
          <p:nvPr/>
        </p:nvSpPr>
        <p:spPr bwMode="auto">
          <a:xfrm>
            <a:off x="12420600" y="236982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 name="Rectangle 140"/>
          <p:cNvSpPr/>
          <p:nvPr/>
        </p:nvSpPr>
        <p:spPr bwMode="auto">
          <a:xfrm>
            <a:off x="16992600" y="23698200"/>
            <a:ext cx="13716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 name="Rectangle 141"/>
          <p:cNvSpPr/>
          <p:nvPr/>
        </p:nvSpPr>
        <p:spPr bwMode="auto">
          <a:xfrm>
            <a:off x="18364200" y="23698200"/>
            <a:ext cx="12192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 name="Rectangle 142"/>
          <p:cNvSpPr/>
          <p:nvPr/>
        </p:nvSpPr>
        <p:spPr bwMode="auto">
          <a:xfrm>
            <a:off x="13716000" y="236982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a:off x="21412200" y="17526000"/>
            <a:ext cx="3276600" cy="2667000"/>
            <a:chOff x="21107400" y="19659600"/>
            <a:chExt cx="3886200" cy="3276600"/>
          </a:xfrm>
        </p:grpSpPr>
        <p:sp>
          <p:nvSpPr>
            <p:cNvPr id="146" name="Rectangle 145"/>
            <p:cNvSpPr/>
            <p:nvPr/>
          </p:nvSpPr>
          <p:spPr bwMode="auto">
            <a:xfrm>
              <a:off x="21107400" y="196596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 name="Rectangle 146"/>
            <p:cNvSpPr/>
            <p:nvPr/>
          </p:nvSpPr>
          <p:spPr bwMode="auto">
            <a:xfrm>
              <a:off x="22402800" y="196596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8" name="Rectangle 147"/>
            <p:cNvSpPr/>
            <p:nvPr/>
          </p:nvSpPr>
          <p:spPr bwMode="auto">
            <a:xfrm>
              <a:off x="23698200" y="196596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9" name="Group 148"/>
          <p:cNvGrpSpPr/>
          <p:nvPr/>
        </p:nvGrpSpPr>
        <p:grpSpPr>
          <a:xfrm>
            <a:off x="21412200" y="13487400"/>
            <a:ext cx="3276600" cy="2667000"/>
            <a:chOff x="21107400" y="19659600"/>
            <a:chExt cx="3886200" cy="3276600"/>
          </a:xfrm>
        </p:grpSpPr>
        <p:sp>
          <p:nvSpPr>
            <p:cNvPr id="150" name="Rectangle 149"/>
            <p:cNvSpPr/>
            <p:nvPr/>
          </p:nvSpPr>
          <p:spPr bwMode="auto">
            <a:xfrm>
              <a:off x="21107400" y="196596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1" name="Rectangle 150"/>
            <p:cNvSpPr/>
            <p:nvPr/>
          </p:nvSpPr>
          <p:spPr bwMode="auto">
            <a:xfrm>
              <a:off x="22402800" y="196596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2" name="Rectangle 151"/>
            <p:cNvSpPr/>
            <p:nvPr/>
          </p:nvSpPr>
          <p:spPr bwMode="auto">
            <a:xfrm>
              <a:off x="23698200" y="196596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53" name="Group 152"/>
          <p:cNvGrpSpPr/>
          <p:nvPr/>
        </p:nvGrpSpPr>
        <p:grpSpPr>
          <a:xfrm>
            <a:off x="25984200" y="13487400"/>
            <a:ext cx="3276600" cy="2667000"/>
            <a:chOff x="21107400" y="19659600"/>
            <a:chExt cx="3886200" cy="3276600"/>
          </a:xfrm>
        </p:grpSpPr>
        <p:sp>
          <p:nvSpPr>
            <p:cNvPr id="154" name="Rectangle 153"/>
            <p:cNvSpPr/>
            <p:nvPr/>
          </p:nvSpPr>
          <p:spPr bwMode="auto">
            <a:xfrm>
              <a:off x="21107400" y="196596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5" name="Rectangle 154"/>
            <p:cNvSpPr/>
            <p:nvPr/>
          </p:nvSpPr>
          <p:spPr bwMode="auto">
            <a:xfrm>
              <a:off x="22402800" y="196596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6" name="Rectangle 155"/>
            <p:cNvSpPr/>
            <p:nvPr/>
          </p:nvSpPr>
          <p:spPr bwMode="auto">
            <a:xfrm>
              <a:off x="23698200" y="196596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57" name="Group 156"/>
          <p:cNvGrpSpPr/>
          <p:nvPr/>
        </p:nvGrpSpPr>
        <p:grpSpPr>
          <a:xfrm>
            <a:off x="12573000" y="13411200"/>
            <a:ext cx="5029200" cy="3886200"/>
            <a:chOff x="21107400" y="19659600"/>
            <a:chExt cx="3886200" cy="3276600"/>
          </a:xfrm>
        </p:grpSpPr>
        <p:sp>
          <p:nvSpPr>
            <p:cNvPr id="158" name="Rectangle 157"/>
            <p:cNvSpPr/>
            <p:nvPr/>
          </p:nvSpPr>
          <p:spPr bwMode="auto">
            <a:xfrm>
              <a:off x="21107400" y="196596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9" name="Rectangle 158"/>
            <p:cNvSpPr/>
            <p:nvPr/>
          </p:nvSpPr>
          <p:spPr bwMode="auto">
            <a:xfrm>
              <a:off x="22402800" y="196596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0" name="Rectangle 159"/>
            <p:cNvSpPr/>
            <p:nvPr/>
          </p:nvSpPr>
          <p:spPr bwMode="auto">
            <a:xfrm>
              <a:off x="23698200" y="196596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61" name="Group 160"/>
          <p:cNvGrpSpPr/>
          <p:nvPr/>
        </p:nvGrpSpPr>
        <p:grpSpPr>
          <a:xfrm>
            <a:off x="22631400" y="28346400"/>
            <a:ext cx="3810000" cy="2590800"/>
            <a:chOff x="21107400" y="19659600"/>
            <a:chExt cx="3886200" cy="3276600"/>
          </a:xfrm>
        </p:grpSpPr>
        <p:sp>
          <p:nvSpPr>
            <p:cNvPr id="162" name="Rectangle 161"/>
            <p:cNvSpPr/>
            <p:nvPr/>
          </p:nvSpPr>
          <p:spPr bwMode="auto">
            <a:xfrm>
              <a:off x="21107400" y="196596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3" name="Rectangle 162"/>
            <p:cNvSpPr/>
            <p:nvPr/>
          </p:nvSpPr>
          <p:spPr bwMode="auto">
            <a:xfrm>
              <a:off x="22402800" y="196596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4" name="Rectangle 163"/>
            <p:cNvSpPr/>
            <p:nvPr/>
          </p:nvSpPr>
          <p:spPr bwMode="auto">
            <a:xfrm>
              <a:off x="23698200" y="196596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65" name="Group 164"/>
          <p:cNvGrpSpPr/>
          <p:nvPr/>
        </p:nvGrpSpPr>
        <p:grpSpPr>
          <a:xfrm>
            <a:off x="33832800" y="19964400"/>
            <a:ext cx="4495800" cy="1066800"/>
            <a:chOff x="21107400" y="19659600"/>
            <a:chExt cx="3886200" cy="3276600"/>
          </a:xfrm>
        </p:grpSpPr>
        <p:sp>
          <p:nvSpPr>
            <p:cNvPr id="166" name="Rectangle 165"/>
            <p:cNvSpPr/>
            <p:nvPr/>
          </p:nvSpPr>
          <p:spPr bwMode="auto">
            <a:xfrm>
              <a:off x="21107400" y="19659600"/>
              <a:ext cx="1295400" cy="32766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7" name="Rectangle 166"/>
            <p:cNvSpPr/>
            <p:nvPr/>
          </p:nvSpPr>
          <p:spPr bwMode="auto">
            <a:xfrm>
              <a:off x="22402800" y="19659600"/>
              <a:ext cx="1295400" cy="3276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8" name="Rectangle 167"/>
            <p:cNvSpPr/>
            <p:nvPr/>
          </p:nvSpPr>
          <p:spPr bwMode="auto">
            <a:xfrm>
              <a:off x="23698200" y="19659600"/>
              <a:ext cx="1295400" cy="3276600"/>
            </a:xfrm>
            <a:prstGeom prst="rect">
              <a:avLst/>
            </a:prstGeom>
            <a:solidFill>
              <a:srgbClr val="8214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69" name="Rectangle 168"/>
          <p:cNvSpPr/>
          <p:nvPr/>
        </p:nvSpPr>
        <p:spPr bwMode="auto">
          <a:xfrm>
            <a:off x="1524000" y="24460200"/>
            <a:ext cx="7772400" cy="9144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0" name="Rectangle 169"/>
          <p:cNvSpPr/>
          <p:nvPr/>
        </p:nvSpPr>
        <p:spPr bwMode="auto">
          <a:xfrm>
            <a:off x="1524000" y="23545800"/>
            <a:ext cx="7772400" cy="9144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1" name="Rectangle 170"/>
          <p:cNvSpPr/>
          <p:nvPr/>
        </p:nvSpPr>
        <p:spPr bwMode="auto">
          <a:xfrm>
            <a:off x="1066800" y="12573000"/>
            <a:ext cx="6172200" cy="4572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2" name="Rectangle 171"/>
          <p:cNvSpPr/>
          <p:nvPr/>
        </p:nvSpPr>
        <p:spPr bwMode="auto">
          <a:xfrm>
            <a:off x="1066800" y="13030200"/>
            <a:ext cx="3429000" cy="5334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3" name="Rectangle 172"/>
          <p:cNvSpPr/>
          <p:nvPr/>
        </p:nvSpPr>
        <p:spPr bwMode="auto">
          <a:xfrm>
            <a:off x="30708600" y="23926800"/>
            <a:ext cx="3429000" cy="533400"/>
          </a:xfrm>
          <a:prstGeom prst="rect">
            <a:avLst/>
          </a:prstGeom>
          <a:solidFill>
            <a:srgbClr val="FFF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4" name="Rectangle 173"/>
          <p:cNvSpPr/>
          <p:nvPr/>
        </p:nvSpPr>
        <p:spPr bwMode="auto">
          <a:xfrm>
            <a:off x="32080200" y="26441400"/>
            <a:ext cx="3581400" cy="609600"/>
          </a:xfrm>
          <a:prstGeom prst="rect">
            <a:avLst/>
          </a:prstGeom>
          <a:solidFill>
            <a:srgbClr val="FFA45A">
              <a:alpha val="4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8" name="Picture 17" descr="IMG_0641_1024.jpg"/>
          <p:cNvPicPr>
            <a:picLocks noChangeAspect="1"/>
          </p:cNvPicPr>
          <p:nvPr/>
        </p:nvPicPr>
        <p:blipFill rotWithShape="1">
          <a:blip r:embed="rId22">
            <a:extLst>
              <a:ext uri="{28A0092B-C50C-407E-A947-70E740481C1C}">
                <a14:useLocalDpi xmlns:a14="http://schemas.microsoft.com/office/drawing/2010/main" val="0"/>
              </a:ext>
            </a:extLst>
          </a:blip>
          <a:srcRect r="851" b="7639"/>
          <a:stretch/>
        </p:blipFill>
        <p:spPr>
          <a:xfrm>
            <a:off x="30784800" y="10591800"/>
            <a:ext cx="8758199" cy="611896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14392</TotalTime>
  <Words>1396</Words>
  <Application>Microsoft Macintosh PowerPoint</Application>
  <PresentationFormat>Custom</PresentationFormat>
  <Paragraphs>175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esfadmin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Heather Engelman</dc:creator>
  <cp:lastModifiedBy>Ruth Yanai</cp:lastModifiedBy>
  <cp:revision>280</cp:revision>
  <cp:lastPrinted>2016-08-05T06:49:28Z</cp:lastPrinted>
  <dcterms:created xsi:type="dcterms:W3CDTF">2013-11-01T14:44:38Z</dcterms:created>
  <dcterms:modified xsi:type="dcterms:W3CDTF">2016-08-05T17:26:37Z</dcterms:modified>
</cp:coreProperties>
</file>