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1148000" cy="365760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29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a Rice" initials="AR" lastIdx="6" clrIdx="0">
    <p:extLst>
      <p:ext uri="{19B8F6BF-5375-455C-9EA6-DF929625EA0E}">
        <p15:presenceInfo xmlns:p15="http://schemas.microsoft.com/office/powerpoint/2012/main" userId="9ce70407209270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F4EF90"/>
    <a:srgbClr val="77933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38" d="100"/>
          <a:sy n="38" d="100"/>
        </p:scale>
        <p:origin x="-149" y="-5107"/>
      </p:cViewPr>
      <p:guideLst>
        <p:guide orient="horz" pos="11520"/>
        <p:guide pos="12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8B0B033-F7A1-4A09-A0DA-B3426C7932E2}" type="datetimeFigureOut">
              <a:rPr lang="en-US" smtClean="0"/>
              <a:pPr/>
              <a:t>11/8/2019</a:t>
            </a:fld>
            <a:endParaRPr lang="en-US"/>
          </a:p>
        </p:txBody>
      </p:sp>
      <p:sp>
        <p:nvSpPr>
          <p:cNvPr id="4" name="Slide Image Placeholder 3"/>
          <p:cNvSpPr>
            <a:spLocks noGrp="1" noRot="1" noChangeAspect="1"/>
          </p:cNvSpPr>
          <p:nvPr>
            <p:ph type="sldImg" idx="2"/>
          </p:nvPr>
        </p:nvSpPr>
        <p:spPr>
          <a:xfrm>
            <a:off x="1633538" y="720725"/>
            <a:ext cx="40481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4DE9D3C-E804-4A01-B76E-FA3317E567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720725"/>
            <a:ext cx="4048125" cy="3600450"/>
          </a:xfrm>
        </p:spPr>
      </p:sp>
      <p:sp>
        <p:nvSpPr>
          <p:cNvPr id="3" name="Notes Placeholder 2"/>
          <p:cNvSpPr>
            <a:spLocks noGrp="1"/>
          </p:cNvSpPr>
          <p:nvPr>
            <p:ph type="body" idx="1"/>
          </p:nvPr>
        </p:nvSpPr>
        <p:spPr/>
        <p:txBody>
          <a:bodyPr>
            <a:normAutofit/>
          </a:bodyPr>
          <a:lstStyle/>
          <a:p>
            <a:r>
              <a:rPr lang="en-US" dirty="0"/>
              <a:t>Make title bigger and</a:t>
            </a:r>
            <a:r>
              <a:rPr lang="en-US" baseline="0" dirty="0"/>
              <a:t> authors smaller</a:t>
            </a:r>
            <a:endParaRPr lang="en-US" dirty="0"/>
          </a:p>
        </p:txBody>
      </p:sp>
      <p:sp>
        <p:nvSpPr>
          <p:cNvPr id="4" name="Slide Number Placeholder 3"/>
          <p:cNvSpPr>
            <a:spLocks noGrp="1"/>
          </p:cNvSpPr>
          <p:nvPr>
            <p:ph type="sldNum" sz="quarter" idx="10"/>
          </p:nvPr>
        </p:nvSpPr>
        <p:spPr/>
        <p:txBody>
          <a:bodyPr/>
          <a:lstStyle/>
          <a:p>
            <a:fld id="{E4DE9D3C-E804-4A01-B76E-FA3317E567F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1362270"/>
            <a:ext cx="34975800" cy="7840133"/>
          </a:xfrm>
        </p:spPr>
        <p:txBody>
          <a:bodyPr/>
          <a:lstStyle/>
          <a:p>
            <a:r>
              <a:rPr lang="en-US"/>
              <a:t>Click to edit Master title style</a:t>
            </a:r>
          </a:p>
        </p:txBody>
      </p:sp>
      <p:sp>
        <p:nvSpPr>
          <p:cNvPr id="3" name="Subtitle 2"/>
          <p:cNvSpPr>
            <a:spLocks noGrp="1"/>
          </p:cNvSpPr>
          <p:nvPr>
            <p:ph type="subTitle" idx="1"/>
          </p:nvPr>
        </p:nvSpPr>
        <p:spPr>
          <a:xfrm>
            <a:off x="6172200" y="20726400"/>
            <a:ext cx="28803600" cy="9347200"/>
          </a:xfrm>
        </p:spPr>
        <p:txBody>
          <a:bodyPr/>
          <a:lstStyle>
            <a:lvl1pPr marL="0" indent="0" algn="ctr">
              <a:buNone/>
              <a:defRPr>
                <a:solidFill>
                  <a:schemeClr val="tx1">
                    <a:tint val="75000"/>
                  </a:schemeClr>
                </a:solidFill>
              </a:defRPr>
            </a:lvl1pPr>
            <a:lvl2pPr marL="2057308" indent="0" algn="ctr">
              <a:buNone/>
              <a:defRPr>
                <a:solidFill>
                  <a:schemeClr val="tx1">
                    <a:tint val="75000"/>
                  </a:schemeClr>
                </a:solidFill>
              </a:defRPr>
            </a:lvl2pPr>
            <a:lvl3pPr marL="4114619" indent="0" algn="ctr">
              <a:buNone/>
              <a:defRPr>
                <a:solidFill>
                  <a:schemeClr val="tx1">
                    <a:tint val="75000"/>
                  </a:schemeClr>
                </a:solidFill>
              </a:defRPr>
            </a:lvl3pPr>
            <a:lvl4pPr marL="6171927" indent="0" algn="ctr">
              <a:buNone/>
              <a:defRPr>
                <a:solidFill>
                  <a:schemeClr val="tx1">
                    <a:tint val="75000"/>
                  </a:schemeClr>
                </a:solidFill>
              </a:defRPr>
            </a:lvl4pPr>
            <a:lvl5pPr marL="8229237" indent="0" algn="ctr">
              <a:buNone/>
              <a:defRPr>
                <a:solidFill>
                  <a:schemeClr val="tx1">
                    <a:tint val="75000"/>
                  </a:schemeClr>
                </a:solidFill>
              </a:defRPr>
            </a:lvl5pPr>
            <a:lvl6pPr marL="10286546" indent="0" algn="ctr">
              <a:buNone/>
              <a:defRPr>
                <a:solidFill>
                  <a:schemeClr val="tx1">
                    <a:tint val="75000"/>
                  </a:schemeClr>
                </a:solidFill>
              </a:defRPr>
            </a:lvl6pPr>
            <a:lvl7pPr marL="12343857" indent="0" algn="ctr">
              <a:buNone/>
              <a:defRPr>
                <a:solidFill>
                  <a:schemeClr val="tx1">
                    <a:tint val="75000"/>
                  </a:schemeClr>
                </a:solidFill>
              </a:defRPr>
            </a:lvl7pPr>
            <a:lvl8pPr marL="14401164" indent="0" algn="ctr">
              <a:buNone/>
              <a:defRPr>
                <a:solidFill>
                  <a:schemeClr val="tx1">
                    <a:tint val="75000"/>
                  </a:schemeClr>
                </a:solidFill>
              </a:defRPr>
            </a:lvl8pPr>
            <a:lvl9pPr marL="16458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2BEE48-1115-4F7A-87C0-8DB2D7F5E8F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464742"/>
            <a:ext cx="9258300" cy="31208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7400" y="1464742"/>
            <a:ext cx="27089100" cy="31208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7" y="23503469"/>
            <a:ext cx="34975800" cy="7264400"/>
          </a:xfrm>
        </p:spPr>
        <p:txBody>
          <a:bodyPr anchor="t"/>
          <a:lstStyle>
            <a:lvl1pPr algn="l">
              <a:defRPr sz="17999" b="1" cap="all"/>
            </a:lvl1pPr>
          </a:lstStyle>
          <a:p>
            <a:r>
              <a:rPr lang="en-US"/>
              <a:t>Click to edit Master title style</a:t>
            </a:r>
          </a:p>
        </p:txBody>
      </p:sp>
      <p:sp>
        <p:nvSpPr>
          <p:cNvPr id="3" name="Text Placeholder 2"/>
          <p:cNvSpPr>
            <a:spLocks noGrp="1"/>
          </p:cNvSpPr>
          <p:nvPr>
            <p:ph type="body" idx="1"/>
          </p:nvPr>
        </p:nvSpPr>
        <p:spPr>
          <a:xfrm>
            <a:off x="3250407" y="15502473"/>
            <a:ext cx="34975800" cy="8000998"/>
          </a:xfrm>
        </p:spPr>
        <p:txBody>
          <a:bodyPr anchor="b"/>
          <a:lstStyle>
            <a:lvl1pPr marL="0" indent="0">
              <a:buNone/>
              <a:defRPr sz="9000">
                <a:solidFill>
                  <a:schemeClr val="tx1">
                    <a:tint val="75000"/>
                  </a:schemeClr>
                </a:solidFill>
              </a:defRPr>
            </a:lvl1pPr>
            <a:lvl2pPr marL="2057308" indent="0">
              <a:buNone/>
              <a:defRPr sz="8062">
                <a:solidFill>
                  <a:schemeClr val="tx1">
                    <a:tint val="75000"/>
                  </a:schemeClr>
                </a:solidFill>
              </a:defRPr>
            </a:lvl2pPr>
            <a:lvl3pPr marL="4114619" indent="0">
              <a:buNone/>
              <a:defRPr sz="7219">
                <a:solidFill>
                  <a:schemeClr val="tx1">
                    <a:tint val="75000"/>
                  </a:schemeClr>
                </a:solidFill>
              </a:defRPr>
            </a:lvl3pPr>
            <a:lvl4pPr marL="6171927" indent="0">
              <a:buNone/>
              <a:defRPr sz="6281">
                <a:solidFill>
                  <a:schemeClr val="tx1">
                    <a:tint val="75000"/>
                  </a:schemeClr>
                </a:solidFill>
              </a:defRPr>
            </a:lvl4pPr>
            <a:lvl5pPr marL="8229237" indent="0">
              <a:buNone/>
              <a:defRPr sz="6281">
                <a:solidFill>
                  <a:schemeClr val="tx1">
                    <a:tint val="75000"/>
                  </a:schemeClr>
                </a:solidFill>
              </a:defRPr>
            </a:lvl5pPr>
            <a:lvl6pPr marL="10286546" indent="0">
              <a:buNone/>
              <a:defRPr sz="6281">
                <a:solidFill>
                  <a:schemeClr val="tx1">
                    <a:tint val="75000"/>
                  </a:schemeClr>
                </a:solidFill>
              </a:defRPr>
            </a:lvl6pPr>
            <a:lvl7pPr marL="12343857" indent="0">
              <a:buNone/>
              <a:defRPr sz="6281">
                <a:solidFill>
                  <a:schemeClr val="tx1">
                    <a:tint val="75000"/>
                  </a:schemeClr>
                </a:solidFill>
              </a:defRPr>
            </a:lvl7pPr>
            <a:lvl8pPr marL="14401164" indent="0">
              <a:buNone/>
              <a:defRPr sz="6281">
                <a:solidFill>
                  <a:schemeClr val="tx1">
                    <a:tint val="75000"/>
                  </a:schemeClr>
                </a:solidFill>
              </a:defRPr>
            </a:lvl8pPr>
            <a:lvl9pPr marL="16458475" indent="0">
              <a:buNone/>
              <a:defRPr sz="6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BEE48-1115-4F7A-87C0-8DB2D7F5E8F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8534406"/>
            <a:ext cx="18173700" cy="24138469"/>
          </a:xfrm>
        </p:spPr>
        <p:txBody>
          <a:bodyPr/>
          <a:lstStyle>
            <a:lvl1pPr>
              <a:defRPr sz="12562"/>
            </a:lvl1pPr>
            <a:lvl2pPr>
              <a:defRPr sz="10781"/>
            </a:lvl2pPr>
            <a:lvl3pPr>
              <a:defRPr sz="9000"/>
            </a:lvl3pPr>
            <a:lvl4pPr>
              <a:defRPr sz="8062"/>
            </a:lvl4pPr>
            <a:lvl5pPr>
              <a:defRPr sz="8062"/>
            </a:lvl5pPr>
            <a:lvl6pPr>
              <a:defRPr sz="8062"/>
            </a:lvl6pPr>
            <a:lvl7pPr>
              <a:defRPr sz="8062"/>
            </a:lvl7pPr>
            <a:lvl8pPr>
              <a:defRPr sz="8062"/>
            </a:lvl8pPr>
            <a:lvl9pPr>
              <a:defRPr sz="80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916900" y="8534406"/>
            <a:ext cx="18173700" cy="24138469"/>
          </a:xfrm>
        </p:spPr>
        <p:txBody>
          <a:bodyPr/>
          <a:lstStyle>
            <a:lvl1pPr>
              <a:defRPr sz="12562"/>
            </a:lvl1pPr>
            <a:lvl2pPr>
              <a:defRPr sz="10781"/>
            </a:lvl2pPr>
            <a:lvl3pPr>
              <a:defRPr sz="9000"/>
            </a:lvl3pPr>
            <a:lvl4pPr>
              <a:defRPr sz="8062"/>
            </a:lvl4pPr>
            <a:lvl5pPr>
              <a:defRPr sz="8062"/>
            </a:lvl5pPr>
            <a:lvl6pPr>
              <a:defRPr sz="8062"/>
            </a:lvl6pPr>
            <a:lvl7pPr>
              <a:defRPr sz="8062"/>
            </a:lvl7pPr>
            <a:lvl8pPr>
              <a:defRPr sz="8062"/>
            </a:lvl8pPr>
            <a:lvl9pPr>
              <a:defRPr sz="80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BEE48-1115-4F7A-87C0-8DB2D7F5E8FD}"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7400" y="8187269"/>
            <a:ext cx="18180846" cy="3412064"/>
          </a:xfrm>
        </p:spPr>
        <p:txBody>
          <a:bodyPr anchor="b"/>
          <a:lstStyle>
            <a:lvl1pPr marL="0" indent="0">
              <a:buNone/>
              <a:defRPr sz="10781" b="1"/>
            </a:lvl1pPr>
            <a:lvl2pPr marL="2057308" indent="0">
              <a:buNone/>
              <a:defRPr sz="9000" b="1"/>
            </a:lvl2pPr>
            <a:lvl3pPr marL="4114619" indent="0">
              <a:buNone/>
              <a:defRPr sz="8062" b="1"/>
            </a:lvl3pPr>
            <a:lvl4pPr marL="6171927" indent="0">
              <a:buNone/>
              <a:defRPr sz="7219" b="1"/>
            </a:lvl4pPr>
            <a:lvl5pPr marL="8229237" indent="0">
              <a:buNone/>
              <a:defRPr sz="7219" b="1"/>
            </a:lvl5pPr>
            <a:lvl6pPr marL="10286546" indent="0">
              <a:buNone/>
              <a:defRPr sz="7219" b="1"/>
            </a:lvl6pPr>
            <a:lvl7pPr marL="12343857" indent="0">
              <a:buNone/>
              <a:defRPr sz="7219" b="1"/>
            </a:lvl7pPr>
            <a:lvl8pPr marL="14401164" indent="0">
              <a:buNone/>
              <a:defRPr sz="7219" b="1"/>
            </a:lvl8pPr>
            <a:lvl9pPr marL="16458475" indent="0">
              <a:buNone/>
              <a:defRPr sz="7219" b="1"/>
            </a:lvl9pPr>
          </a:lstStyle>
          <a:p>
            <a:pPr lvl="0"/>
            <a:r>
              <a:rPr lang="en-US"/>
              <a:t>Click to edit Master text styles</a:t>
            </a:r>
          </a:p>
        </p:txBody>
      </p:sp>
      <p:sp>
        <p:nvSpPr>
          <p:cNvPr id="4" name="Content Placeholder 3"/>
          <p:cNvSpPr>
            <a:spLocks noGrp="1"/>
          </p:cNvSpPr>
          <p:nvPr>
            <p:ph sz="half" idx="2"/>
          </p:nvPr>
        </p:nvSpPr>
        <p:spPr>
          <a:xfrm>
            <a:off x="2057400" y="11599333"/>
            <a:ext cx="18180846" cy="21073536"/>
          </a:xfrm>
        </p:spPr>
        <p:txBody>
          <a:bodyPr/>
          <a:lstStyle>
            <a:lvl1pPr>
              <a:defRPr sz="10781"/>
            </a:lvl1pPr>
            <a:lvl2pPr>
              <a:defRPr sz="9000"/>
            </a:lvl2pPr>
            <a:lvl3pPr>
              <a:defRPr sz="8062"/>
            </a:lvl3pPr>
            <a:lvl4pPr>
              <a:defRPr sz="7219"/>
            </a:lvl4pPr>
            <a:lvl5pPr>
              <a:defRPr sz="7219"/>
            </a:lvl5pPr>
            <a:lvl6pPr>
              <a:defRPr sz="7219"/>
            </a:lvl6pPr>
            <a:lvl7pPr>
              <a:defRPr sz="7219"/>
            </a:lvl7pPr>
            <a:lvl8pPr>
              <a:defRPr sz="7219"/>
            </a:lvl8pPr>
            <a:lvl9pPr>
              <a:defRPr sz="7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902615" y="8187269"/>
            <a:ext cx="18187988" cy="3412064"/>
          </a:xfrm>
        </p:spPr>
        <p:txBody>
          <a:bodyPr anchor="b"/>
          <a:lstStyle>
            <a:lvl1pPr marL="0" indent="0">
              <a:buNone/>
              <a:defRPr sz="10781" b="1"/>
            </a:lvl1pPr>
            <a:lvl2pPr marL="2057308" indent="0">
              <a:buNone/>
              <a:defRPr sz="9000" b="1"/>
            </a:lvl2pPr>
            <a:lvl3pPr marL="4114619" indent="0">
              <a:buNone/>
              <a:defRPr sz="8062" b="1"/>
            </a:lvl3pPr>
            <a:lvl4pPr marL="6171927" indent="0">
              <a:buNone/>
              <a:defRPr sz="7219" b="1"/>
            </a:lvl4pPr>
            <a:lvl5pPr marL="8229237" indent="0">
              <a:buNone/>
              <a:defRPr sz="7219" b="1"/>
            </a:lvl5pPr>
            <a:lvl6pPr marL="10286546" indent="0">
              <a:buNone/>
              <a:defRPr sz="7219" b="1"/>
            </a:lvl6pPr>
            <a:lvl7pPr marL="12343857" indent="0">
              <a:buNone/>
              <a:defRPr sz="7219" b="1"/>
            </a:lvl7pPr>
            <a:lvl8pPr marL="14401164" indent="0">
              <a:buNone/>
              <a:defRPr sz="7219" b="1"/>
            </a:lvl8pPr>
            <a:lvl9pPr marL="16458475" indent="0">
              <a:buNone/>
              <a:defRPr sz="7219" b="1"/>
            </a:lvl9pPr>
          </a:lstStyle>
          <a:p>
            <a:pPr lvl="0"/>
            <a:r>
              <a:rPr lang="en-US"/>
              <a:t>Click to edit Master text styles</a:t>
            </a:r>
          </a:p>
        </p:txBody>
      </p:sp>
      <p:sp>
        <p:nvSpPr>
          <p:cNvPr id="6" name="Content Placeholder 5"/>
          <p:cNvSpPr>
            <a:spLocks noGrp="1"/>
          </p:cNvSpPr>
          <p:nvPr>
            <p:ph sz="quarter" idx="4"/>
          </p:nvPr>
        </p:nvSpPr>
        <p:spPr>
          <a:xfrm>
            <a:off x="20902615" y="11599333"/>
            <a:ext cx="18187988" cy="21073536"/>
          </a:xfrm>
        </p:spPr>
        <p:txBody>
          <a:bodyPr/>
          <a:lstStyle>
            <a:lvl1pPr>
              <a:defRPr sz="10781"/>
            </a:lvl1pPr>
            <a:lvl2pPr>
              <a:defRPr sz="9000"/>
            </a:lvl2pPr>
            <a:lvl3pPr>
              <a:defRPr sz="8062"/>
            </a:lvl3pPr>
            <a:lvl4pPr>
              <a:defRPr sz="7219"/>
            </a:lvl4pPr>
            <a:lvl5pPr>
              <a:defRPr sz="7219"/>
            </a:lvl5pPr>
            <a:lvl6pPr>
              <a:defRPr sz="7219"/>
            </a:lvl6pPr>
            <a:lvl7pPr>
              <a:defRPr sz="7219"/>
            </a:lvl7pPr>
            <a:lvl8pPr>
              <a:defRPr sz="7219"/>
            </a:lvl8pPr>
            <a:lvl9pPr>
              <a:defRPr sz="72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2BEE48-1115-4F7A-87C0-8DB2D7F5E8FD}"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2BEE48-1115-4F7A-87C0-8DB2D7F5E8FD}"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BEE48-1115-4F7A-87C0-8DB2D7F5E8FD}"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10" y="1456267"/>
            <a:ext cx="13537407" cy="6197600"/>
          </a:xfrm>
        </p:spPr>
        <p:txBody>
          <a:bodyPr anchor="b"/>
          <a:lstStyle>
            <a:lvl1pPr algn="l">
              <a:defRPr sz="9000" b="1"/>
            </a:lvl1pPr>
          </a:lstStyle>
          <a:p>
            <a:r>
              <a:rPr lang="en-US"/>
              <a:t>Click to edit Master title style</a:t>
            </a:r>
          </a:p>
        </p:txBody>
      </p:sp>
      <p:sp>
        <p:nvSpPr>
          <p:cNvPr id="3" name="Content Placeholder 2"/>
          <p:cNvSpPr>
            <a:spLocks noGrp="1"/>
          </p:cNvSpPr>
          <p:nvPr>
            <p:ph idx="1"/>
          </p:nvPr>
        </p:nvSpPr>
        <p:spPr>
          <a:xfrm>
            <a:off x="16087726" y="1456271"/>
            <a:ext cx="23002876" cy="31216602"/>
          </a:xfrm>
        </p:spPr>
        <p:txBody>
          <a:bodyPr/>
          <a:lstStyle>
            <a:lvl1pPr>
              <a:defRPr sz="14438"/>
            </a:lvl1pPr>
            <a:lvl2pPr>
              <a:defRPr sz="12562"/>
            </a:lvl2pPr>
            <a:lvl3pPr>
              <a:defRPr sz="10781"/>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57410" y="7653871"/>
            <a:ext cx="13537407" cy="25019002"/>
          </a:xfrm>
        </p:spPr>
        <p:txBody>
          <a:bodyPr/>
          <a:lstStyle>
            <a:lvl1pPr marL="0" indent="0">
              <a:buNone/>
              <a:defRPr sz="6281"/>
            </a:lvl1pPr>
            <a:lvl2pPr marL="2057308" indent="0">
              <a:buNone/>
              <a:defRPr sz="5438"/>
            </a:lvl2pPr>
            <a:lvl3pPr marL="4114619" indent="0">
              <a:buNone/>
              <a:defRPr sz="4501"/>
            </a:lvl3pPr>
            <a:lvl4pPr marL="6171927" indent="0">
              <a:buNone/>
              <a:defRPr sz="4031"/>
            </a:lvl4pPr>
            <a:lvl5pPr marL="8229237" indent="0">
              <a:buNone/>
              <a:defRPr sz="4031"/>
            </a:lvl5pPr>
            <a:lvl6pPr marL="10286546" indent="0">
              <a:buNone/>
              <a:defRPr sz="4031"/>
            </a:lvl6pPr>
            <a:lvl7pPr marL="12343857" indent="0">
              <a:buNone/>
              <a:defRPr sz="4031"/>
            </a:lvl7pPr>
            <a:lvl8pPr marL="14401164" indent="0">
              <a:buNone/>
              <a:defRPr sz="4031"/>
            </a:lvl8pPr>
            <a:lvl9pPr marL="16458475" indent="0">
              <a:buNone/>
              <a:defRPr sz="4031"/>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5603200"/>
            <a:ext cx="24688800" cy="3022602"/>
          </a:xfrm>
        </p:spPr>
        <p:txBody>
          <a:bodyPr anchor="b"/>
          <a:lstStyle>
            <a:lvl1pPr algn="l">
              <a:defRPr sz="9000" b="1"/>
            </a:lvl1pPr>
          </a:lstStyle>
          <a:p>
            <a:r>
              <a:rPr lang="en-US"/>
              <a:t>Click to edit Master title style</a:t>
            </a:r>
          </a:p>
        </p:txBody>
      </p:sp>
      <p:sp>
        <p:nvSpPr>
          <p:cNvPr id="3" name="Picture Placeholder 2"/>
          <p:cNvSpPr>
            <a:spLocks noGrp="1"/>
          </p:cNvSpPr>
          <p:nvPr>
            <p:ph type="pic" idx="1"/>
          </p:nvPr>
        </p:nvSpPr>
        <p:spPr>
          <a:xfrm>
            <a:off x="8065296" y="3268133"/>
            <a:ext cx="24688800" cy="21945600"/>
          </a:xfrm>
        </p:spPr>
        <p:txBody>
          <a:bodyPr/>
          <a:lstStyle>
            <a:lvl1pPr marL="0" indent="0">
              <a:buNone/>
              <a:defRPr sz="14438"/>
            </a:lvl1pPr>
            <a:lvl2pPr marL="2057308" indent="0">
              <a:buNone/>
              <a:defRPr sz="12562"/>
            </a:lvl2pPr>
            <a:lvl3pPr marL="4114619" indent="0">
              <a:buNone/>
              <a:defRPr sz="10781"/>
            </a:lvl3pPr>
            <a:lvl4pPr marL="6171927" indent="0">
              <a:buNone/>
              <a:defRPr sz="9000"/>
            </a:lvl4pPr>
            <a:lvl5pPr marL="8229237" indent="0">
              <a:buNone/>
              <a:defRPr sz="9000"/>
            </a:lvl5pPr>
            <a:lvl6pPr marL="10286546" indent="0">
              <a:buNone/>
              <a:defRPr sz="9000"/>
            </a:lvl6pPr>
            <a:lvl7pPr marL="12343857" indent="0">
              <a:buNone/>
              <a:defRPr sz="9000"/>
            </a:lvl7pPr>
            <a:lvl8pPr marL="14401164" indent="0">
              <a:buNone/>
              <a:defRPr sz="9000"/>
            </a:lvl8pPr>
            <a:lvl9pPr marL="16458475" indent="0">
              <a:buNone/>
              <a:defRPr sz="9000"/>
            </a:lvl9pPr>
          </a:lstStyle>
          <a:p>
            <a:endParaRPr lang="en-US"/>
          </a:p>
        </p:txBody>
      </p:sp>
      <p:sp>
        <p:nvSpPr>
          <p:cNvPr id="4" name="Text Placeholder 3"/>
          <p:cNvSpPr>
            <a:spLocks noGrp="1"/>
          </p:cNvSpPr>
          <p:nvPr>
            <p:ph type="body" sz="half" idx="2"/>
          </p:nvPr>
        </p:nvSpPr>
        <p:spPr>
          <a:xfrm>
            <a:off x="8065296" y="28625802"/>
            <a:ext cx="24688800" cy="4292598"/>
          </a:xfrm>
        </p:spPr>
        <p:txBody>
          <a:bodyPr/>
          <a:lstStyle>
            <a:lvl1pPr marL="0" indent="0">
              <a:buNone/>
              <a:defRPr sz="6281"/>
            </a:lvl1pPr>
            <a:lvl2pPr marL="2057308" indent="0">
              <a:buNone/>
              <a:defRPr sz="5438"/>
            </a:lvl2pPr>
            <a:lvl3pPr marL="4114619" indent="0">
              <a:buNone/>
              <a:defRPr sz="4501"/>
            </a:lvl3pPr>
            <a:lvl4pPr marL="6171927" indent="0">
              <a:buNone/>
              <a:defRPr sz="4031"/>
            </a:lvl4pPr>
            <a:lvl5pPr marL="8229237" indent="0">
              <a:buNone/>
              <a:defRPr sz="4031"/>
            </a:lvl5pPr>
            <a:lvl6pPr marL="10286546" indent="0">
              <a:buNone/>
              <a:defRPr sz="4031"/>
            </a:lvl6pPr>
            <a:lvl7pPr marL="12343857" indent="0">
              <a:buNone/>
              <a:defRPr sz="4031"/>
            </a:lvl7pPr>
            <a:lvl8pPr marL="14401164" indent="0">
              <a:buNone/>
              <a:defRPr sz="4031"/>
            </a:lvl8pPr>
            <a:lvl9pPr marL="16458475" indent="0">
              <a:buNone/>
              <a:defRPr sz="4031"/>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464736"/>
            <a:ext cx="37033200" cy="60960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057400" y="8534406"/>
            <a:ext cx="37033200" cy="24138469"/>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57400" y="33900536"/>
            <a:ext cx="9601200" cy="1947333"/>
          </a:xfrm>
          <a:prstGeom prst="rect">
            <a:avLst/>
          </a:prstGeom>
        </p:spPr>
        <p:txBody>
          <a:bodyPr vert="horz" lIns="438912" tIns="219456" rIns="438912" bIns="219456" rtlCol="0" anchor="ctr"/>
          <a:lstStyle>
            <a:lvl1pPr algn="l">
              <a:defRPr sz="5438">
                <a:solidFill>
                  <a:schemeClr val="tx1">
                    <a:tint val="75000"/>
                  </a:schemeClr>
                </a:solidFill>
              </a:defRPr>
            </a:lvl1pPr>
          </a:lstStyle>
          <a:p>
            <a:fld id="{7E2BEE48-1115-4F7A-87C0-8DB2D7F5E8FD}" type="datetimeFigureOut">
              <a:rPr lang="en-US" smtClean="0"/>
              <a:pPr/>
              <a:t>11/8/2019</a:t>
            </a:fld>
            <a:endParaRPr lang="en-US"/>
          </a:p>
        </p:txBody>
      </p:sp>
      <p:sp>
        <p:nvSpPr>
          <p:cNvPr id="5" name="Footer Placeholder 4"/>
          <p:cNvSpPr>
            <a:spLocks noGrp="1"/>
          </p:cNvSpPr>
          <p:nvPr>
            <p:ph type="ftr" sz="quarter" idx="3"/>
          </p:nvPr>
        </p:nvSpPr>
        <p:spPr>
          <a:xfrm>
            <a:off x="14058900" y="33900536"/>
            <a:ext cx="13030200" cy="1947333"/>
          </a:xfrm>
          <a:prstGeom prst="rect">
            <a:avLst/>
          </a:prstGeom>
        </p:spPr>
        <p:txBody>
          <a:bodyPr vert="horz" lIns="438912" tIns="219456" rIns="438912" bIns="219456" rtlCol="0" anchor="ctr"/>
          <a:lstStyle>
            <a:lvl1pPr algn="ctr">
              <a:defRPr sz="54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33900536"/>
            <a:ext cx="9601200" cy="1947333"/>
          </a:xfrm>
          <a:prstGeom prst="rect">
            <a:avLst/>
          </a:prstGeom>
        </p:spPr>
        <p:txBody>
          <a:bodyPr vert="horz" lIns="438912" tIns="219456" rIns="438912" bIns="219456" rtlCol="0" anchor="ctr"/>
          <a:lstStyle>
            <a:lvl1pPr algn="r">
              <a:defRPr sz="5438">
                <a:solidFill>
                  <a:schemeClr val="tx1">
                    <a:tint val="75000"/>
                  </a:schemeClr>
                </a:solidFill>
              </a:defRPr>
            </a:lvl1pPr>
          </a:lstStyle>
          <a:p>
            <a:fld id="{BA0F7D72-E723-4D9C-B496-D20E61CE7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619" rtl="0" eaLnBrk="1" latinLnBrk="0" hangingPunct="1">
        <a:spcBef>
          <a:spcPct val="0"/>
        </a:spcBef>
        <a:buNone/>
        <a:defRPr sz="19781" kern="1200">
          <a:solidFill>
            <a:schemeClr val="tx1"/>
          </a:solidFill>
          <a:latin typeface="+mj-lt"/>
          <a:ea typeface="+mj-ea"/>
          <a:cs typeface="+mj-cs"/>
        </a:defRPr>
      </a:lvl1pPr>
    </p:titleStyle>
    <p:bodyStyle>
      <a:lvl1pPr marL="1542982" indent="-1542982" algn="l" defTabSz="4114619" rtl="0" eaLnBrk="1" latinLnBrk="0" hangingPunct="1">
        <a:spcBef>
          <a:spcPct val="20000"/>
        </a:spcBef>
        <a:buFont typeface="Arial" pitchFamily="34" charset="0"/>
        <a:buChar char="•"/>
        <a:defRPr sz="14438" kern="1200">
          <a:solidFill>
            <a:schemeClr val="tx1"/>
          </a:solidFill>
          <a:latin typeface="+mn-lt"/>
          <a:ea typeface="+mn-ea"/>
          <a:cs typeface="+mn-cs"/>
        </a:defRPr>
      </a:lvl1pPr>
      <a:lvl2pPr marL="3343127" indent="-1285819" algn="l" defTabSz="4114619" rtl="0" eaLnBrk="1" latinLnBrk="0" hangingPunct="1">
        <a:spcBef>
          <a:spcPct val="20000"/>
        </a:spcBef>
        <a:buFont typeface="Arial" pitchFamily="34" charset="0"/>
        <a:buChar char="–"/>
        <a:defRPr sz="12562" kern="1200">
          <a:solidFill>
            <a:schemeClr val="tx1"/>
          </a:solidFill>
          <a:latin typeface="+mn-lt"/>
          <a:ea typeface="+mn-ea"/>
          <a:cs typeface="+mn-cs"/>
        </a:defRPr>
      </a:lvl2pPr>
      <a:lvl3pPr marL="5143273" indent="-1028655" algn="l" defTabSz="4114619" rtl="0" eaLnBrk="1" latinLnBrk="0" hangingPunct="1">
        <a:spcBef>
          <a:spcPct val="20000"/>
        </a:spcBef>
        <a:buFont typeface="Arial" pitchFamily="34" charset="0"/>
        <a:buChar char="•"/>
        <a:defRPr sz="10781" kern="1200">
          <a:solidFill>
            <a:schemeClr val="tx1"/>
          </a:solidFill>
          <a:latin typeface="+mn-lt"/>
          <a:ea typeface="+mn-ea"/>
          <a:cs typeface="+mn-cs"/>
        </a:defRPr>
      </a:lvl3pPr>
      <a:lvl4pPr marL="7200583"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7892"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200"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2510"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29819"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129" indent="-1028655" algn="l" defTabSz="4114619"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n-US"/>
      </a:defPPr>
      <a:lvl1pPr marL="0" algn="l" defTabSz="4114619" rtl="0" eaLnBrk="1" latinLnBrk="0" hangingPunct="1">
        <a:defRPr sz="8062" kern="1200">
          <a:solidFill>
            <a:schemeClr val="tx1"/>
          </a:solidFill>
          <a:latin typeface="+mn-lt"/>
          <a:ea typeface="+mn-ea"/>
          <a:cs typeface="+mn-cs"/>
        </a:defRPr>
      </a:lvl1pPr>
      <a:lvl2pPr marL="2057308" algn="l" defTabSz="4114619" rtl="0" eaLnBrk="1" latinLnBrk="0" hangingPunct="1">
        <a:defRPr sz="8062" kern="1200">
          <a:solidFill>
            <a:schemeClr val="tx1"/>
          </a:solidFill>
          <a:latin typeface="+mn-lt"/>
          <a:ea typeface="+mn-ea"/>
          <a:cs typeface="+mn-cs"/>
        </a:defRPr>
      </a:lvl2pPr>
      <a:lvl3pPr marL="4114619" algn="l" defTabSz="4114619" rtl="0" eaLnBrk="1" latinLnBrk="0" hangingPunct="1">
        <a:defRPr sz="8062" kern="1200">
          <a:solidFill>
            <a:schemeClr val="tx1"/>
          </a:solidFill>
          <a:latin typeface="+mn-lt"/>
          <a:ea typeface="+mn-ea"/>
          <a:cs typeface="+mn-cs"/>
        </a:defRPr>
      </a:lvl3pPr>
      <a:lvl4pPr marL="6171927" algn="l" defTabSz="4114619" rtl="0" eaLnBrk="1" latinLnBrk="0" hangingPunct="1">
        <a:defRPr sz="8062" kern="1200">
          <a:solidFill>
            <a:schemeClr val="tx1"/>
          </a:solidFill>
          <a:latin typeface="+mn-lt"/>
          <a:ea typeface="+mn-ea"/>
          <a:cs typeface="+mn-cs"/>
        </a:defRPr>
      </a:lvl4pPr>
      <a:lvl5pPr marL="8229237" algn="l" defTabSz="4114619" rtl="0" eaLnBrk="1" latinLnBrk="0" hangingPunct="1">
        <a:defRPr sz="8062" kern="1200">
          <a:solidFill>
            <a:schemeClr val="tx1"/>
          </a:solidFill>
          <a:latin typeface="+mn-lt"/>
          <a:ea typeface="+mn-ea"/>
          <a:cs typeface="+mn-cs"/>
        </a:defRPr>
      </a:lvl5pPr>
      <a:lvl6pPr marL="10286546" algn="l" defTabSz="4114619" rtl="0" eaLnBrk="1" latinLnBrk="0" hangingPunct="1">
        <a:defRPr sz="8062" kern="1200">
          <a:solidFill>
            <a:schemeClr val="tx1"/>
          </a:solidFill>
          <a:latin typeface="+mn-lt"/>
          <a:ea typeface="+mn-ea"/>
          <a:cs typeface="+mn-cs"/>
        </a:defRPr>
      </a:lvl6pPr>
      <a:lvl7pPr marL="12343857" algn="l" defTabSz="4114619" rtl="0" eaLnBrk="1" latinLnBrk="0" hangingPunct="1">
        <a:defRPr sz="8062" kern="1200">
          <a:solidFill>
            <a:schemeClr val="tx1"/>
          </a:solidFill>
          <a:latin typeface="+mn-lt"/>
          <a:ea typeface="+mn-ea"/>
          <a:cs typeface="+mn-cs"/>
        </a:defRPr>
      </a:lvl7pPr>
      <a:lvl8pPr marL="14401164" algn="l" defTabSz="4114619" rtl="0" eaLnBrk="1" latinLnBrk="0" hangingPunct="1">
        <a:defRPr sz="8062" kern="1200">
          <a:solidFill>
            <a:schemeClr val="tx1"/>
          </a:solidFill>
          <a:latin typeface="+mn-lt"/>
          <a:ea typeface="+mn-ea"/>
          <a:cs typeface="+mn-cs"/>
        </a:defRPr>
      </a:lvl8pPr>
      <a:lvl9pPr marL="16458475" algn="l" defTabSz="4114619" rtl="0" eaLnBrk="1" latinLnBrk="0" hangingPunct="1">
        <a:defRPr sz="80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65000"/>
          </a:stretch>
        </a:blip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CDE5B381-D43C-4A74-883C-93FBC3B22956}"/>
              </a:ext>
            </a:extLst>
          </p:cNvPr>
          <p:cNvSpPr/>
          <p:nvPr/>
        </p:nvSpPr>
        <p:spPr>
          <a:xfrm>
            <a:off x="24327204" y="12751660"/>
            <a:ext cx="16078320" cy="8234924"/>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dirty="0"/>
          </a:p>
        </p:txBody>
      </p:sp>
      <p:sp>
        <p:nvSpPr>
          <p:cNvPr id="80" name="Rectangle 79">
            <a:extLst>
              <a:ext uri="{FF2B5EF4-FFF2-40B4-BE49-F238E27FC236}">
                <a16:creationId xmlns:a16="http://schemas.microsoft.com/office/drawing/2014/main" id="{52D83F0D-C3C8-4E12-B3EA-21E37AE62EB5}"/>
              </a:ext>
            </a:extLst>
          </p:cNvPr>
          <p:cNvSpPr/>
          <p:nvPr/>
        </p:nvSpPr>
        <p:spPr>
          <a:xfrm>
            <a:off x="13725109" y="28752266"/>
            <a:ext cx="9548157" cy="7333535"/>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dirty="0"/>
          </a:p>
        </p:txBody>
      </p:sp>
      <p:pic>
        <p:nvPicPr>
          <p:cNvPr id="66" name="Picture 65">
            <a:extLst>
              <a:ext uri="{FF2B5EF4-FFF2-40B4-BE49-F238E27FC236}">
                <a16:creationId xmlns:a16="http://schemas.microsoft.com/office/drawing/2014/main" id="{C1FB6915-70AE-4268-B99B-3B1CCB68F85F}"/>
              </a:ext>
            </a:extLst>
          </p:cNvPr>
          <p:cNvPicPr>
            <a:picLocks noChangeAspect="1"/>
          </p:cNvPicPr>
          <p:nvPr/>
        </p:nvPicPr>
        <p:blipFill rotWithShape="1">
          <a:blip r:embed="rId4"/>
          <a:srcRect l="10837" t="3097" r="10950"/>
          <a:stretch/>
        </p:blipFill>
        <p:spPr>
          <a:xfrm>
            <a:off x="14427862" y="28770601"/>
            <a:ext cx="8845404" cy="7315200"/>
          </a:xfrm>
          <a:prstGeom prst="rect">
            <a:avLst/>
          </a:prstGeom>
          <a:ln>
            <a:noFill/>
          </a:ln>
        </p:spPr>
      </p:pic>
      <p:sp>
        <p:nvSpPr>
          <p:cNvPr id="79" name="Rectangle 78">
            <a:extLst>
              <a:ext uri="{FF2B5EF4-FFF2-40B4-BE49-F238E27FC236}">
                <a16:creationId xmlns:a16="http://schemas.microsoft.com/office/drawing/2014/main" id="{B9C17C24-DC38-4263-8207-E9154E5A6494}"/>
              </a:ext>
            </a:extLst>
          </p:cNvPr>
          <p:cNvSpPr/>
          <p:nvPr/>
        </p:nvSpPr>
        <p:spPr>
          <a:xfrm>
            <a:off x="13759898" y="20093540"/>
            <a:ext cx="8093777" cy="7939884"/>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dirty="0"/>
          </a:p>
        </p:txBody>
      </p:sp>
      <p:sp>
        <p:nvSpPr>
          <p:cNvPr id="67" name="Rectangle 66">
            <a:extLst>
              <a:ext uri="{FF2B5EF4-FFF2-40B4-BE49-F238E27FC236}">
                <a16:creationId xmlns:a16="http://schemas.microsoft.com/office/drawing/2014/main" id="{090EED86-1DCD-441B-920F-6ABBF106566B}"/>
              </a:ext>
            </a:extLst>
          </p:cNvPr>
          <p:cNvSpPr/>
          <p:nvPr/>
        </p:nvSpPr>
        <p:spPr>
          <a:xfrm>
            <a:off x="13758580" y="12896189"/>
            <a:ext cx="9853472" cy="6875171"/>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dirty="0"/>
          </a:p>
        </p:txBody>
      </p:sp>
      <p:pic>
        <p:nvPicPr>
          <p:cNvPr id="15" name="Picture 14">
            <a:extLst>
              <a:ext uri="{FF2B5EF4-FFF2-40B4-BE49-F238E27FC236}">
                <a16:creationId xmlns:a16="http://schemas.microsoft.com/office/drawing/2014/main" id="{75F7B6D3-0EDA-4B0B-81BA-C570ECBD8E67}"/>
              </a:ext>
            </a:extLst>
          </p:cNvPr>
          <p:cNvPicPr>
            <a:picLocks noChangeAspect="1"/>
          </p:cNvPicPr>
          <p:nvPr/>
        </p:nvPicPr>
        <p:blipFill rotWithShape="1">
          <a:blip r:embed="rId5"/>
          <a:srcRect l="778" t="1487" r="1614"/>
          <a:stretch/>
        </p:blipFill>
        <p:spPr>
          <a:xfrm>
            <a:off x="24988049" y="12793670"/>
            <a:ext cx="15421337" cy="8192914"/>
          </a:xfrm>
          <a:prstGeom prst="rect">
            <a:avLst/>
          </a:prstGeom>
          <a:ln>
            <a:noFill/>
          </a:ln>
        </p:spPr>
      </p:pic>
      <p:sp>
        <p:nvSpPr>
          <p:cNvPr id="44" name="Rectangle 43">
            <a:extLst>
              <a:ext uri="{FF2B5EF4-FFF2-40B4-BE49-F238E27FC236}">
                <a16:creationId xmlns:a16="http://schemas.microsoft.com/office/drawing/2014/main" id="{8B051A76-8650-4F6D-AA8B-5BDAE2156671}"/>
              </a:ext>
            </a:extLst>
          </p:cNvPr>
          <p:cNvSpPr/>
          <p:nvPr/>
        </p:nvSpPr>
        <p:spPr>
          <a:xfrm>
            <a:off x="605539" y="23837069"/>
            <a:ext cx="12587456" cy="12227950"/>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dirty="0">
              <a:ln>
                <a:solidFill>
                  <a:sysClr val="windowText" lastClr="000000"/>
                </a:solidFill>
              </a:ln>
            </a:endParaRPr>
          </a:p>
        </p:txBody>
      </p:sp>
      <p:pic>
        <p:nvPicPr>
          <p:cNvPr id="13" name="Picture 12">
            <a:extLst>
              <a:ext uri="{FF2B5EF4-FFF2-40B4-BE49-F238E27FC236}">
                <a16:creationId xmlns:a16="http://schemas.microsoft.com/office/drawing/2014/main" id="{723B7018-53D9-4541-81DE-6AB8A65749A4}"/>
              </a:ext>
            </a:extLst>
          </p:cNvPr>
          <p:cNvPicPr>
            <a:picLocks noChangeAspect="1"/>
          </p:cNvPicPr>
          <p:nvPr/>
        </p:nvPicPr>
        <p:blipFill>
          <a:blip r:embed="rId6"/>
          <a:stretch>
            <a:fillRect/>
          </a:stretch>
        </p:blipFill>
        <p:spPr>
          <a:xfrm>
            <a:off x="1600672" y="29636874"/>
            <a:ext cx="10560285" cy="6156843"/>
          </a:xfrm>
          <a:prstGeom prst="rect">
            <a:avLst/>
          </a:prstGeom>
          <a:ln>
            <a:solidFill>
              <a:schemeClr val="tx1"/>
            </a:solidFill>
          </a:ln>
        </p:spPr>
      </p:pic>
      <p:sp>
        <p:nvSpPr>
          <p:cNvPr id="51" name="Rectangle 50">
            <a:extLst>
              <a:ext uri="{FF2B5EF4-FFF2-40B4-BE49-F238E27FC236}">
                <a16:creationId xmlns:a16="http://schemas.microsoft.com/office/drawing/2014/main" id="{521C42B6-322B-4BC0-93D9-6E2624A59A2E}"/>
              </a:ext>
            </a:extLst>
          </p:cNvPr>
          <p:cNvSpPr/>
          <p:nvPr/>
        </p:nvSpPr>
        <p:spPr>
          <a:xfrm>
            <a:off x="13284094" y="4870814"/>
            <a:ext cx="27219208" cy="6809029"/>
          </a:xfrm>
          <a:prstGeom prst="rect">
            <a:avLst/>
          </a:prstGeom>
          <a:solidFill>
            <a:schemeClr val="accent3">
              <a:lumMod val="20000"/>
              <a:lumOff val="8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a:p>
        </p:txBody>
      </p:sp>
      <p:sp>
        <p:nvSpPr>
          <p:cNvPr id="5" name="Title 3"/>
          <p:cNvSpPr txBox="1">
            <a:spLocks/>
          </p:cNvSpPr>
          <p:nvPr/>
        </p:nvSpPr>
        <p:spPr>
          <a:xfrm>
            <a:off x="461667" y="510981"/>
            <a:ext cx="40257004" cy="4134563"/>
          </a:xfrm>
          <a:prstGeom prst="rect">
            <a:avLst/>
          </a:prstGeom>
          <a:solidFill>
            <a:schemeClr val="accent3">
              <a:lumMod val="20000"/>
              <a:lumOff val="80000"/>
              <a:alpha val="81000"/>
            </a:schemeClr>
          </a:solidFill>
          <a:effectLst>
            <a:softEdge rad="254000"/>
          </a:effectLst>
        </p:spPr>
        <p:txBody>
          <a:bodyPr>
            <a:normAutofit fontScale="97500"/>
          </a:bodyPr>
          <a:lstStyle/>
          <a:p>
            <a:pPr algn="ctr" defTabSz="4114619">
              <a:spcBef>
                <a:spcPct val="0"/>
              </a:spcBef>
              <a:defRPr/>
            </a:pPr>
            <a:r>
              <a:rPr lang="en-US" sz="9187" b="1" dirty="0">
                <a:latin typeface="+mj-lt"/>
                <a:ea typeface="+mj-ea"/>
                <a:cs typeface="+mj-cs"/>
              </a:rPr>
              <a:t>Relating Soil Nutrients to Ecosystem Fluxes</a:t>
            </a:r>
          </a:p>
          <a:p>
            <a:pPr algn="ctr" defTabSz="4114619">
              <a:spcBef>
                <a:spcPct val="0"/>
              </a:spcBef>
              <a:defRPr/>
            </a:pPr>
            <a:r>
              <a:rPr lang="en-US" sz="4594" i="1" dirty="0">
                <a:latin typeface="+mj-lt"/>
                <a:ea typeface="+mj-ea"/>
                <a:cs typeface="+mj-cs"/>
              </a:rPr>
              <a:t>Alexandrea M. Rice</a:t>
            </a:r>
            <a:r>
              <a:rPr lang="en-US" sz="4594" i="1" baseline="30000" dirty="0">
                <a:latin typeface="+mj-lt"/>
                <a:ea typeface="+mj-ea"/>
                <a:cs typeface="+mj-cs"/>
              </a:rPr>
              <a:t>1</a:t>
            </a:r>
            <a:r>
              <a:rPr lang="en-US" sz="4594" i="1" dirty="0">
                <a:latin typeface="+mj-lt"/>
                <a:ea typeface="+mj-ea"/>
                <a:cs typeface="+mj-cs"/>
              </a:rPr>
              <a:t>, Matt A. Vadeboncoeur</a:t>
            </a:r>
            <a:r>
              <a:rPr lang="en-US" sz="4594" i="1" baseline="30000" dirty="0">
                <a:latin typeface="+mj-lt"/>
                <a:ea typeface="+mj-ea"/>
                <a:cs typeface="+mj-cs"/>
              </a:rPr>
              <a:t>2</a:t>
            </a:r>
            <a:r>
              <a:rPr lang="en-US" sz="4594" i="1" dirty="0">
                <a:latin typeface="+mj-lt"/>
                <a:ea typeface="+mj-ea"/>
                <a:cs typeface="+mj-cs"/>
              </a:rPr>
              <a:t>, and Ruth D. Yanai</a:t>
            </a:r>
            <a:r>
              <a:rPr lang="en-US" sz="4594" i="1" baseline="30000" dirty="0">
                <a:latin typeface="+mj-lt"/>
                <a:ea typeface="+mj-ea"/>
                <a:cs typeface="+mj-cs"/>
              </a:rPr>
              <a:t>1</a:t>
            </a:r>
            <a:br>
              <a:rPr lang="en-US" sz="4594" dirty="0">
                <a:latin typeface="+mj-lt"/>
                <a:ea typeface="+mj-ea"/>
                <a:cs typeface="+mj-cs"/>
              </a:rPr>
            </a:br>
            <a:r>
              <a:rPr lang="en-US" sz="3844" baseline="30000" dirty="0">
                <a:latin typeface="+mj-lt"/>
                <a:ea typeface="+mj-ea"/>
                <a:cs typeface="+mj-cs"/>
              </a:rPr>
              <a:t>1</a:t>
            </a:r>
            <a:r>
              <a:rPr lang="en-US" sz="3844" dirty="0">
                <a:latin typeface="+mj-lt"/>
                <a:ea typeface="+mj-ea"/>
                <a:cs typeface="+mj-cs"/>
              </a:rPr>
              <a:t>SUNY-ESF, 1 Forestry Dr., Syracuse, NY 13210</a:t>
            </a:r>
          </a:p>
          <a:p>
            <a:pPr algn="ctr" defTabSz="4114619">
              <a:spcBef>
                <a:spcPct val="0"/>
              </a:spcBef>
              <a:defRPr/>
            </a:pPr>
            <a:r>
              <a:rPr lang="en-US" sz="3844" baseline="30000" dirty="0">
                <a:latin typeface="+mj-lt"/>
                <a:ea typeface="+mj-ea"/>
                <a:cs typeface="+mj-cs"/>
              </a:rPr>
              <a:t>2</a:t>
            </a:r>
            <a:r>
              <a:rPr lang="en-US" sz="3844" dirty="0">
                <a:latin typeface="+mj-lt"/>
                <a:ea typeface="+mj-ea"/>
                <a:cs typeface="+mj-cs"/>
              </a:rPr>
              <a:t>University of New Hampshire, 105 Main St., Durham, NH 03824</a:t>
            </a:r>
            <a:endParaRPr lang="en-US" sz="3844" baseline="30000" dirty="0">
              <a:latin typeface="+mj-lt"/>
              <a:ea typeface="+mj-ea"/>
              <a:cs typeface="+mj-cs"/>
            </a:endParaRPr>
          </a:p>
        </p:txBody>
      </p:sp>
      <p:pic>
        <p:nvPicPr>
          <p:cNvPr id="1028" name="Picture 4" descr="Image result for SUNY-ESF Logo"/>
          <p:cNvPicPr>
            <a:picLocks noChangeAspect="1" noChangeArrowheads="1"/>
          </p:cNvPicPr>
          <p:nvPr/>
        </p:nvPicPr>
        <p:blipFill>
          <a:blip r:embed="rId7" cstate="print"/>
          <a:srcRect/>
          <a:stretch>
            <a:fillRect/>
          </a:stretch>
        </p:blipFill>
        <p:spPr bwMode="auto">
          <a:xfrm>
            <a:off x="34125123" y="1258837"/>
            <a:ext cx="2743564" cy="2500313"/>
          </a:xfrm>
          <a:prstGeom prst="rect">
            <a:avLst/>
          </a:prstGeom>
          <a:noFill/>
        </p:spPr>
      </p:pic>
      <p:sp>
        <p:nvSpPr>
          <p:cNvPr id="12" name="TextBox 11"/>
          <p:cNvSpPr txBox="1"/>
          <p:nvPr/>
        </p:nvSpPr>
        <p:spPr>
          <a:xfrm>
            <a:off x="25609822" y="4870811"/>
            <a:ext cx="2765565" cy="923330"/>
          </a:xfrm>
          <a:prstGeom prst="rect">
            <a:avLst/>
          </a:prstGeom>
          <a:noFill/>
          <a:ln>
            <a:noFill/>
          </a:ln>
        </p:spPr>
        <p:txBody>
          <a:bodyPr wrap="none" rtlCol="0">
            <a:spAutoFit/>
          </a:bodyPr>
          <a:lstStyle/>
          <a:p>
            <a:r>
              <a:rPr lang="en-US" sz="5400" b="1" u="sng" dirty="0"/>
              <a:t>Methods</a:t>
            </a:r>
          </a:p>
        </p:txBody>
      </p:sp>
      <p:sp>
        <p:nvSpPr>
          <p:cNvPr id="49" name="TextBox 48"/>
          <p:cNvSpPr txBox="1"/>
          <p:nvPr/>
        </p:nvSpPr>
        <p:spPr>
          <a:xfrm>
            <a:off x="25832272" y="11734800"/>
            <a:ext cx="2320662" cy="923330"/>
          </a:xfrm>
          <a:prstGeom prst="rect">
            <a:avLst/>
          </a:prstGeom>
          <a:solidFill>
            <a:schemeClr val="accent3">
              <a:lumMod val="20000"/>
              <a:lumOff val="80000"/>
            </a:schemeClr>
          </a:solidFill>
          <a:ln>
            <a:noFill/>
          </a:ln>
        </p:spPr>
        <p:txBody>
          <a:bodyPr wrap="square" rtlCol="0">
            <a:spAutoFit/>
          </a:bodyPr>
          <a:lstStyle/>
          <a:p>
            <a:pPr algn="ctr"/>
            <a:r>
              <a:rPr lang="en-US" sz="5400" b="1" u="sng" dirty="0"/>
              <a:t>Results</a:t>
            </a:r>
          </a:p>
        </p:txBody>
      </p:sp>
      <p:pic>
        <p:nvPicPr>
          <p:cNvPr id="3" name="Picture 2" descr="A picture containing person&#10;&#10;Description generated with high confidence">
            <a:extLst>
              <a:ext uri="{FF2B5EF4-FFF2-40B4-BE49-F238E27FC236}">
                <a16:creationId xmlns:a16="http://schemas.microsoft.com/office/drawing/2014/main" id="{E9C644ED-B2DA-43D3-9633-B292972302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487"/>
          <a:stretch/>
        </p:blipFill>
        <p:spPr>
          <a:xfrm rot="5400000">
            <a:off x="13332626" y="5637323"/>
            <a:ext cx="4766256" cy="4710457"/>
          </a:xfrm>
          <a:prstGeom prst="rect">
            <a:avLst/>
          </a:prstGeom>
        </p:spPr>
      </p:pic>
      <p:pic>
        <p:nvPicPr>
          <p:cNvPr id="6" name="Picture 5" descr="A picture containing indoor, wall, person, table&#10;&#10;Description generated with very high confidence">
            <a:extLst>
              <a:ext uri="{FF2B5EF4-FFF2-40B4-BE49-F238E27FC236}">
                <a16:creationId xmlns:a16="http://schemas.microsoft.com/office/drawing/2014/main" id="{8A23C415-F84A-4809-A194-4A3530F4637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455" t="1138" r="31915" b="19189"/>
          <a:stretch/>
        </p:blipFill>
        <p:spPr>
          <a:xfrm>
            <a:off x="18778343" y="5646353"/>
            <a:ext cx="2517088" cy="4766257"/>
          </a:xfrm>
          <a:prstGeom prst="rect">
            <a:avLst/>
          </a:prstGeom>
        </p:spPr>
      </p:pic>
      <p:pic>
        <p:nvPicPr>
          <p:cNvPr id="11" name="Picture 10" descr="A picture containing table, indoor, sitting, counter&#10;&#10;Description generated with high confidence">
            <a:extLst>
              <a:ext uri="{FF2B5EF4-FFF2-40B4-BE49-F238E27FC236}">
                <a16:creationId xmlns:a16="http://schemas.microsoft.com/office/drawing/2014/main" id="{618FF42C-B963-4C20-9E64-11F937298B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1853675" y="5942633"/>
            <a:ext cx="5715000" cy="4173693"/>
          </a:xfrm>
          <a:prstGeom prst="rect">
            <a:avLst/>
          </a:prstGeom>
        </p:spPr>
      </p:pic>
      <p:pic>
        <p:nvPicPr>
          <p:cNvPr id="17" name="Picture 16" descr="A picture containing indoor, table, wall, sitting&#10;&#10;Description generated with very high confidence">
            <a:extLst>
              <a:ext uri="{FF2B5EF4-FFF2-40B4-BE49-F238E27FC236}">
                <a16:creationId xmlns:a16="http://schemas.microsoft.com/office/drawing/2014/main" id="{A9864A5D-AC41-47AB-8841-4A056D161CE2}"/>
              </a:ext>
            </a:extLst>
          </p:cNvPr>
          <p:cNvPicPr>
            <a:picLocks noChangeAspect="1"/>
          </p:cNvPicPr>
          <p:nvPr/>
        </p:nvPicPr>
        <p:blipFill rotWithShape="1">
          <a:blip r:embed="rId11">
            <a:extLst>
              <a:ext uri="{28A0092B-C50C-407E-A947-70E740481C1C}">
                <a14:useLocalDpi xmlns:a14="http://schemas.microsoft.com/office/drawing/2010/main" val="0"/>
              </a:ext>
            </a:extLst>
          </a:blip>
          <a:srcRect l="9408" r="16132"/>
          <a:stretch/>
        </p:blipFill>
        <p:spPr>
          <a:xfrm>
            <a:off x="28126926" y="5989328"/>
            <a:ext cx="5447109" cy="4173693"/>
          </a:xfrm>
          <a:prstGeom prst="rect">
            <a:avLst/>
          </a:prstGeom>
        </p:spPr>
      </p:pic>
      <p:pic>
        <p:nvPicPr>
          <p:cNvPr id="19" name="Picture 18" descr="A picture containing indoor, wall, table, bottle&#10;&#10;Description generated with very high confidence">
            <a:extLst>
              <a:ext uri="{FF2B5EF4-FFF2-40B4-BE49-F238E27FC236}">
                <a16:creationId xmlns:a16="http://schemas.microsoft.com/office/drawing/2014/main" id="{7EE63A77-EE80-4C92-B2D7-29D9269645C7}"/>
              </a:ext>
            </a:extLst>
          </p:cNvPr>
          <p:cNvPicPr>
            <a:picLocks noChangeAspect="1"/>
          </p:cNvPicPr>
          <p:nvPr/>
        </p:nvPicPr>
        <p:blipFill rotWithShape="1">
          <a:blip r:embed="rId12">
            <a:extLst>
              <a:ext uri="{28A0092B-C50C-407E-A947-70E740481C1C}">
                <a14:useLocalDpi xmlns:a14="http://schemas.microsoft.com/office/drawing/2010/main" val="0"/>
              </a:ext>
            </a:extLst>
          </a:blip>
          <a:srcRect r="12145"/>
          <a:stretch/>
        </p:blipFill>
        <p:spPr>
          <a:xfrm>
            <a:off x="34090561" y="5984641"/>
            <a:ext cx="6314963" cy="4173693"/>
          </a:xfrm>
          <a:prstGeom prst="rect">
            <a:avLst/>
          </a:prstGeom>
        </p:spPr>
      </p:pic>
      <p:sp>
        <p:nvSpPr>
          <p:cNvPr id="2" name="TextBox 1">
            <a:extLst>
              <a:ext uri="{FF2B5EF4-FFF2-40B4-BE49-F238E27FC236}">
                <a16:creationId xmlns:a16="http://schemas.microsoft.com/office/drawing/2014/main" id="{2FCEFBCE-C981-4462-8185-9ED886F667FE}"/>
              </a:ext>
            </a:extLst>
          </p:cNvPr>
          <p:cNvSpPr txBox="1"/>
          <p:nvPr/>
        </p:nvSpPr>
        <p:spPr>
          <a:xfrm>
            <a:off x="13738964" y="10636843"/>
            <a:ext cx="3953595" cy="615553"/>
          </a:xfrm>
          <a:prstGeom prst="rect">
            <a:avLst/>
          </a:prstGeom>
          <a:solidFill>
            <a:schemeClr val="accent3">
              <a:lumMod val="20000"/>
              <a:lumOff val="80000"/>
              <a:alpha val="81000"/>
            </a:schemeClr>
          </a:solidFill>
        </p:spPr>
        <p:txBody>
          <a:bodyPr wrap="square" rtlCol="0">
            <a:spAutoFit/>
          </a:bodyPr>
          <a:lstStyle/>
          <a:p>
            <a:pPr algn="ctr"/>
            <a:r>
              <a:rPr lang="en-US" sz="3400" dirty="0"/>
              <a:t>Excavation of Soil Pits</a:t>
            </a:r>
          </a:p>
        </p:txBody>
      </p:sp>
      <p:sp>
        <p:nvSpPr>
          <p:cNvPr id="4" name="TextBox 3">
            <a:extLst>
              <a:ext uri="{FF2B5EF4-FFF2-40B4-BE49-F238E27FC236}">
                <a16:creationId xmlns:a16="http://schemas.microsoft.com/office/drawing/2014/main" id="{A51E715D-6683-44ED-9B9E-8E64BD8AFB4E}"/>
              </a:ext>
            </a:extLst>
          </p:cNvPr>
          <p:cNvSpPr txBox="1"/>
          <p:nvPr/>
        </p:nvSpPr>
        <p:spPr>
          <a:xfrm>
            <a:off x="18545551" y="10654248"/>
            <a:ext cx="3228634" cy="615553"/>
          </a:xfrm>
          <a:prstGeom prst="rect">
            <a:avLst/>
          </a:prstGeom>
          <a:solidFill>
            <a:schemeClr val="accent3">
              <a:lumMod val="20000"/>
              <a:lumOff val="80000"/>
              <a:alpha val="81000"/>
            </a:schemeClr>
          </a:solidFill>
        </p:spPr>
        <p:txBody>
          <a:bodyPr wrap="square" rtlCol="0">
            <a:spAutoFit/>
          </a:bodyPr>
          <a:lstStyle/>
          <a:p>
            <a:pPr algn="ctr"/>
            <a:r>
              <a:rPr lang="en-US" sz="3400" dirty="0"/>
              <a:t>NH</a:t>
            </a:r>
            <a:r>
              <a:rPr lang="en-US" sz="3400" baseline="-25000" dirty="0"/>
              <a:t>4</a:t>
            </a:r>
            <a:r>
              <a:rPr lang="en-US" sz="3400" dirty="0"/>
              <a:t>Cl Extraction</a:t>
            </a:r>
          </a:p>
        </p:txBody>
      </p:sp>
      <p:sp>
        <p:nvSpPr>
          <p:cNvPr id="35" name="TextBox 34">
            <a:extLst>
              <a:ext uri="{FF2B5EF4-FFF2-40B4-BE49-F238E27FC236}">
                <a16:creationId xmlns:a16="http://schemas.microsoft.com/office/drawing/2014/main" id="{27B7EDA5-E508-4724-8854-C527A960C12E}"/>
              </a:ext>
            </a:extLst>
          </p:cNvPr>
          <p:cNvSpPr txBox="1"/>
          <p:nvPr/>
        </p:nvSpPr>
        <p:spPr>
          <a:xfrm>
            <a:off x="23183273" y="10634915"/>
            <a:ext cx="3165080" cy="640625"/>
          </a:xfrm>
          <a:prstGeom prst="rect">
            <a:avLst/>
          </a:prstGeom>
          <a:solidFill>
            <a:schemeClr val="accent3">
              <a:lumMod val="20000"/>
              <a:lumOff val="80000"/>
              <a:alpha val="81000"/>
            </a:schemeClr>
          </a:solidFill>
        </p:spPr>
        <p:txBody>
          <a:bodyPr wrap="square" rtlCol="0">
            <a:spAutoFit/>
          </a:bodyPr>
          <a:lstStyle/>
          <a:p>
            <a:pPr algn="ctr"/>
            <a:r>
              <a:rPr lang="en-US" sz="3563" dirty="0"/>
              <a:t>HNO</a:t>
            </a:r>
            <a:r>
              <a:rPr lang="en-US" sz="3563" baseline="-25000" dirty="0"/>
              <a:t>3 </a:t>
            </a:r>
            <a:r>
              <a:rPr lang="en-US" sz="3563" dirty="0"/>
              <a:t>Extraction</a:t>
            </a:r>
          </a:p>
        </p:txBody>
      </p:sp>
      <p:sp>
        <p:nvSpPr>
          <p:cNvPr id="7" name="TextBox 6">
            <a:extLst>
              <a:ext uri="{FF2B5EF4-FFF2-40B4-BE49-F238E27FC236}">
                <a16:creationId xmlns:a16="http://schemas.microsoft.com/office/drawing/2014/main" id="{3FB1B296-C182-46D1-90EE-2975FAF5D9AA}"/>
              </a:ext>
            </a:extLst>
          </p:cNvPr>
          <p:cNvSpPr txBox="1"/>
          <p:nvPr/>
        </p:nvSpPr>
        <p:spPr>
          <a:xfrm>
            <a:off x="28651365" y="10640912"/>
            <a:ext cx="4582298" cy="615553"/>
          </a:xfrm>
          <a:prstGeom prst="rect">
            <a:avLst/>
          </a:prstGeom>
          <a:solidFill>
            <a:schemeClr val="accent3">
              <a:lumMod val="20000"/>
              <a:lumOff val="80000"/>
              <a:alpha val="81000"/>
            </a:schemeClr>
          </a:solidFill>
        </p:spPr>
        <p:txBody>
          <a:bodyPr wrap="square" rtlCol="0">
            <a:spAutoFit/>
          </a:bodyPr>
          <a:lstStyle/>
          <a:p>
            <a:pPr algn="ctr"/>
            <a:r>
              <a:rPr lang="en-US" sz="3400" dirty="0"/>
              <a:t>HF+HNO</a:t>
            </a:r>
            <a:r>
              <a:rPr lang="en-US" sz="3400" baseline="-25000" dirty="0"/>
              <a:t>3</a:t>
            </a:r>
            <a:r>
              <a:rPr lang="en-US" sz="3400" dirty="0"/>
              <a:t>+HCl Digestion</a:t>
            </a:r>
          </a:p>
        </p:txBody>
      </p:sp>
      <p:sp>
        <p:nvSpPr>
          <p:cNvPr id="8" name="TextBox 7">
            <a:extLst>
              <a:ext uri="{FF2B5EF4-FFF2-40B4-BE49-F238E27FC236}">
                <a16:creationId xmlns:a16="http://schemas.microsoft.com/office/drawing/2014/main" id="{021152EE-8E4C-4C7C-A938-6639579DEFFD}"/>
              </a:ext>
            </a:extLst>
          </p:cNvPr>
          <p:cNvSpPr txBox="1"/>
          <p:nvPr/>
        </p:nvSpPr>
        <p:spPr>
          <a:xfrm>
            <a:off x="34581303" y="10654248"/>
            <a:ext cx="5573226" cy="615553"/>
          </a:xfrm>
          <a:prstGeom prst="rect">
            <a:avLst/>
          </a:prstGeom>
          <a:solidFill>
            <a:schemeClr val="accent3">
              <a:lumMod val="20000"/>
              <a:lumOff val="80000"/>
              <a:alpha val="81000"/>
            </a:schemeClr>
          </a:solidFill>
        </p:spPr>
        <p:txBody>
          <a:bodyPr wrap="square" rtlCol="0">
            <a:spAutoFit/>
          </a:bodyPr>
          <a:lstStyle/>
          <a:p>
            <a:pPr algn="ctr"/>
            <a:r>
              <a:rPr lang="en-US" sz="3400" dirty="0"/>
              <a:t>Nutrient Analysis on ICP-OES</a:t>
            </a:r>
          </a:p>
        </p:txBody>
      </p:sp>
      <p:sp>
        <p:nvSpPr>
          <p:cNvPr id="10" name="Arrow: Right 9">
            <a:extLst>
              <a:ext uri="{FF2B5EF4-FFF2-40B4-BE49-F238E27FC236}">
                <a16:creationId xmlns:a16="http://schemas.microsoft.com/office/drawing/2014/main" id="{791E72DF-368F-4EFE-8E5C-F50688967CFC}"/>
              </a:ext>
            </a:extLst>
          </p:cNvPr>
          <p:cNvSpPr/>
          <p:nvPr/>
        </p:nvSpPr>
        <p:spPr>
          <a:xfrm>
            <a:off x="17794039" y="10634277"/>
            <a:ext cx="695026" cy="618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a:p>
        </p:txBody>
      </p:sp>
      <p:sp>
        <p:nvSpPr>
          <p:cNvPr id="40" name="Arrow: Right 39">
            <a:extLst>
              <a:ext uri="{FF2B5EF4-FFF2-40B4-BE49-F238E27FC236}">
                <a16:creationId xmlns:a16="http://schemas.microsoft.com/office/drawing/2014/main" id="{B89404EB-AAA4-4C49-86C4-7EAB06B1D3C8}"/>
              </a:ext>
            </a:extLst>
          </p:cNvPr>
          <p:cNvSpPr/>
          <p:nvPr/>
        </p:nvSpPr>
        <p:spPr>
          <a:xfrm>
            <a:off x="22120912" y="10654249"/>
            <a:ext cx="695026" cy="618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a:p>
        </p:txBody>
      </p:sp>
      <p:sp>
        <p:nvSpPr>
          <p:cNvPr id="41" name="Arrow: Right 40">
            <a:extLst>
              <a:ext uri="{FF2B5EF4-FFF2-40B4-BE49-F238E27FC236}">
                <a16:creationId xmlns:a16="http://schemas.microsoft.com/office/drawing/2014/main" id="{178322C6-48F2-4FBF-B361-E4D7B4A2F3B5}"/>
              </a:ext>
            </a:extLst>
          </p:cNvPr>
          <p:cNvSpPr/>
          <p:nvPr/>
        </p:nvSpPr>
        <p:spPr>
          <a:xfrm>
            <a:off x="27152346" y="10640911"/>
            <a:ext cx="695026" cy="618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a:p>
        </p:txBody>
      </p:sp>
      <p:sp>
        <p:nvSpPr>
          <p:cNvPr id="42" name="Arrow: Right 41">
            <a:extLst>
              <a:ext uri="{FF2B5EF4-FFF2-40B4-BE49-F238E27FC236}">
                <a16:creationId xmlns:a16="http://schemas.microsoft.com/office/drawing/2014/main" id="{24D12097-060C-4293-85A3-FCD3DAAF000A}"/>
              </a:ext>
            </a:extLst>
          </p:cNvPr>
          <p:cNvSpPr/>
          <p:nvPr/>
        </p:nvSpPr>
        <p:spPr>
          <a:xfrm>
            <a:off x="33574028" y="10646167"/>
            <a:ext cx="695026" cy="6181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2"/>
          </a:p>
        </p:txBody>
      </p:sp>
      <p:sp>
        <p:nvSpPr>
          <p:cNvPr id="29" name="TextBox 28"/>
          <p:cNvSpPr txBox="1"/>
          <p:nvPr/>
        </p:nvSpPr>
        <p:spPr>
          <a:xfrm>
            <a:off x="5751233" y="29636874"/>
            <a:ext cx="2357438" cy="646331"/>
          </a:xfrm>
          <a:prstGeom prst="rect">
            <a:avLst/>
          </a:prstGeom>
          <a:solidFill>
            <a:schemeClr val="bg1">
              <a:lumMod val="95000"/>
            </a:schemeClr>
          </a:solidFill>
          <a:ln>
            <a:solidFill>
              <a:schemeClr val="tx1"/>
            </a:solidFill>
          </a:ln>
        </p:spPr>
        <p:txBody>
          <a:bodyPr wrap="square" rtlCol="0">
            <a:spAutoFit/>
          </a:bodyPr>
          <a:lstStyle/>
          <a:p>
            <a:pPr algn="ctr"/>
            <a:r>
              <a:rPr lang="en-US" sz="3600" b="1" dirty="0"/>
              <a:t>Study Sites</a:t>
            </a:r>
          </a:p>
        </p:txBody>
      </p:sp>
      <p:pic>
        <p:nvPicPr>
          <p:cNvPr id="37" name="Picture 36" descr="A close up of a logo&#10;&#10;Description generated with very high confidence">
            <a:extLst>
              <a:ext uri="{FF2B5EF4-FFF2-40B4-BE49-F238E27FC236}">
                <a16:creationId xmlns:a16="http://schemas.microsoft.com/office/drawing/2014/main" id="{41726E0F-CB3B-48A8-8C19-441DF3F838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88917" y="2016828"/>
            <a:ext cx="7983774" cy="1933571"/>
          </a:xfrm>
          <a:prstGeom prst="rect">
            <a:avLst/>
          </a:prstGeom>
        </p:spPr>
      </p:pic>
      <p:sp>
        <p:nvSpPr>
          <p:cNvPr id="47" name="TextBox 46">
            <a:extLst>
              <a:ext uri="{FF2B5EF4-FFF2-40B4-BE49-F238E27FC236}">
                <a16:creationId xmlns:a16="http://schemas.microsoft.com/office/drawing/2014/main" id="{5AD26789-AF04-4FAA-B425-C645791D54D0}"/>
              </a:ext>
            </a:extLst>
          </p:cNvPr>
          <p:cNvSpPr txBox="1"/>
          <p:nvPr/>
        </p:nvSpPr>
        <p:spPr>
          <a:xfrm>
            <a:off x="605541" y="4870813"/>
            <a:ext cx="12550885" cy="18630741"/>
          </a:xfrm>
          <a:prstGeom prst="rect">
            <a:avLst/>
          </a:prstGeom>
          <a:solidFill>
            <a:schemeClr val="accent3">
              <a:lumMod val="20000"/>
              <a:lumOff val="80000"/>
              <a:alpha val="81000"/>
            </a:schemeClr>
          </a:solidFill>
          <a:ln>
            <a:solidFill>
              <a:schemeClr val="tx1"/>
            </a:solidFill>
          </a:ln>
        </p:spPr>
        <p:txBody>
          <a:bodyPr wrap="square" rtlCol="0">
            <a:spAutoFit/>
          </a:bodyPr>
          <a:lstStyle/>
          <a:p>
            <a:pPr algn="ctr"/>
            <a:r>
              <a:rPr lang="en-US" sz="5400" b="1" u="sng" dirty="0"/>
              <a:t>Introduction</a:t>
            </a:r>
          </a:p>
          <a:p>
            <a:pPr defTabSz="857212">
              <a:spcAft>
                <a:spcPts val="2250"/>
              </a:spcAft>
            </a:pPr>
            <a:r>
              <a:rPr lang="en-US" sz="4000" dirty="0"/>
              <a:t>	Nutrients enter ecosystems via atmospheric deposition and geological weathering. Soil nutrients determine site fertility, which is highly variable due to the process of soil formation (Jenny, 1958). These nutrient pools include exchangeable, extractable, and total. </a:t>
            </a:r>
          </a:p>
          <a:p>
            <a:pPr defTabSz="857212">
              <a:spcAft>
                <a:spcPts val="2250"/>
              </a:spcAft>
            </a:pPr>
            <a:r>
              <a:rPr lang="en-US" sz="4000" dirty="0"/>
              <a:t>	Exchangeable nutrient pools are readily available for plant uptake, however, they only account for partial nutrient requirement of trees (Likens, 1994; Likens et al., 1998). Other nutrients are bound up in minerals and can take decades to millennia to become available to plants.</a:t>
            </a:r>
          </a:p>
          <a:p>
            <a:pPr>
              <a:tabLst>
                <a:tab pos="909300" algn="l"/>
              </a:tabLst>
            </a:pPr>
            <a:r>
              <a:rPr lang="en-US" sz="4000" dirty="0"/>
              <a:t>	Quantifying extractable nutrient pools and the more refractory nutrients bound in silicates provide insight on historical nutrient supply and the current total nutrient concentration of the soil. Even though quantitative pits are labor and time intensive, they allow for sampling of deeper soils and provide accurate measurements of total nutrient pools within an area (</a:t>
            </a:r>
            <a:r>
              <a:rPr lang="en-US" sz="4000" dirty="0" err="1"/>
              <a:t>Nezat</a:t>
            </a:r>
            <a:r>
              <a:rPr lang="en-US" sz="4000" dirty="0"/>
              <a:t> et al., 2007; Vadeboncoeur et al., 2012). The soil nutrient information collected through the excavation of quantitative soil pits could be used to explain forest responses such as nitrogen mineralization and litterfall nutrients. </a:t>
            </a:r>
          </a:p>
          <a:p>
            <a:pPr algn="ctr">
              <a:tabLst>
                <a:tab pos="909300" algn="l"/>
              </a:tabLst>
            </a:pPr>
            <a:r>
              <a:rPr lang="en-US" sz="5400" b="1" u="sng" dirty="0"/>
              <a:t>Objectives</a:t>
            </a:r>
          </a:p>
          <a:p>
            <a:pPr marL="696483" indent="-696483" defTabSz="857212">
              <a:spcAft>
                <a:spcPts val="1125"/>
              </a:spcAft>
              <a:buFont typeface="Arial" panose="020B0604020202020204" pitchFamily="34" charset="0"/>
              <a:buChar char="•"/>
            </a:pPr>
            <a:r>
              <a:rPr lang="en-US" sz="4000" dirty="0"/>
              <a:t>What soil nutrients correlate to eachother and do they vary by extraction?</a:t>
            </a:r>
          </a:p>
          <a:p>
            <a:pPr marL="696483" indent="-696483" defTabSz="857212">
              <a:spcAft>
                <a:spcPts val="1125"/>
              </a:spcAft>
              <a:buFont typeface="Arial" panose="020B0604020202020204" pitchFamily="34" charset="0"/>
              <a:buChar char="•"/>
            </a:pPr>
            <a:r>
              <a:rPr lang="en-US" sz="4000" dirty="0"/>
              <a:t>Is there a relationship between nitrogen mineralization rates and bedrock nutrients?</a:t>
            </a:r>
          </a:p>
          <a:p>
            <a:pPr marL="696483" indent="-696483" defTabSz="857212">
              <a:spcAft>
                <a:spcPts val="1125"/>
              </a:spcAft>
              <a:buFont typeface="Arial" panose="020B0604020202020204" pitchFamily="34" charset="0"/>
              <a:buChar char="•"/>
            </a:pPr>
            <a:r>
              <a:rPr lang="en-US" sz="4000" dirty="0"/>
              <a:t>How do soil nutrients correlate to litterfall nutrients?</a:t>
            </a:r>
          </a:p>
        </p:txBody>
      </p:sp>
      <p:sp>
        <p:nvSpPr>
          <p:cNvPr id="9" name="TextBox 8">
            <a:extLst>
              <a:ext uri="{FF2B5EF4-FFF2-40B4-BE49-F238E27FC236}">
                <a16:creationId xmlns:a16="http://schemas.microsoft.com/office/drawing/2014/main" id="{29D50084-9905-4069-A62A-E7B9A43B6B92}"/>
              </a:ext>
            </a:extLst>
          </p:cNvPr>
          <p:cNvSpPr txBox="1"/>
          <p:nvPr/>
        </p:nvSpPr>
        <p:spPr>
          <a:xfrm>
            <a:off x="3422859" y="706707"/>
            <a:ext cx="4257830" cy="1361783"/>
          </a:xfrm>
          <a:prstGeom prst="rect">
            <a:avLst/>
          </a:prstGeom>
          <a:noFill/>
        </p:spPr>
        <p:txBody>
          <a:bodyPr wrap="square" rtlCol="0">
            <a:spAutoFit/>
          </a:bodyPr>
          <a:lstStyle/>
          <a:p>
            <a:r>
              <a:rPr lang="en-US" sz="8249" dirty="0"/>
              <a:t>#120253</a:t>
            </a:r>
          </a:p>
        </p:txBody>
      </p:sp>
      <p:sp>
        <p:nvSpPr>
          <p:cNvPr id="96" name="TextBox 95">
            <a:extLst>
              <a:ext uri="{FF2B5EF4-FFF2-40B4-BE49-F238E27FC236}">
                <a16:creationId xmlns:a16="http://schemas.microsoft.com/office/drawing/2014/main" id="{31D12C7E-D08F-46C3-A496-40AB924BFAB5}"/>
              </a:ext>
            </a:extLst>
          </p:cNvPr>
          <p:cNvSpPr txBox="1"/>
          <p:nvPr/>
        </p:nvSpPr>
        <p:spPr>
          <a:xfrm>
            <a:off x="24984047" y="24598561"/>
            <a:ext cx="15359014" cy="871329"/>
          </a:xfrm>
          <a:prstGeom prst="rect">
            <a:avLst/>
          </a:prstGeom>
          <a:solidFill>
            <a:schemeClr val="accent3">
              <a:lumMod val="20000"/>
              <a:lumOff val="80000"/>
              <a:alpha val="81176"/>
            </a:schemeClr>
          </a:solidFill>
          <a:ln>
            <a:solidFill>
              <a:schemeClr val="tx1"/>
            </a:solidFill>
          </a:ln>
        </p:spPr>
        <p:txBody>
          <a:bodyPr wrap="square" rtlCol="0">
            <a:spAutoFit/>
          </a:bodyPr>
          <a:lstStyle/>
          <a:p>
            <a:pPr algn="ctr"/>
            <a:r>
              <a:rPr lang="en-US" sz="5062" b="1" u="sng" dirty="0"/>
              <a:t>Help me out of this pit!</a:t>
            </a:r>
          </a:p>
        </p:txBody>
      </p:sp>
      <p:sp>
        <p:nvSpPr>
          <p:cNvPr id="16" name="TextBox 15">
            <a:extLst>
              <a:ext uri="{FF2B5EF4-FFF2-40B4-BE49-F238E27FC236}">
                <a16:creationId xmlns:a16="http://schemas.microsoft.com/office/drawing/2014/main" id="{E0DA8A9A-263F-419E-AD19-C97F312AFC2D}"/>
              </a:ext>
            </a:extLst>
          </p:cNvPr>
          <p:cNvSpPr txBox="1"/>
          <p:nvPr/>
        </p:nvSpPr>
        <p:spPr>
          <a:xfrm>
            <a:off x="703480" y="23739306"/>
            <a:ext cx="12452944" cy="5847755"/>
          </a:xfrm>
          <a:prstGeom prst="rect">
            <a:avLst/>
          </a:prstGeom>
          <a:noFill/>
        </p:spPr>
        <p:txBody>
          <a:bodyPr wrap="square" rtlCol="0">
            <a:spAutoFit/>
          </a:bodyPr>
          <a:lstStyle/>
          <a:p>
            <a:pPr algn="ctr"/>
            <a:r>
              <a:rPr lang="en-US" sz="5400" b="1" u="sng" dirty="0"/>
              <a:t>Study Site</a:t>
            </a:r>
          </a:p>
          <a:p>
            <a:pPr>
              <a:tabLst>
                <a:tab pos="913763" algn="l"/>
              </a:tabLst>
            </a:pPr>
            <a:r>
              <a:rPr lang="en-US" sz="1800" dirty="0"/>
              <a:t>	</a:t>
            </a:r>
            <a:r>
              <a:rPr lang="en-US" sz="4000" dirty="0"/>
              <a:t>Fifteen northern hardwood stands ranging in age from 28-135 years were studied in the White Mountain National Forest , New Hampshire, USA. Selected stands contained similar elevation, landscape position, and parent material. The </a:t>
            </a:r>
            <a:r>
              <a:rPr lang="en-US" sz="4000" dirty="0" err="1"/>
              <a:t>spodosol</a:t>
            </a:r>
            <a:r>
              <a:rPr lang="en-US" sz="4000" dirty="0"/>
              <a:t> (</a:t>
            </a:r>
            <a:r>
              <a:rPr lang="en-US" sz="4000" dirty="0" err="1"/>
              <a:t>Haplorthod</a:t>
            </a:r>
            <a:r>
              <a:rPr lang="en-US" sz="4000" dirty="0"/>
              <a:t>) soils developed on glacial till parent material derived from granitic and metamorphic rock. The soils are well to moderately drained. Qualitative soil pits were excavated in 2003, 2004, 2010, and 2018. </a:t>
            </a:r>
            <a:endParaRPr lang="en-US" sz="3757" dirty="0"/>
          </a:p>
        </p:txBody>
      </p:sp>
      <p:sp>
        <p:nvSpPr>
          <p:cNvPr id="56" name="TextBox 55">
            <a:extLst>
              <a:ext uri="{FF2B5EF4-FFF2-40B4-BE49-F238E27FC236}">
                <a16:creationId xmlns:a16="http://schemas.microsoft.com/office/drawing/2014/main" id="{BA11A617-59C9-4A8F-9725-FF6BB077D73C}"/>
              </a:ext>
            </a:extLst>
          </p:cNvPr>
          <p:cNvSpPr txBox="1"/>
          <p:nvPr/>
        </p:nvSpPr>
        <p:spPr>
          <a:xfrm>
            <a:off x="26441400" y="18745200"/>
            <a:ext cx="530120" cy="646331"/>
          </a:xfrm>
          <a:prstGeom prst="rect">
            <a:avLst/>
          </a:prstGeom>
          <a:noFill/>
        </p:spPr>
        <p:txBody>
          <a:bodyPr wrap="square" rtlCol="0">
            <a:spAutoFit/>
          </a:bodyPr>
          <a:lstStyle/>
          <a:p>
            <a:r>
              <a:rPr lang="en-US" sz="3600" dirty="0"/>
              <a:t>*</a:t>
            </a:r>
          </a:p>
        </p:txBody>
      </p:sp>
      <p:graphicFrame>
        <p:nvGraphicFramePr>
          <p:cNvPr id="26" name="Table 25">
            <a:extLst>
              <a:ext uri="{FF2B5EF4-FFF2-40B4-BE49-F238E27FC236}">
                <a16:creationId xmlns:a16="http://schemas.microsoft.com/office/drawing/2014/main" id="{811D9D33-EC1C-43B1-B16E-EB51A61527CB}"/>
              </a:ext>
            </a:extLst>
          </p:cNvPr>
          <p:cNvGraphicFramePr>
            <a:graphicFrameLocks noGrp="1"/>
          </p:cNvGraphicFramePr>
          <p:nvPr>
            <p:extLst>
              <p:ext uri="{D42A27DB-BD31-4B8C-83A1-F6EECF244321}">
                <p14:modId xmlns:p14="http://schemas.microsoft.com/office/powerpoint/2010/main" val="588739577"/>
              </p:ext>
            </p:extLst>
          </p:nvPr>
        </p:nvGraphicFramePr>
        <p:xfrm>
          <a:off x="24988049" y="25469890"/>
          <a:ext cx="15359014" cy="10552565"/>
        </p:xfrm>
        <a:graphic>
          <a:graphicData uri="http://schemas.openxmlformats.org/drawingml/2006/table">
            <a:tbl>
              <a:tblPr firstRow="1" bandRow="1">
                <a:tableStyleId>{5C22544A-7EE6-4342-B048-85BDC9FD1C3A}</a:tableStyleId>
              </a:tblPr>
              <a:tblGrid>
                <a:gridCol w="2710654">
                  <a:extLst>
                    <a:ext uri="{9D8B030D-6E8A-4147-A177-3AD203B41FA5}">
                      <a16:colId xmlns:a16="http://schemas.microsoft.com/office/drawing/2014/main" val="1321435340"/>
                    </a:ext>
                  </a:extLst>
                </a:gridCol>
                <a:gridCol w="1264836">
                  <a:extLst>
                    <a:ext uri="{9D8B030D-6E8A-4147-A177-3AD203B41FA5}">
                      <a16:colId xmlns:a16="http://schemas.microsoft.com/office/drawing/2014/main" val="1033288073"/>
                    </a:ext>
                  </a:extLst>
                </a:gridCol>
                <a:gridCol w="1264836">
                  <a:extLst>
                    <a:ext uri="{9D8B030D-6E8A-4147-A177-3AD203B41FA5}">
                      <a16:colId xmlns:a16="http://schemas.microsoft.com/office/drawing/2014/main" val="2742693259"/>
                    </a:ext>
                  </a:extLst>
                </a:gridCol>
                <a:gridCol w="1264836">
                  <a:extLst>
                    <a:ext uri="{9D8B030D-6E8A-4147-A177-3AD203B41FA5}">
                      <a16:colId xmlns:a16="http://schemas.microsoft.com/office/drawing/2014/main" val="2992659737"/>
                    </a:ext>
                  </a:extLst>
                </a:gridCol>
                <a:gridCol w="1264836">
                  <a:extLst>
                    <a:ext uri="{9D8B030D-6E8A-4147-A177-3AD203B41FA5}">
                      <a16:colId xmlns:a16="http://schemas.microsoft.com/office/drawing/2014/main" val="1720917437"/>
                    </a:ext>
                  </a:extLst>
                </a:gridCol>
                <a:gridCol w="1264836">
                  <a:extLst>
                    <a:ext uri="{9D8B030D-6E8A-4147-A177-3AD203B41FA5}">
                      <a16:colId xmlns:a16="http://schemas.microsoft.com/office/drawing/2014/main" val="170730330"/>
                    </a:ext>
                  </a:extLst>
                </a:gridCol>
                <a:gridCol w="1264836">
                  <a:extLst>
                    <a:ext uri="{9D8B030D-6E8A-4147-A177-3AD203B41FA5}">
                      <a16:colId xmlns:a16="http://schemas.microsoft.com/office/drawing/2014/main" val="3427608671"/>
                    </a:ext>
                  </a:extLst>
                </a:gridCol>
                <a:gridCol w="1264836">
                  <a:extLst>
                    <a:ext uri="{9D8B030D-6E8A-4147-A177-3AD203B41FA5}">
                      <a16:colId xmlns:a16="http://schemas.microsoft.com/office/drawing/2014/main" val="2612040914"/>
                    </a:ext>
                  </a:extLst>
                </a:gridCol>
                <a:gridCol w="1264836">
                  <a:extLst>
                    <a:ext uri="{9D8B030D-6E8A-4147-A177-3AD203B41FA5}">
                      <a16:colId xmlns:a16="http://schemas.microsoft.com/office/drawing/2014/main" val="2802792684"/>
                    </a:ext>
                  </a:extLst>
                </a:gridCol>
                <a:gridCol w="1264836">
                  <a:extLst>
                    <a:ext uri="{9D8B030D-6E8A-4147-A177-3AD203B41FA5}">
                      <a16:colId xmlns:a16="http://schemas.microsoft.com/office/drawing/2014/main" val="3641297282"/>
                    </a:ext>
                  </a:extLst>
                </a:gridCol>
                <a:gridCol w="1264836">
                  <a:extLst>
                    <a:ext uri="{9D8B030D-6E8A-4147-A177-3AD203B41FA5}">
                      <a16:colId xmlns:a16="http://schemas.microsoft.com/office/drawing/2014/main" val="2114074486"/>
                    </a:ext>
                  </a:extLst>
                </a:gridCol>
              </a:tblGrid>
              <a:tr h="677045">
                <a:tc>
                  <a:txBody>
                    <a:bodyPr/>
                    <a:lstStyle/>
                    <a:p>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Mn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tx1"/>
                          </a:solidFill>
                        </a:rPr>
                        <a:t>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3300248"/>
                  </a:ext>
                </a:extLst>
              </a:tr>
              <a:tr h="822960">
                <a:tc>
                  <a:txBody>
                    <a:bodyPr/>
                    <a:lstStyle/>
                    <a:p>
                      <a:r>
                        <a:rPr lang="en-US" sz="2400" b="1" dirty="0"/>
                        <a:t>Nitrogen Mineralization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66701051"/>
                  </a:ext>
                </a:extLst>
              </a:tr>
              <a:tr h="822960">
                <a:tc>
                  <a:txBody>
                    <a:bodyPr/>
                    <a:lstStyle/>
                    <a:p>
                      <a:r>
                        <a:rPr lang="en-US" sz="2400" b="1" dirty="0"/>
                        <a:t>Tree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62220018"/>
                  </a:ext>
                </a:extLst>
              </a:tr>
              <a:tr h="822960">
                <a:tc>
                  <a:txBody>
                    <a:bodyPr/>
                    <a:lstStyle/>
                    <a:p>
                      <a:r>
                        <a:rPr lang="en-US" sz="2400" b="1" dirty="0"/>
                        <a:t>Tea bag Decomp.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4161667"/>
                  </a:ext>
                </a:extLst>
              </a:tr>
              <a:tr h="822960">
                <a:tc>
                  <a:txBody>
                    <a:bodyPr/>
                    <a:lstStyle/>
                    <a:p>
                      <a:r>
                        <a:rPr lang="en-US" sz="2400" b="1" dirty="0"/>
                        <a:t>Soil Respiration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9521259"/>
                  </a:ext>
                </a:extLst>
              </a:tr>
              <a:tr h="822960">
                <a:tc>
                  <a:txBody>
                    <a:bodyPr/>
                    <a:lstStyle/>
                    <a:p>
                      <a:r>
                        <a:rPr lang="en-US" sz="2400" b="1" dirty="0"/>
                        <a:t>Germinant Survival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5879233"/>
                  </a:ext>
                </a:extLst>
              </a:tr>
              <a:tr h="822960">
                <a:tc>
                  <a:txBody>
                    <a:bodyPr/>
                    <a:lstStyle/>
                    <a:p>
                      <a:r>
                        <a:rPr lang="en-US" sz="2400" b="1" dirty="0"/>
                        <a:t>Sugar Maple Seed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81300489"/>
                  </a:ext>
                </a:extLst>
              </a:tr>
              <a:tr h="822960">
                <a:tc>
                  <a:txBody>
                    <a:bodyPr/>
                    <a:lstStyle/>
                    <a:p>
                      <a:r>
                        <a:rPr lang="en-US" sz="2400" b="1" dirty="0"/>
                        <a:t>Beech Bark Disease Severity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7859884"/>
                  </a:ext>
                </a:extLst>
              </a:tr>
              <a:tr h="822960">
                <a:tc>
                  <a:txBody>
                    <a:bodyPr/>
                    <a:lstStyle/>
                    <a:p>
                      <a:r>
                        <a:rPr lang="en-US" sz="2400" b="1" dirty="0"/>
                        <a:t>Green leaf nutrients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44167086"/>
                  </a:ext>
                </a:extLst>
              </a:tr>
              <a:tr h="822960">
                <a:tc>
                  <a:txBody>
                    <a:bodyPr/>
                    <a:lstStyle/>
                    <a:p>
                      <a:r>
                        <a:rPr lang="en-US" sz="2400" b="1" dirty="0"/>
                        <a:t>Litterfall Nutrients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18263409"/>
                  </a:ext>
                </a:extLst>
              </a:tr>
              <a:tr h="822960">
                <a:tc>
                  <a:txBody>
                    <a:bodyPr/>
                    <a:lstStyle/>
                    <a:p>
                      <a:r>
                        <a:rPr lang="en-US" sz="2400" b="1" dirty="0"/>
                        <a:t>Root nutrients and biomass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0060158"/>
                  </a:ext>
                </a:extLst>
              </a:tr>
              <a:tr h="822960">
                <a:tc>
                  <a:txBody>
                    <a:bodyPr/>
                    <a:lstStyle/>
                    <a:p>
                      <a:r>
                        <a:rPr lang="en-US" sz="2400" b="1" dirty="0"/>
                        <a:t>Xylem sap 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86515279"/>
                  </a:ext>
                </a:extLst>
              </a:tr>
              <a:tr h="822960">
                <a:tc>
                  <a:txBody>
                    <a:bodyPr/>
                    <a:lstStyle/>
                    <a:p>
                      <a:r>
                        <a:rPr lang="en-US" sz="2400" b="1" dirty="0"/>
                        <a:t>Species 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24126678"/>
                  </a:ext>
                </a:extLst>
              </a:tr>
            </a:tbl>
          </a:graphicData>
        </a:graphic>
      </p:graphicFrame>
      <p:pic>
        <p:nvPicPr>
          <p:cNvPr id="58" name="Google Shape;115;p21">
            <a:extLst>
              <a:ext uri="{FF2B5EF4-FFF2-40B4-BE49-F238E27FC236}">
                <a16:creationId xmlns:a16="http://schemas.microsoft.com/office/drawing/2014/main" id="{E429BE27-AA81-45C2-9CA2-396A508AB3E1}"/>
              </a:ext>
            </a:extLst>
          </p:cNvPr>
          <p:cNvPicPr preferRelativeResize="0"/>
          <p:nvPr/>
        </p:nvPicPr>
        <p:blipFill>
          <a:blip r:embed="rId14">
            <a:alphaModFix/>
          </a:blip>
          <a:stretch>
            <a:fillRect/>
          </a:stretch>
        </p:blipFill>
        <p:spPr>
          <a:xfrm>
            <a:off x="14459748" y="12906336"/>
            <a:ext cx="9143999" cy="6858001"/>
          </a:xfrm>
          <a:prstGeom prst="rect">
            <a:avLst/>
          </a:prstGeom>
          <a:noFill/>
          <a:ln>
            <a:noFill/>
          </a:ln>
        </p:spPr>
      </p:pic>
      <p:sp>
        <p:nvSpPr>
          <p:cNvPr id="59" name="Google Shape;116;p21">
            <a:extLst>
              <a:ext uri="{FF2B5EF4-FFF2-40B4-BE49-F238E27FC236}">
                <a16:creationId xmlns:a16="http://schemas.microsoft.com/office/drawing/2014/main" id="{0430BF26-2547-4C6F-A78E-2D4AEEA54712}"/>
              </a:ext>
            </a:extLst>
          </p:cNvPr>
          <p:cNvSpPr txBox="1"/>
          <p:nvPr/>
        </p:nvSpPr>
        <p:spPr>
          <a:xfrm>
            <a:off x="16187771" y="18596234"/>
            <a:ext cx="822000" cy="485100"/>
          </a:xfrm>
          <a:prstGeom prst="rect">
            <a:avLst/>
          </a:prstGeom>
          <a:noFill/>
          <a:ln>
            <a:noFill/>
          </a:ln>
        </p:spPr>
        <p:txBody>
          <a:bodyPr spcFirstLastPara="1" wrap="square" lIns="91425" tIns="91425" rIns="91425" bIns="91425" anchor="t" anchorCtr="0">
            <a:noAutofit/>
          </a:bodyPr>
          <a:lstStyle/>
          <a:p>
            <a:r>
              <a:rPr lang="en" sz="2400" dirty="0"/>
              <a:t>Al</a:t>
            </a:r>
            <a:endParaRPr sz="2400" dirty="0"/>
          </a:p>
        </p:txBody>
      </p:sp>
      <p:pic>
        <p:nvPicPr>
          <p:cNvPr id="18" name="Picture 17">
            <a:extLst>
              <a:ext uri="{FF2B5EF4-FFF2-40B4-BE49-F238E27FC236}">
                <a16:creationId xmlns:a16="http://schemas.microsoft.com/office/drawing/2014/main" id="{9686BA77-B601-404E-928E-39DD38FF977A}"/>
              </a:ext>
            </a:extLst>
          </p:cNvPr>
          <p:cNvPicPr>
            <a:picLocks noChangeAspect="1"/>
          </p:cNvPicPr>
          <p:nvPr/>
        </p:nvPicPr>
        <p:blipFill rotWithShape="1">
          <a:blip r:embed="rId15"/>
          <a:srcRect l="18649" r="19338"/>
          <a:stretch/>
        </p:blipFill>
        <p:spPr>
          <a:xfrm>
            <a:off x="14483355" y="20111875"/>
            <a:ext cx="7376391" cy="7939884"/>
          </a:xfrm>
          <a:prstGeom prst="rect">
            <a:avLst/>
          </a:prstGeom>
          <a:ln>
            <a:noFill/>
          </a:ln>
        </p:spPr>
      </p:pic>
      <p:sp>
        <p:nvSpPr>
          <p:cNvPr id="62" name="TextBox 61">
            <a:extLst>
              <a:ext uri="{FF2B5EF4-FFF2-40B4-BE49-F238E27FC236}">
                <a16:creationId xmlns:a16="http://schemas.microsoft.com/office/drawing/2014/main" id="{CA8865CE-4DDC-4DCA-93DA-977A19670860}"/>
              </a:ext>
            </a:extLst>
          </p:cNvPr>
          <p:cNvSpPr txBox="1"/>
          <p:nvPr/>
        </p:nvSpPr>
        <p:spPr>
          <a:xfrm>
            <a:off x="25444712" y="21409705"/>
            <a:ext cx="14437683" cy="2708434"/>
          </a:xfrm>
          <a:prstGeom prst="rect">
            <a:avLst/>
          </a:prstGeom>
          <a:solidFill>
            <a:schemeClr val="bg2">
              <a:alpha val="81000"/>
            </a:schemeClr>
          </a:solidFill>
          <a:ln w="3175">
            <a:solidFill>
              <a:schemeClr val="tx1"/>
            </a:solidFill>
          </a:ln>
        </p:spPr>
        <p:txBody>
          <a:bodyPr wrap="square" rtlCol="0">
            <a:spAutoFit/>
          </a:bodyPr>
          <a:lstStyle/>
          <a:p>
            <a:r>
              <a:rPr lang="en-US" sz="3400" b="1" dirty="0"/>
              <a:t>A)  </a:t>
            </a:r>
            <a:r>
              <a:rPr lang="en-US" sz="3400" dirty="0"/>
              <a:t>Bedrock nutrients with nitrogen mineralization rates plotted for each stand.</a:t>
            </a:r>
          </a:p>
          <a:p>
            <a:r>
              <a:rPr lang="en-US" sz="3400" b="1" dirty="0"/>
              <a:t>B)  </a:t>
            </a:r>
            <a:r>
              <a:rPr lang="en-US" sz="3400" dirty="0"/>
              <a:t>Composition of rocks characterized by formation reported in percent .The “*” </a:t>
            </a:r>
          </a:p>
          <a:p>
            <a:r>
              <a:rPr lang="en-US" sz="3400" dirty="0"/>
              <a:t>      is the formation that related to the bedrock underneath each stand.</a:t>
            </a:r>
          </a:p>
          <a:p>
            <a:r>
              <a:rPr lang="en-US" sz="3400" b="1" dirty="0"/>
              <a:t>C)  </a:t>
            </a:r>
            <a:r>
              <a:rPr lang="en-US" sz="3400" dirty="0"/>
              <a:t>Principal Components Analysis of litterfall nutrients.</a:t>
            </a:r>
          </a:p>
          <a:p>
            <a:r>
              <a:rPr lang="en-US" sz="3400" b="1" dirty="0"/>
              <a:t>D)  </a:t>
            </a:r>
            <a:r>
              <a:rPr lang="en-US" sz="3400" dirty="0"/>
              <a:t>Principal Components Analysis of soil nutrients colored by depth.</a:t>
            </a:r>
          </a:p>
        </p:txBody>
      </p:sp>
      <p:sp>
        <p:nvSpPr>
          <p:cNvPr id="22" name="TextBox 21">
            <a:extLst>
              <a:ext uri="{FF2B5EF4-FFF2-40B4-BE49-F238E27FC236}">
                <a16:creationId xmlns:a16="http://schemas.microsoft.com/office/drawing/2014/main" id="{4A0C290B-33CA-4F95-B03D-A2BAD3191905}"/>
              </a:ext>
            </a:extLst>
          </p:cNvPr>
          <p:cNvSpPr txBox="1"/>
          <p:nvPr/>
        </p:nvSpPr>
        <p:spPr>
          <a:xfrm>
            <a:off x="13756995" y="12896189"/>
            <a:ext cx="702753" cy="707886"/>
          </a:xfrm>
          <a:prstGeom prst="rect">
            <a:avLst/>
          </a:prstGeom>
          <a:noFill/>
        </p:spPr>
        <p:txBody>
          <a:bodyPr wrap="square" rtlCol="0">
            <a:spAutoFit/>
          </a:bodyPr>
          <a:lstStyle/>
          <a:p>
            <a:r>
              <a:rPr lang="en-US" sz="4000" b="1" dirty="0"/>
              <a:t>A)</a:t>
            </a:r>
          </a:p>
        </p:txBody>
      </p:sp>
      <p:sp>
        <p:nvSpPr>
          <p:cNvPr id="68" name="TextBox 67">
            <a:extLst>
              <a:ext uri="{FF2B5EF4-FFF2-40B4-BE49-F238E27FC236}">
                <a16:creationId xmlns:a16="http://schemas.microsoft.com/office/drawing/2014/main" id="{FE2D8661-4BE7-4531-8843-E8687CD952C0}"/>
              </a:ext>
            </a:extLst>
          </p:cNvPr>
          <p:cNvSpPr txBox="1"/>
          <p:nvPr/>
        </p:nvSpPr>
        <p:spPr>
          <a:xfrm>
            <a:off x="24330111" y="12834681"/>
            <a:ext cx="1174641" cy="707886"/>
          </a:xfrm>
          <a:prstGeom prst="rect">
            <a:avLst/>
          </a:prstGeom>
          <a:noFill/>
        </p:spPr>
        <p:txBody>
          <a:bodyPr wrap="square" rtlCol="0">
            <a:spAutoFit/>
          </a:bodyPr>
          <a:lstStyle/>
          <a:p>
            <a:r>
              <a:rPr lang="en-US" sz="4000" b="1" dirty="0"/>
              <a:t>B)</a:t>
            </a:r>
          </a:p>
        </p:txBody>
      </p:sp>
      <p:sp>
        <p:nvSpPr>
          <p:cNvPr id="69" name="TextBox 68">
            <a:extLst>
              <a:ext uri="{FF2B5EF4-FFF2-40B4-BE49-F238E27FC236}">
                <a16:creationId xmlns:a16="http://schemas.microsoft.com/office/drawing/2014/main" id="{F00B6B40-DFA1-4C70-8404-787D524A5E6C}"/>
              </a:ext>
            </a:extLst>
          </p:cNvPr>
          <p:cNvSpPr txBox="1"/>
          <p:nvPr/>
        </p:nvSpPr>
        <p:spPr>
          <a:xfrm>
            <a:off x="13756995" y="20093540"/>
            <a:ext cx="702753" cy="707886"/>
          </a:xfrm>
          <a:prstGeom prst="rect">
            <a:avLst/>
          </a:prstGeom>
          <a:noFill/>
        </p:spPr>
        <p:txBody>
          <a:bodyPr wrap="square" rtlCol="0">
            <a:spAutoFit/>
          </a:bodyPr>
          <a:lstStyle/>
          <a:p>
            <a:r>
              <a:rPr lang="en-US" sz="4000" b="1" dirty="0"/>
              <a:t>C)</a:t>
            </a:r>
          </a:p>
        </p:txBody>
      </p:sp>
      <p:sp>
        <p:nvSpPr>
          <p:cNvPr id="70" name="TextBox 69">
            <a:extLst>
              <a:ext uri="{FF2B5EF4-FFF2-40B4-BE49-F238E27FC236}">
                <a16:creationId xmlns:a16="http://schemas.microsoft.com/office/drawing/2014/main" id="{8B5630EF-1068-4527-8285-8A7A503E5F86}"/>
              </a:ext>
            </a:extLst>
          </p:cNvPr>
          <p:cNvSpPr txBox="1"/>
          <p:nvPr/>
        </p:nvSpPr>
        <p:spPr>
          <a:xfrm>
            <a:off x="13725110" y="28770601"/>
            <a:ext cx="726360" cy="707886"/>
          </a:xfrm>
          <a:prstGeom prst="rect">
            <a:avLst/>
          </a:prstGeom>
          <a:noFill/>
        </p:spPr>
        <p:txBody>
          <a:bodyPr wrap="square" rtlCol="0">
            <a:spAutoFit/>
          </a:bodyPr>
          <a:lstStyle/>
          <a:p>
            <a:r>
              <a:rPr lang="en-US" sz="4000" b="1" dirty="0"/>
              <a:t>D)</a:t>
            </a:r>
          </a:p>
        </p:txBody>
      </p:sp>
      <p:sp>
        <p:nvSpPr>
          <p:cNvPr id="71" name="TextBox 70">
            <a:extLst>
              <a:ext uri="{FF2B5EF4-FFF2-40B4-BE49-F238E27FC236}">
                <a16:creationId xmlns:a16="http://schemas.microsoft.com/office/drawing/2014/main" id="{29C1B14F-04A1-46FE-B06B-757808417424}"/>
              </a:ext>
            </a:extLst>
          </p:cNvPr>
          <p:cNvSpPr txBox="1"/>
          <p:nvPr/>
        </p:nvSpPr>
        <p:spPr>
          <a:xfrm>
            <a:off x="27624368" y="14593426"/>
            <a:ext cx="530120" cy="646331"/>
          </a:xfrm>
          <a:prstGeom prst="rect">
            <a:avLst/>
          </a:prstGeom>
          <a:noFill/>
        </p:spPr>
        <p:txBody>
          <a:bodyPr wrap="square" rtlCol="0">
            <a:spAutoFit/>
          </a:bodyPr>
          <a:lstStyle/>
          <a:p>
            <a:r>
              <a:rPr lang="en-US" sz="3600" dirty="0"/>
              <a:t>*</a:t>
            </a:r>
          </a:p>
        </p:txBody>
      </p:sp>
      <p:sp>
        <p:nvSpPr>
          <p:cNvPr id="72" name="TextBox 71">
            <a:extLst>
              <a:ext uri="{FF2B5EF4-FFF2-40B4-BE49-F238E27FC236}">
                <a16:creationId xmlns:a16="http://schemas.microsoft.com/office/drawing/2014/main" id="{D03EF3B1-360A-4213-AC20-D894C93D7AAB}"/>
              </a:ext>
            </a:extLst>
          </p:cNvPr>
          <p:cNvSpPr txBox="1"/>
          <p:nvPr/>
        </p:nvSpPr>
        <p:spPr>
          <a:xfrm>
            <a:off x="28709331" y="14469807"/>
            <a:ext cx="530120" cy="646331"/>
          </a:xfrm>
          <a:prstGeom prst="rect">
            <a:avLst/>
          </a:prstGeom>
          <a:noFill/>
        </p:spPr>
        <p:txBody>
          <a:bodyPr wrap="square" rtlCol="0">
            <a:spAutoFit/>
          </a:bodyPr>
          <a:lstStyle/>
          <a:p>
            <a:r>
              <a:rPr lang="en-US" sz="3600" dirty="0"/>
              <a:t>*</a:t>
            </a:r>
          </a:p>
        </p:txBody>
      </p:sp>
      <p:sp>
        <p:nvSpPr>
          <p:cNvPr id="73" name="TextBox 72">
            <a:extLst>
              <a:ext uri="{FF2B5EF4-FFF2-40B4-BE49-F238E27FC236}">
                <a16:creationId xmlns:a16="http://schemas.microsoft.com/office/drawing/2014/main" id="{66E6758D-F378-4DA1-A29D-E9247E1A49F9}"/>
              </a:ext>
            </a:extLst>
          </p:cNvPr>
          <p:cNvSpPr txBox="1"/>
          <p:nvPr/>
        </p:nvSpPr>
        <p:spPr>
          <a:xfrm>
            <a:off x="29849412" y="14593425"/>
            <a:ext cx="530120" cy="646331"/>
          </a:xfrm>
          <a:prstGeom prst="rect">
            <a:avLst/>
          </a:prstGeom>
          <a:noFill/>
        </p:spPr>
        <p:txBody>
          <a:bodyPr wrap="square" rtlCol="0">
            <a:spAutoFit/>
          </a:bodyPr>
          <a:lstStyle/>
          <a:p>
            <a:r>
              <a:rPr lang="en-US" sz="3600" dirty="0"/>
              <a:t>*</a:t>
            </a:r>
          </a:p>
        </p:txBody>
      </p:sp>
      <p:sp>
        <p:nvSpPr>
          <p:cNvPr id="74" name="TextBox 73">
            <a:extLst>
              <a:ext uri="{FF2B5EF4-FFF2-40B4-BE49-F238E27FC236}">
                <a16:creationId xmlns:a16="http://schemas.microsoft.com/office/drawing/2014/main" id="{7939AD05-40EE-420C-AB82-511763E2C306}"/>
              </a:ext>
            </a:extLst>
          </p:cNvPr>
          <p:cNvSpPr txBox="1"/>
          <p:nvPr/>
        </p:nvSpPr>
        <p:spPr>
          <a:xfrm>
            <a:off x="30973561" y="14653187"/>
            <a:ext cx="530120" cy="646331"/>
          </a:xfrm>
          <a:prstGeom prst="rect">
            <a:avLst/>
          </a:prstGeom>
          <a:noFill/>
        </p:spPr>
        <p:txBody>
          <a:bodyPr wrap="square" rtlCol="0">
            <a:spAutoFit/>
          </a:bodyPr>
          <a:lstStyle/>
          <a:p>
            <a:r>
              <a:rPr lang="en-US" sz="3600" dirty="0"/>
              <a:t>*</a:t>
            </a:r>
          </a:p>
        </p:txBody>
      </p:sp>
      <p:sp>
        <p:nvSpPr>
          <p:cNvPr id="75" name="TextBox 74">
            <a:extLst>
              <a:ext uri="{FF2B5EF4-FFF2-40B4-BE49-F238E27FC236}">
                <a16:creationId xmlns:a16="http://schemas.microsoft.com/office/drawing/2014/main" id="{834A97F6-168E-4C33-8237-9D4B838F5605}"/>
              </a:ext>
            </a:extLst>
          </p:cNvPr>
          <p:cNvSpPr txBox="1"/>
          <p:nvPr/>
        </p:nvSpPr>
        <p:spPr>
          <a:xfrm>
            <a:off x="32137436" y="18903857"/>
            <a:ext cx="530120" cy="646331"/>
          </a:xfrm>
          <a:prstGeom prst="rect">
            <a:avLst/>
          </a:prstGeom>
          <a:noFill/>
        </p:spPr>
        <p:txBody>
          <a:bodyPr wrap="square" rtlCol="0">
            <a:spAutoFit/>
          </a:bodyPr>
          <a:lstStyle/>
          <a:p>
            <a:r>
              <a:rPr lang="en-US" sz="3600" dirty="0"/>
              <a:t>*</a:t>
            </a:r>
          </a:p>
        </p:txBody>
      </p:sp>
      <p:sp>
        <p:nvSpPr>
          <p:cNvPr id="76" name="TextBox 75">
            <a:extLst>
              <a:ext uri="{FF2B5EF4-FFF2-40B4-BE49-F238E27FC236}">
                <a16:creationId xmlns:a16="http://schemas.microsoft.com/office/drawing/2014/main" id="{8924D34C-94EA-45F6-BA73-71DF7FB2900C}"/>
              </a:ext>
            </a:extLst>
          </p:cNvPr>
          <p:cNvSpPr txBox="1"/>
          <p:nvPr/>
        </p:nvSpPr>
        <p:spPr>
          <a:xfrm>
            <a:off x="33308968" y="13960781"/>
            <a:ext cx="530120" cy="646331"/>
          </a:xfrm>
          <a:prstGeom prst="rect">
            <a:avLst/>
          </a:prstGeom>
          <a:noFill/>
        </p:spPr>
        <p:txBody>
          <a:bodyPr wrap="square" rtlCol="0">
            <a:spAutoFit/>
          </a:bodyPr>
          <a:lstStyle/>
          <a:p>
            <a:r>
              <a:rPr lang="en-US" sz="3600" dirty="0"/>
              <a:t>*</a:t>
            </a:r>
          </a:p>
        </p:txBody>
      </p:sp>
      <p:sp>
        <p:nvSpPr>
          <p:cNvPr id="77" name="TextBox 76">
            <a:extLst>
              <a:ext uri="{FF2B5EF4-FFF2-40B4-BE49-F238E27FC236}">
                <a16:creationId xmlns:a16="http://schemas.microsoft.com/office/drawing/2014/main" id="{B54CAD1C-CE8D-4FE0-8A91-D26310944AEE}"/>
              </a:ext>
            </a:extLst>
          </p:cNvPr>
          <p:cNvSpPr txBox="1"/>
          <p:nvPr/>
        </p:nvSpPr>
        <p:spPr>
          <a:xfrm>
            <a:off x="34366200" y="19493474"/>
            <a:ext cx="530120" cy="646331"/>
          </a:xfrm>
          <a:prstGeom prst="rect">
            <a:avLst/>
          </a:prstGeom>
          <a:noFill/>
        </p:spPr>
        <p:txBody>
          <a:bodyPr wrap="square" rtlCol="0">
            <a:spAutoFit/>
          </a:bodyPr>
          <a:lstStyle/>
          <a:p>
            <a:r>
              <a:rPr lang="en-US" sz="3600" dirty="0"/>
              <a:t>*</a:t>
            </a:r>
          </a:p>
        </p:txBody>
      </p:sp>
      <p:sp>
        <p:nvSpPr>
          <p:cNvPr id="78" name="TextBox 77">
            <a:extLst>
              <a:ext uri="{FF2B5EF4-FFF2-40B4-BE49-F238E27FC236}">
                <a16:creationId xmlns:a16="http://schemas.microsoft.com/office/drawing/2014/main" id="{FE5C2CF8-823D-4555-A6C9-E93ED642E1FC}"/>
              </a:ext>
            </a:extLst>
          </p:cNvPr>
          <p:cNvSpPr txBox="1"/>
          <p:nvPr/>
        </p:nvSpPr>
        <p:spPr>
          <a:xfrm>
            <a:off x="35496905" y="19202400"/>
            <a:ext cx="530120" cy="646331"/>
          </a:xfrm>
          <a:prstGeom prst="rect">
            <a:avLst/>
          </a:prstGeom>
          <a:noFill/>
        </p:spPr>
        <p:txBody>
          <a:bodyPr wrap="square" rtlCol="0">
            <a:spAutoFit/>
          </a:bodyPr>
          <a:lstStyle/>
          <a:p>
            <a:r>
              <a:rPr lang="en-US" sz="36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27130</TotalTime>
  <Words>186</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Alexandrea Rice</cp:lastModifiedBy>
  <cp:revision>487</cp:revision>
  <dcterms:created xsi:type="dcterms:W3CDTF">2017-11-04T02:51:56Z</dcterms:created>
  <dcterms:modified xsi:type="dcterms:W3CDTF">2019-11-09T13:45:38Z</dcterms:modified>
</cp:coreProperties>
</file>