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87" r:id="rId3"/>
    <p:sldId id="288" r:id="rId4"/>
    <p:sldId id="284" r:id="rId5"/>
    <p:sldId id="259" r:id="rId6"/>
    <p:sldId id="289" r:id="rId7"/>
    <p:sldId id="283" r:id="rId8"/>
    <p:sldId id="286" r:id="rId9"/>
    <p:sldId id="299" r:id="rId10"/>
    <p:sldId id="290" r:id="rId11"/>
    <p:sldId id="294" r:id="rId12"/>
    <p:sldId id="295" r:id="rId13"/>
    <p:sldId id="269" r:id="rId14"/>
    <p:sldId id="27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714" autoAdjust="0"/>
  </p:normalViewPr>
  <p:slideViewPr>
    <p:cSldViewPr>
      <p:cViewPr varScale="1">
        <p:scale>
          <a:sx n="68" d="100"/>
          <a:sy n="68" d="100"/>
        </p:scale>
        <p:origin x="85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F:\2013--\2014colimitation%20enzyme\2018NPsoil\data_analysis\2017enzyme_avg_vecto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579295064968732"/>
          <c:y val="5.2938487973740699E-2"/>
          <c:w val="0.76726774893879002"/>
          <c:h val="0.73921653543307075"/>
        </c:manualLayout>
      </c:layout>
      <c:scatterChart>
        <c:scatterStyle val="lineMarker"/>
        <c:varyColors val="0"/>
        <c:ser>
          <c:idx val="0"/>
          <c:order val="0"/>
          <c:tx>
            <c:strRef>
              <c:f>Oe!$Z$10</c:f>
              <c:strCache>
                <c:ptCount val="1"/>
                <c:pt idx="0">
                  <c:v>Y</c:v>
                </c:pt>
              </c:strCache>
            </c:strRef>
          </c:tx>
          <c:spPr>
            <a:ln w="28575">
              <a:noFill/>
            </a:ln>
          </c:spPr>
          <c:marker>
            <c:symbol val="diamond"/>
            <c:size val="14"/>
            <c:spPr>
              <a:ln>
                <a:solidFill>
                  <a:schemeClr val="tx1">
                    <a:shade val="95000"/>
                    <a:satMod val="105000"/>
                  </a:schemeClr>
                </a:solidFill>
              </a:ln>
            </c:spPr>
          </c:marker>
          <c:dPt>
            <c:idx val="0"/>
            <c:marker>
              <c:spPr>
                <a:solidFill>
                  <a:schemeClr val="bg1"/>
                </a:solidFill>
                <a:ln>
                  <a:solidFill>
                    <a:schemeClr val="tx1">
                      <a:shade val="95000"/>
                      <a:satMod val="105000"/>
                    </a:schemeClr>
                  </a:solidFill>
                </a:ln>
              </c:spPr>
            </c:marker>
            <c:bubble3D val="0"/>
            <c:spPr>
              <a:ln w="28575">
                <a:solidFill>
                  <a:schemeClr val="tx1"/>
                </a:solidFill>
              </a:ln>
            </c:spPr>
            <c:extLst>
              <c:ext xmlns:c16="http://schemas.microsoft.com/office/drawing/2014/chart" uri="{C3380CC4-5D6E-409C-BE32-E72D297353CC}">
                <c16:uniqueId val="{00000001-F0D4-4923-9326-DA413FEE94BA}"/>
              </c:ext>
            </c:extLst>
          </c:dPt>
          <c:dPt>
            <c:idx val="1"/>
            <c:marker>
              <c:spPr>
                <a:solidFill>
                  <a:schemeClr val="tx2">
                    <a:lumMod val="60000"/>
                    <a:lumOff val="40000"/>
                  </a:schemeClr>
                </a:solidFill>
                <a:ln>
                  <a:solidFill>
                    <a:schemeClr val="tx1">
                      <a:shade val="95000"/>
                      <a:satMod val="105000"/>
                    </a:schemeClr>
                  </a:solidFill>
                </a:ln>
              </c:spPr>
            </c:marker>
            <c:bubble3D val="0"/>
            <c:extLst>
              <c:ext xmlns:c16="http://schemas.microsoft.com/office/drawing/2014/chart" uri="{C3380CC4-5D6E-409C-BE32-E72D297353CC}">
                <c16:uniqueId val="{00000002-F0D4-4923-9326-DA413FEE94BA}"/>
              </c:ext>
            </c:extLst>
          </c:dPt>
          <c:dPt>
            <c:idx val="2"/>
            <c:marker>
              <c:spPr>
                <a:solidFill>
                  <a:srgbClr val="FF0000"/>
                </a:solidFill>
                <a:ln>
                  <a:solidFill>
                    <a:schemeClr val="tx1">
                      <a:shade val="95000"/>
                      <a:satMod val="105000"/>
                    </a:schemeClr>
                  </a:solidFill>
                </a:ln>
              </c:spPr>
            </c:marker>
            <c:bubble3D val="0"/>
            <c:extLst>
              <c:ext xmlns:c16="http://schemas.microsoft.com/office/drawing/2014/chart" uri="{C3380CC4-5D6E-409C-BE32-E72D297353CC}">
                <c16:uniqueId val="{00000003-F0D4-4923-9326-DA413FEE94BA}"/>
              </c:ext>
            </c:extLst>
          </c:dPt>
          <c:dPt>
            <c:idx val="3"/>
            <c:marker>
              <c:spPr>
                <a:solidFill>
                  <a:srgbClr val="7030A0"/>
                </a:solidFill>
                <a:ln>
                  <a:solidFill>
                    <a:schemeClr val="tx1">
                      <a:shade val="95000"/>
                      <a:satMod val="105000"/>
                    </a:schemeClr>
                  </a:solidFill>
                </a:ln>
              </c:spPr>
            </c:marker>
            <c:bubble3D val="0"/>
            <c:extLst>
              <c:ext xmlns:c16="http://schemas.microsoft.com/office/drawing/2014/chart" uri="{C3380CC4-5D6E-409C-BE32-E72D297353CC}">
                <c16:uniqueId val="{00000004-F0D4-4923-9326-DA413FEE94BA}"/>
              </c:ext>
            </c:extLst>
          </c:dPt>
          <c:errBars>
            <c:errDir val="y"/>
            <c:errBarType val="both"/>
            <c:errValType val="cust"/>
            <c:noEndCap val="0"/>
            <c:plus>
              <c:numRef>
                <c:f>Oe!$AB$11:$AB$14</c:f>
                <c:numCache>
                  <c:formatCode>General</c:formatCode>
                  <c:ptCount val="4"/>
                  <c:pt idx="0">
                    <c:v>2.4507319138202598E-2</c:v>
                  </c:pt>
                  <c:pt idx="1">
                    <c:v>1.2653967168344301E-2</c:v>
                  </c:pt>
                  <c:pt idx="2">
                    <c:v>1.88664319841703E-2</c:v>
                  </c:pt>
                  <c:pt idx="3">
                    <c:v>1.5895978192393901E-2</c:v>
                  </c:pt>
                </c:numCache>
              </c:numRef>
            </c:plus>
            <c:minus>
              <c:numRef>
                <c:f>Oe!$AB$11:$AB$14</c:f>
                <c:numCache>
                  <c:formatCode>General</c:formatCode>
                  <c:ptCount val="4"/>
                  <c:pt idx="0">
                    <c:v>2.4507319138202598E-2</c:v>
                  </c:pt>
                  <c:pt idx="1">
                    <c:v>1.2653967168344301E-2</c:v>
                  </c:pt>
                  <c:pt idx="2">
                    <c:v>1.88664319841703E-2</c:v>
                  </c:pt>
                  <c:pt idx="3">
                    <c:v>1.5895978192393901E-2</c:v>
                  </c:pt>
                </c:numCache>
              </c:numRef>
            </c:minus>
            <c:spPr>
              <a:ln w="19050">
                <a:solidFill>
                  <a:schemeClr val="tx1"/>
                </a:solidFill>
              </a:ln>
            </c:spPr>
          </c:errBars>
          <c:errBars>
            <c:errDir val="x"/>
            <c:errBarType val="both"/>
            <c:errValType val="cust"/>
            <c:noEndCap val="0"/>
            <c:plus>
              <c:numRef>
                <c:f>Oe!$AA$11:$AA$14</c:f>
                <c:numCache>
                  <c:formatCode>General</c:formatCode>
                  <c:ptCount val="4"/>
                  <c:pt idx="0">
                    <c:v>7.5143112830137896E-3</c:v>
                  </c:pt>
                  <c:pt idx="1">
                    <c:v>4.5779709955870102E-3</c:v>
                  </c:pt>
                  <c:pt idx="2">
                    <c:v>7.9977450989392098E-3</c:v>
                  </c:pt>
                  <c:pt idx="3">
                    <c:v>6.4345423030868201E-3</c:v>
                  </c:pt>
                </c:numCache>
              </c:numRef>
            </c:plus>
            <c:minus>
              <c:numRef>
                <c:f>Oe!$AA$11:$AA$14</c:f>
                <c:numCache>
                  <c:formatCode>General</c:formatCode>
                  <c:ptCount val="4"/>
                  <c:pt idx="0">
                    <c:v>7.5143112830137896E-3</c:v>
                  </c:pt>
                  <c:pt idx="1">
                    <c:v>4.5779709955870102E-3</c:v>
                  </c:pt>
                  <c:pt idx="2">
                    <c:v>7.9977450989392098E-3</c:v>
                  </c:pt>
                  <c:pt idx="3">
                    <c:v>6.4345423030868201E-3</c:v>
                  </c:pt>
                </c:numCache>
              </c:numRef>
            </c:minus>
            <c:spPr>
              <a:ln w="19050"/>
            </c:spPr>
          </c:errBars>
          <c:xVal>
            <c:numRef>
              <c:f>Oe!$Y$11:$Y$14</c:f>
              <c:numCache>
                <c:formatCode>General</c:formatCode>
                <c:ptCount val="4"/>
                <c:pt idx="0">
                  <c:v>0.16300647163090201</c:v>
                </c:pt>
                <c:pt idx="1">
                  <c:v>0.21274792088602201</c:v>
                </c:pt>
                <c:pt idx="2">
                  <c:v>0.22534339728716099</c:v>
                </c:pt>
                <c:pt idx="3">
                  <c:v>0.25206630340886799</c:v>
                </c:pt>
              </c:numCache>
            </c:numRef>
          </c:xVal>
          <c:yVal>
            <c:numRef>
              <c:f>Oe!$Z$11:$Z$14</c:f>
              <c:numCache>
                <c:formatCode>General</c:formatCode>
                <c:ptCount val="4"/>
                <c:pt idx="0">
                  <c:v>0.53163243727755904</c:v>
                </c:pt>
                <c:pt idx="1">
                  <c:v>0.58805641377376905</c:v>
                </c:pt>
                <c:pt idx="2">
                  <c:v>0.53157806674333496</c:v>
                </c:pt>
                <c:pt idx="3">
                  <c:v>0.62270792129263397</c:v>
                </c:pt>
              </c:numCache>
            </c:numRef>
          </c:yVal>
          <c:smooth val="0"/>
          <c:extLst>
            <c:ext xmlns:c16="http://schemas.microsoft.com/office/drawing/2014/chart" uri="{C3380CC4-5D6E-409C-BE32-E72D297353CC}">
              <c16:uniqueId val="{00000005-F0D4-4923-9326-DA413FEE94BA}"/>
            </c:ext>
          </c:extLst>
        </c:ser>
        <c:dLbls>
          <c:showLegendKey val="0"/>
          <c:showVal val="0"/>
          <c:showCatName val="0"/>
          <c:showSerName val="0"/>
          <c:showPercent val="0"/>
          <c:showBubbleSize val="0"/>
        </c:dLbls>
        <c:axId val="67039232"/>
        <c:axId val="67041152"/>
      </c:scatterChart>
      <c:valAx>
        <c:axId val="67039232"/>
        <c:scaling>
          <c:orientation val="minMax"/>
          <c:max val="0.34000000000000008"/>
          <c:min val="0.11000000000000001"/>
        </c:scaling>
        <c:delete val="0"/>
        <c:axPos val="b"/>
        <c:title>
          <c:tx>
            <c:rich>
              <a:bodyPr/>
              <a:lstStyle/>
              <a:p>
                <a:pPr>
                  <a:defRPr sz="2400">
                    <a:latin typeface="Times New Roman" panose="02020603050405020304" pitchFamily="18" charset="0"/>
                    <a:cs typeface="Times New Roman" panose="02020603050405020304" pitchFamily="18" charset="0"/>
                  </a:defRPr>
                </a:pPr>
                <a:r>
                  <a:rPr lang="en-US" sz="2400" b="0" i="0" u="none" strike="noStrike" baseline="0" dirty="0" smtClean="0">
                    <a:effectLst/>
                    <a:latin typeface="Times New Roman" panose="02020603050405020304" pitchFamily="18" charset="0"/>
                    <a:cs typeface="Times New Roman" panose="02020603050405020304" pitchFamily="18" charset="0"/>
                  </a:rPr>
                  <a:t>C / (C + P)</a:t>
                </a:r>
                <a:r>
                  <a:rPr lang="en-US" sz="2400" b="1" i="0" u="none" strike="noStrike" baseline="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c:rich>
          </c:tx>
          <c:overlay val="0"/>
        </c:title>
        <c:numFmt formatCode="General" sourceLinked="1"/>
        <c:majorTickMark val="out"/>
        <c:minorTickMark val="none"/>
        <c:tickLblPos val="nextTo"/>
        <c:spPr>
          <a:ln w="19050">
            <a:solidFill>
              <a:schemeClr val="tx1"/>
            </a:solidFill>
          </a:ln>
        </c:spPr>
        <c:txPr>
          <a:bodyPr/>
          <a:lstStyle/>
          <a:p>
            <a:pPr>
              <a:defRPr sz="1800">
                <a:latin typeface="Times New Roman" panose="02020603050405020304" pitchFamily="18" charset="0"/>
                <a:cs typeface="Times New Roman" panose="02020603050405020304" pitchFamily="18" charset="0"/>
              </a:defRPr>
            </a:pPr>
            <a:endParaRPr lang="en-US"/>
          </a:p>
        </c:txPr>
        <c:crossAx val="67041152"/>
        <c:crosses val="autoZero"/>
        <c:crossBetween val="midCat"/>
        <c:majorUnit val="0.1"/>
      </c:valAx>
      <c:valAx>
        <c:axId val="67041152"/>
        <c:scaling>
          <c:orientation val="minMax"/>
          <c:max val="0.65"/>
          <c:min val="0.45"/>
        </c:scaling>
        <c:delete val="0"/>
        <c:axPos val="l"/>
        <c:title>
          <c:tx>
            <c:rich>
              <a:bodyPr rot="-5400000" vert="horz"/>
              <a:lstStyle/>
              <a:p>
                <a:pPr>
                  <a:defRPr sz="2400">
                    <a:latin typeface="Times New Roman" panose="02020603050405020304" pitchFamily="18" charset="0"/>
                    <a:cs typeface="Times New Roman" panose="02020603050405020304" pitchFamily="18" charset="0"/>
                  </a:defRPr>
                </a:pPr>
                <a:r>
                  <a:rPr lang="en-US" sz="2400" b="0" i="0" u="none" strike="noStrike" baseline="0" dirty="0" smtClean="0">
                    <a:effectLst/>
                    <a:latin typeface="Times New Roman" panose="02020603050405020304" pitchFamily="18" charset="0"/>
                    <a:cs typeface="Times New Roman" panose="02020603050405020304" pitchFamily="18" charset="0"/>
                  </a:rPr>
                  <a:t>C / (C + N)</a:t>
                </a:r>
                <a:r>
                  <a:rPr lang="en-US" sz="2400" b="1" i="0" u="none" strike="noStrike" baseline="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c:rich>
          </c:tx>
          <c:overlay val="0"/>
        </c:title>
        <c:numFmt formatCode="General" sourceLinked="1"/>
        <c:majorTickMark val="out"/>
        <c:minorTickMark val="none"/>
        <c:tickLblPos val="nextTo"/>
        <c:spPr>
          <a:ln w="19050">
            <a:solidFill>
              <a:schemeClr val="tx1"/>
            </a:solidFill>
          </a:ln>
        </c:spPr>
        <c:txPr>
          <a:bodyPr/>
          <a:lstStyle/>
          <a:p>
            <a:pPr>
              <a:defRPr sz="1800">
                <a:latin typeface="Times New Roman" panose="02020603050405020304" pitchFamily="18" charset="0"/>
                <a:cs typeface="Times New Roman" panose="02020603050405020304" pitchFamily="18" charset="0"/>
              </a:defRPr>
            </a:pPr>
            <a:endParaRPr lang="en-US"/>
          </a:p>
        </c:txPr>
        <c:crossAx val="67039232"/>
        <c:crosses val="autoZero"/>
        <c:crossBetween val="midCat"/>
        <c:majorUnit val="0.1"/>
      </c:valAx>
      <c:spPr>
        <a:ln w="19050">
          <a:solidFill>
            <a:schemeClr val="tx1"/>
          </a:solidFill>
        </a:ln>
      </c:spPr>
    </c:plotArea>
    <c:plotVisOnly val="1"/>
    <c:dispBlanksAs val="gap"/>
    <c:showDLblsOverMax val="0"/>
  </c:chart>
  <c:spPr>
    <a:ln w="19050">
      <a:solidFill>
        <a:schemeClr val="tx1"/>
      </a:solidFill>
    </a:ln>
  </c:sp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0.44753</cdr:x>
      <cdr:y>0.5</cdr:y>
    </cdr:from>
    <cdr:to>
      <cdr:x>0.57099</cdr:x>
      <cdr:y>0.79328</cdr:y>
    </cdr:to>
    <cdr:cxnSp macro="">
      <cdr:nvCxnSpPr>
        <cdr:cNvPr id="3" name="Straight Connector 2"/>
        <cdr:cNvCxnSpPr/>
      </cdr:nvCxnSpPr>
      <cdr:spPr>
        <a:xfrm xmlns:a="http://schemas.openxmlformats.org/drawingml/2006/main" flipH="1">
          <a:off x="2209800" y="2286000"/>
          <a:ext cx="609600" cy="1340898"/>
        </a:xfrm>
        <a:prstGeom xmlns:a="http://schemas.openxmlformats.org/drawingml/2006/main" prst="line">
          <a:avLst/>
        </a:prstGeom>
        <a:ln xmlns:a="http://schemas.openxmlformats.org/drawingml/2006/main" w="1905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0.35494</cdr:x>
      <cdr:y>0.28333</cdr:y>
    </cdr:from>
    <cdr:to>
      <cdr:x>0.52469</cdr:x>
      <cdr:y>0.79328</cdr:y>
    </cdr:to>
    <cdr:cxnSp macro="">
      <cdr:nvCxnSpPr>
        <cdr:cNvPr id="5" name="Straight Connector 4"/>
        <cdr:cNvCxnSpPr/>
      </cdr:nvCxnSpPr>
      <cdr:spPr>
        <a:xfrm xmlns:a="http://schemas.openxmlformats.org/drawingml/2006/main" flipH="1">
          <a:off x="1752600" y="1295400"/>
          <a:ext cx="838200" cy="2331498"/>
        </a:xfrm>
        <a:prstGeom xmlns:a="http://schemas.openxmlformats.org/drawingml/2006/main" prst="line">
          <a:avLst/>
        </a:prstGeom>
        <a:ln xmlns:a="http://schemas.openxmlformats.org/drawingml/2006/main" w="19050">
          <a:solidFill>
            <a:schemeClr val="tx2">
              <a:lumMod val="60000"/>
              <a:lumOff val="4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0.41667</cdr:x>
      <cdr:y>0.15</cdr:y>
    </cdr:from>
    <cdr:to>
      <cdr:x>0.66358</cdr:x>
      <cdr:y>0.79328</cdr:y>
    </cdr:to>
    <cdr:cxnSp macro="">
      <cdr:nvCxnSpPr>
        <cdr:cNvPr id="7" name="Straight Connector 6"/>
        <cdr:cNvCxnSpPr/>
      </cdr:nvCxnSpPr>
      <cdr:spPr>
        <a:xfrm xmlns:a="http://schemas.openxmlformats.org/drawingml/2006/main" flipH="1">
          <a:off x="2057400" y="685800"/>
          <a:ext cx="1219200" cy="2941098"/>
        </a:xfrm>
        <a:prstGeom xmlns:a="http://schemas.openxmlformats.org/drawingml/2006/main" prst="line">
          <a:avLst/>
        </a:prstGeom>
        <a:ln xmlns:a="http://schemas.openxmlformats.org/drawingml/2006/main" w="19050">
          <a:solidFill>
            <a:schemeClr val="accent4">
              <a:lumMod val="7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0.83117</cdr:x>
      <cdr:y>0.06674</cdr:y>
    </cdr:from>
    <cdr:to>
      <cdr:x>0.94249</cdr:x>
      <cdr:y>0.18517</cdr:y>
    </cdr:to>
    <cdr:sp macro="" textlink="">
      <cdr:nvSpPr>
        <cdr:cNvPr id="2" name="TextBox 1"/>
        <cdr:cNvSpPr txBox="1"/>
      </cdr:nvSpPr>
      <cdr:spPr>
        <a:xfrm xmlns:a="http://schemas.openxmlformats.org/drawingml/2006/main">
          <a:off x="4876800" y="348734"/>
          <a:ext cx="653159" cy="6188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dirty="0" err="1">
              <a:latin typeface="Times New Roman" panose="02020603050405020304" pitchFamily="18" charset="0"/>
              <a:cs typeface="Times New Roman" panose="02020603050405020304" pitchFamily="18" charset="0"/>
            </a:rPr>
            <a:t>Oe</a:t>
          </a:r>
          <a:endParaRPr lang="en-US" sz="2400"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0.27778</cdr:x>
      <cdr:y>0.5</cdr:y>
    </cdr:from>
    <cdr:to>
      <cdr:x>0.35494</cdr:x>
      <cdr:y>0.79328</cdr:y>
    </cdr:to>
    <cdr:cxnSp macro="">
      <cdr:nvCxnSpPr>
        <cdr:cNvPr id="6" name="Straight Connector 5"/>
        <cdr:cNvCxnSpPr/>
      </cdr:nvCxnSpPr>
      <cdr:spPr>
        <a:xfrm xmlns:a="http://schemas.openxmlformats.org/drawingml/2006/main" flipH="1">
          <a:off x="1371600" y="2286000"/>
          <a:ext cx="381000" cy="1340898"/>
        </a:xfrm>
        <a:prstGeom xmlns:a="http://schemas.openxmlformats.org/drawingml/2006/main" prst="line">
          <a:avLst/>
        </a:prstGeom>
        <a:ln xmlns:a="http://schemas.openxmlformats.org/drawingml/2006/main" w="1905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9C91CB-D863-426A-9DF2-34C188F9D048}" type="datetimeFigureOut">
              <a:rPr lang="en-US" smtClean="0"/>
              <a:t>8/9/2018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49707F-B57D-4C21-9FFE-562FDF3F3720}" type="slidenum">
              <a:rPr lang="en-US" smtClean="0"/>
              <a:t>‹#›</a:t>
            </a:fld>
            <a:endParaRPr lang="en-US"/>
          </a:p>
        </p:txBody>
      </p:sp>
    </p:spTree>
    <p:extLst>
      <p:ext uri="{BB962C8B-B14F-4D97-AF65-F5344CB8AC3E}">
        <p14:creationId xmlns:p14="http://schemas.microsoft.com/office/powerpoint/2010/main" val="4178757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Nutrient limitation is an important factor restraining ecosystem</a:t>
            </a:r>
            <a:r>
              <a:rPr lang="en-US" baseline="0" dirty="0" smtClean="0"/>
              <a:t> productivity and function.  Traditional concept of nutrient limitation refers to single-nutrient limitation derived from Liebig’s Law of the Minimum, suggesting the productivity (or water level in this bucket) is determined by the nutrient of the lowest availability (or shortest stave).  More recently limitation by multiple nutrients such as NP colimitation has been suggested to be widespread in terrestrial and aquatic ecosystems in recent literature.  Colimitation means … The mechanisms driving colimitation remain less clear.</a:t>
            </a:r>
            <a:endParaRPr lang="en-US" dirty="0"/>
          </a:p>
        </p:txBody>
      </p:sp>
      <p:sp>
        <p:nvSpPr>
          <p:cNvPr id="4" name="Slide Number Placeholder 3"/>
          <p:cNvSpPr>
            <a:spLocks noGrp="1"/>
          </p:cNvSpPr>
          <p:nvPr>
            <p:ph type="sldNum" sz="quarter" idx="10"/>
          </p:nvPr>
        </p:nvSpPr>
        <p:spPr/>
        <p:txBody>
          <a:bodyPr/>
          <a:lstStyle/>
          <a:p>
            <a:fld id="{CA41FD2F-395F-42ED-8907-D5D36B979F87}" type="slidenum">
              <a:rPr lang="en-US" smtClean="0"/>
              <a:t>2</a:t>
            </a:fld>
            <a:endParaRPr lang="en-US"/>
          </a:p>
        </p:txBody>
      </p:sp>
    </p:spTree>
    <p:extLst>
      <p:ext uri="{BB962C8B-B14F-4D97-AF65-F5344CB8AC3E}">
        <p14:creationId xmlns:p14="http://schemas.microsoft.com/office/powerpoint/2010/main" val="2909036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2017 data)</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cs typeface="Times New Roman" panose="02020603050405020304" pitchFamily="18" charset="0"/>
              </a:rPr>
              <a:t>Vector angle (P vs N limitation) decreased with elevated P addition, did not change with elevated N. Vector length (C vs nutrient limitation) increased to elevated N.</a:t>
            </a:r>
          </a:p>
          <a:p>
            <a:r>
              <a:rPr lang="en-US" dirty="0" smtClean="0"/>
              <a:t>However, </a:t>
            </a:r>
            <a:r>
              <a:rPr lang="en-US" baseline="0" dirty="0" smtClean="0"/>
              <a:t>result shows, in soil organic horizons, elevated P caused allocation shift away from P-acquiring towards N-acquiring enzymes.  The angle decreased comparing P to Control and NP to N.</a:t>
            </a:r>
          </a:p>
          <a:p>
            <a:r>
              <a:rPr lang="en-US" baseline="0" dirty="0" smtClean="0"/>
              <a:t>N addition did not cause similar responses.  Instead, N addition caused allocation shift from nutrient to C-acquiring enzymes.  The vector length increased comparing N to Control and NP to P.</a:t>
            </a:r>
            <a:endParaRPr lang="en-US" dirty="0" smtClean="0"/>
          </a:p>
          <a:p>
            <a:endParaRPr lang="en-US" dirty="0"/>
          </a:p>
        </p:txBody>
      </p:sp>
      <p:sp>
        <p:nvSpPr>
          <p:cNvPr id="4" name="Slide Number Placeholder 3"/>
          <p:cNvSpPr>
            <a:spLocks noGrp="1"/>
          </p:cNvSpPr>
          <p:nvPr>
            <p:ph type="sldNum" sz="quarter" idx="10"/>
          </p:nvPr>
        </p:nvSpPr>
        <p:spPr/>
        <p:txBody>
          <a:bodyPr/>
          <a:lstStyle/>
          <a:p>
            <a:fld id="{E249707F-B57D-4C21-9FFE-562FDF3F3720}" type="slidenum">
              <a:rPr lang="en-US" smtClean="0"/>
              <a:t>11</a:t>
            </a:fld>
            <a:endParaRPr lang="en-US"/>
          </a:p>
        </p:txBody>
      </p:sp>
    </p:spTree>
    <p:extLst>
      <p:ext uri="{BB962C8B-B14F-4D97-AF65-F5344CB8AC3E}">
        <p14:creationId xmlns:p14="http://schemas.microsoft.com/office/powerpoint/2010/main" val="3849314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49707F-B57D-4C21-9FFE-562FDF3F3720}" type="slidenum">
              <a:rPr lang="en-US" smtClean="0"/>
              <a:t>12</a:t>
            </a:fld>
            <a:endParaRPr lang="en-US"/>
          </a:p>
        </p:txBody>
      </p:sp>
    </p:spTree>
    <p:extLst>
      <p:ext uri="{BB962C8B-B14F-4D97-AF65-F5344CB8AC3E}">
        <p14:creationId xmlns:p14="http://schemas.microsoft.com/office/powerpoint/2010/main" val="3929883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49707F-B57D-4C21-9FFE-562FDF3F3720}" type="slidenum">
              <a:rPr lang="en-US" smtClean="0"/>
              <a:t>13</a:t>
            </a:fld>
            <a:endParaRPr lang="en-US"/>
          </a:p>
        </p:txBody>
      </p:sp>
    </p:spTree>
    <p:extLst>
      <p:ext uri="{BB962C8B-B14F-4D97-AF65-F5344CB8AC3E}">
        <p14:creationId xmlns:p14="http://schemas.microsoft.com/office/powerpoint/2010/main" val="1734058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49707F-B57D-4C21-9FFE-562FDF3F3720}" type="slidenum">
              <a:rPr lang="en-US" smtClean="0"/>
              <a:t>14</a:t>
            </a:fld>
            <a:endParaRPr lang="en-US"/>
          </a:p>
        </p:txBody>
      </p:sp>
    </p:spTree>
    <p:extLst>
      <p:ext uri="{BB962C8B-B14F-4D97-AF65-F5344CB8AC3E}">
        <p14:creationId xmlns:p14="http://schemas.microsoft.com/office/powerpoint/2010/main" val="1147839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Plants</a:t>
            </a:r>
            <a:r>
              <a:rPr lang="en-US" baseline="0" dirty="0" smtClean="0"/>
              <a:t> and soil microbes can respond to resource limitation with optimized resource acquisition.  ORA is a tradeoff process where C is allocated primarily to the acquisition of the most limiting resource.  For example, plants allocate relatively more aboveground biomass under light limitation.  Under single nutrient limitation, ORA processes theoretically minimizes limitation by that single nutrient and potentially contribute to colimitation. </a:t>
            </a:r>
            <a:endParaRPr lang="en-US" dirty="0"/>
          </a:p>
        </p:txBody>
      </p:sp>
      <p:sp>
        <p:nvSpPr>
          <p:cNvPr id="4" name="Slide Number Placeholder 3"/>
          <p:cNvSpPr>
            <a:spLocks noGrp="1"/>
          </p:cNvSpPr>
          <p:nvPr>
            <p:ph type="sldNum" sz="quarter" idx="10"/>
          </p:nvPr>
        </p:nvSpPr>
        <p:spPr/>
        <p:txBody>
          <a:bodyPr/>
          <a:lstStyle/>
          <a:p>
            <a:fld id="{CA41FD2F-395F-42ED-8907-D5D36B979F87}" type="slidenum">
              <a:rPr lang="en-US" smtClean="0"/>
              <a:t>3</a:t>
            </a:fld>
            <a:endParaRPr lang="en-US"/>
          </a:p>
        </p:txBody>
      </p:sp>
    </p:spTree>
    <p:extLst>
      <p:ext uri="{BB962C8B-B14F-4D97-AF65-F5344CB8AC3E}">
        <p14:creationId xmlns:p14="http://schemas.microsoft.com/office/powerpoint/2010/main" val="2201798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One example of resource allocation involved in nutrient acquisition is production of extracellular enzymes.  Plants and microbes produce enzymes and released into the soil, called extracellular enzymes.  Soil extracellular enzymes catalyze the decomposition of organic matter and release nutrients from organic matters.  Consequently these enzymes mediate plant and microbial uptake of these nutrients.  The production and activity of enzymes indicate their nutritional demands.  High…SEE includes N enzymes such as aminopeptidase, which cleaves single amino acids from peptide in the final decomposition stage of protein, NAG release glucosamine from chitin…</a:t>
            </a:r>
            <a:endParaRPr lang="en-US" dirty="0"/>
          </a:p>
        </p:txBody>
      </p:sp>
      <p:sp>
        <p:nvSpPr>
          <p:cNvPr id="4" name="Slide Number Placeholder 3"/>
          <p:cNvSpPr>
            <a:spLocks noGrp="1"/>
          </p:cNvSpPr>
          <p:nvPr>
            <p:ph type="sldNum" sz="quarter" idx="10"/>
          </p:nvPr>
        </p:nvSpPr>
        <p:spPr/>
        <p:txBody>
          <a:bodyPr/>
          <a:lstStyle/>
          <a:p>
            <a:fld id="{CA41FD2F-395F-42ED-8907-D5D36B979F87}" type="slidenum">
              <a:rPr lang="en-US" smtClean="0"/>
              <a:t>4</a:t>
            </a:fld>
            <a:endParaRPr lang="en-US"/>
          </a:p>
        </p:txBody>
      </p:sp>
    </p:spTree>
    <p:extLst>
      <p:ext uri="{BB962C8B-B14F-4D97-AF65-F5344CB8AC3E}">
        <p14:creationId xmlns:p14="http://schemas.microsoft.com/office/powerpoint/2010/main" val="393449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E249707F-B57D-4C21-9FFE-562FDF3F3720}" type="slidenum">
              <a:rPr lang="en-US" smtClean="0"/>
              <a:t>5</a:t>
            </a:fld>
            <a:endParaRPr lang="en-US"/>
          </a:p>
        </p:txBody>
      </p:sp>
    </p:spTree>
    <p:extLst>
      <p:ext uri="{BB962C8B-B14F-4D97-AF65-F5344CB8AC3E}">
        <p14:creationId xmlns:p14="http://schemas.microsoft.com/office/powerpoint/2010/main" val="1168006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4291401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Within each forest stand, we established</a:t>
            </a:r>
            <a:r>
              <a:rPr lang="en-US" baseline="0" dirty="0" smtClean="0"/>
              <a:t> 4 treatment plots, fertilized by either N, P, N+P or nothing annually since 2011.</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Mention:  Modest levels of nutrient addition; responses expected to develop slowly</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In</a:t>
            </a:r>
            <a:r>
              <a:rPr lang="en-US" baseline="0" dirty="0" smtClean="0">
                <a:solidFill>
                  <a:srgbClr val="FF0000"/>
                </a:solidFill>
              </a:rPr>
              <a:t> order to be able to capture any subtle change in above- and belowground  we’ve been adding modest levels of nutrients to monitor the overtime development of responses.</a:t>
            </a:r>
            <a:endParaRPr lang="en-US" dirty="0" smtClean="0">
              <a:solidFill>
                <a:srgbClr val="FF0000"/>
              </a:solidFill>
            </a:endParaRPr>
          </a:p>
        </p:txBody>
      </p:sp>
      <p:sp>
        <p:nvSpPr>
          <p:cNvPr id="4" name="Slide Number Placeholder 3"/>
          <p:cNvSpPr>
            <a:spLocks noGrp="1"/>
          </p:cNvSpPr>
          <p:nvPr>
            <p:ph type="sldNum" sz="quarter" idx="10"/>
          </p:nvPr>
        </p:nvSpPr>
        <p:spPr/>
        <p:txBody>
          <a:bodyPr/>
          <a:lstStyle/>
          <a:p>
            <a:fld id="{CA41FD2F-395F-42ED-8907-D5D36B979F87}" type="slidenum">
              <a:rPr lang="en-US" smtClean="0"/>
              <a:t>7</a:t>
            </a:fld>
            <a:endParaRPr lang="en-US"/>
          </a:p>
        </p:txBody>
      </p:sp>
    </p:spTree>
    <p:extLst>
      <p:ext uri="{BB962C8B-B14F-4D97-AF65-F5344CB8AC3E}">
        <p14:creationId xmlns:p14="http://schemas.microsoft.com/office/powerpoint/2010/main" val="3517782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FF0000"/>
              </a:solidFill>
            </a:endParaRPr>
          </a:p>
        </p:txBody>
      </p:sp>
      <p:sp>
        <p:nvSpPr>
          <p:cNvPr id="4" name="Slide Number Placeholder 3"/>
          <p:cNvSpPr>
            <a:spLocks noGrp="1"/>
          </p:cNvSpPr>
          <p:nvPr>
            <p:ph type="sldNum" sz="quarter" idx="10"/>
          </p:nvPr>
        </p:nvSpPr>
        <p:spPr/>
        <p:txBody>
          <a:bodyPr/>
          <a:lstStyle/>
          <a:p>
            <a:fld id="{CA41FD2F-395F-42ED-8907-D5D36B979F87}" type="slidenum">
              <a:rPr lang="en-US" smtClean="0"/>
              <a:t>8</a:t>
            </a:fld>
            <a:endParaRPr lang="en-US"/>
          </a:p>
        </p:txBody>
      </p:sp>
    </p:spTree>
    <p:extLst>
      <p:ext uri="{BB962C8B-B14F-4D97-AF65-F5344CB8AC3E}">
        <p14:creationId xmlns:p14="http://schemas.microsoft.com/office/powerpoint/2010/main" val="3061954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an example of what</a:t>
            </a:r>
            <a:r>
              <a:rPr lang="en-US" baseline="0" dirty="0" smtClean="0"/>
              <a:t> we found (actually </a:t>
            </a:r>
            <a:r>
              <a:rPr lang="en-US" dirty="0" smtClean="0"/>
              <a:t>2017 data): P increased N-acquiring</a:t>
            </a:r>
            <a:r>
              <a:rPr lang="en-US" baseline="0" dirty="0" smtClean="0"/>
              <a:t> enzyme activity, decreased P-acquiring enzyme activity; N increased C-acquiring enzyme activity.</a:t>
            </a:r>
            <a:endParaRPr lang="en-US" dirty="0" smtClean="0"/>
          </a:p>
          <a:p>
            <a:endParaRPr lang="en-US" dirty="0"/>
          </a:p>
        </p:txBody>
      </p:sp>
      <p:sp>
        <p:nvSpPr>
          <p:cNvPr id="4" name="Slide Number Placeholder 3"/>
          <p:cNvSpPr>
            <a:spLocks noGrp="1"/>
          </p:cNvSpPr>
          <p:nvPr>
            <p:ph type="sldNum" sz="quarter" idx="10"/>
          </p:nvPr>
        </p:nvSpPr>
        <p:spPr/>
        <p:txBody>
          <a:bodyPr/>
          <a:lstStyle/>
          <a:p>
            <a:fld id="{E249707F-B57D-4C21-9FFE-562FDF3F3720}" type="slidenum">
              <a:rPr lang="en-US" smtClean="0"/>
              <a:t>9</a:t>
            </a:fld>
            <a:endParaRPr lang="en-US"/>
          </a:p>
        </p:txBody>
      </p:sp>
    </p:spTree>
    <p:extLst>
      <p:ext uri="{BB962C8B-B14F-4D97-AF65-F5344CB8AC3E}">
        <p14:creationId xmlns:p14="http://schemas.microsoft.com/office/powerpoint/2010/main" val="2203941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better way to show </a:t>
            </a:r>
            <a:r>
              <a:rPr lang="en-US" baseline="0" dirty="0" smtClean="0"/>
              <a:t>the</a:t>
            </a:r>
            <a:r>
              <a:rPr lang="en-US" dirty="0" smtClean="0"/>
              <a:t> relative allocation on N, P and C acquiring</a:t>
            </a:r>
            <a:r>
              <a:rPr lang="en-US" baseline="0" dirty="0" smtClean="0"/>
              <a:t> enzymes is </a:t>
            </a:r>
            <a:r>
              <a:rPr lang="en-US" dirty="0" smtClean="0"/>
              <a:t>a vector analysis approach.</a:t>
            </a:r>
            <a:r>
              <a:rPr lang="en-US" baseline="0" dirty="0" smtClean="0"/>
              <a:t> </a:t>
            </a:r>
            <a:r>
              <a:rPr lang="en-US" sz="1200" b="0" i="0" u="none" strike="noStrike" kern="1200" baseline="0" dirty="0" smtClean="0">
                <a:solidFill>
                  <a:schemeClr val="tx1"/>
                </a:solidFill>
                <a:latin typeface="+mn-lt"/>
                <a:ea typeface="+mn-ea"/>
                <a:cs typeface="+mn-cs"/>
              </a:rPr>
              <a:t>The proportional activity of C vs. N acquiring enzymes (BG/[BG þ NAG þ LAP]) was plotted against C vs. P acquiring enzymes (BG/[BG þ AP]).We then calculated the length and angle of the vector created by connecting a line between the plot origin and point represented by these proportions; the length quantifies relative allocation effort on C vs. nutrient enzymes and the angle quantifies the relative allocation on P vs. N enzymes. </a:t>
            </a:r>
            <a:endParaRPr lang="en-US" dirty="0" smtClean="0"/>
          </a:p>
          <a:p>
            <a:r>
              <a:rPr lang="en-US" dirty="0" smtClean="0"/>
              <a:t>According to the</a:t>
            </a:r>
            <a:r>
              <a:rPr lang="en-US" baseline="0" dirty="0" smtClean="0"/>
              <a:t> hypothesis, elevated N would cause allocation shift away from N-acquiring enzymes, elevated P..</a:t>
            </a:r>
            <a:endParaRPr lang="en-US" dirty="0"/>
          </a:p>
        </p:txBody>
      </p:sp>
      <p:sp>
        <p:nvSpPr>
          <p:cNvPr id="4" name="Slide Number Placeholder 3"/>
          <p:cNvSpPr>
            <a:spLocks noGrp="1"/>
          </p:cNvSpPr>
          <p:nvPr>
            <p:ph type="sldNum" sz="quarter" idx="10"/>
          </p:nvPr>
        </p:nvSpPr>
        <p:spPr/>
        <p:txBody>
          <a:bodyPr/>
          <a:lstStyle/>
          <a:p>
            <a:fld id="{E249707F-B57D-4C21-9FFE-562FDF3F3720}" type="slidenum">
              <a:rPr lang="en-US" smtClean="0"/>
              <a:t>10</a:t>
            </a:fld>
            <a:endParaRPr lang="en-US"/>
          </a:p>
        </p:txBody>
      </p:sp>
    </p:spTree>
    <p:extLst>
      <p:ext uri="{BB962C8B-B14F-4D97-AF65-F5344CB8AC3E}">
        <p14:creationId xmlns:p14="http://schemas.microsoft.com/office/powerpoint/2010/main" val="892256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9579BE-71A0-4E98-A417-E0FCE39F9355}" type="datetimeFigureOut">
              <a:rPr lang="en-US" smtClean="0"/>
              <a:t>8/9/2018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28C37B-FF48-45F3-8C0D-CD266F875B11}" type="slidenum">
              <a:rPr lang="en-US" smtClean="0"/>
              <a:t>‹#›</a:t>
            </a:fld>
            <a:endParaRPr lang="en-US"/>
          </a:p>
        </p:txBody>
      </p:sp>
    </p:spTree>
    <p:extLst>
      <p:ext uri="{BB962C8B-B14F-4D97-AF65-F5344CB8AC3E}">
        <p14:creationId xmlns:p14="http://schemas.microsoft.com/office/powerpoint/2010/main" val="976691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9579BE-71A0-4E98-A417-E0FCE39F9355}" type="datetimeFigureOut">
              <a:rPr lang="en-US" smtClean="0"/>
              <a:t>8/9/2018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28C37B-FF48-45F3-8C0D-CD266F875B11}" type="slidenum">
              <a:rPr lang="en-US" smtClean="0"/>
              <a:t>‹#›</a:t>
            </a:fld>
            <a:endParaRPr lang="en-US"/>
          </a:p>
        </p:txBody>
      </p:sp>
    </p:spTree>
    <p:extLst>
      <p:ext uri="{BB962C8B-B14F-4D97-AF65-F5344CB8AC3E}">
        <p14:creationId xmlns:p14="http://schemas.microsoft.com/office/powerpoint/2010/main" val="2826707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9579BE-71A0-4E98-A417-E0FCE39F9355}" type="datetimeFigureOut">
              <a:rPr lang="en-US" smtClean="0"/>
              <a:t>8/9/2018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28C37B-FF48-45F3-8C0D-CD266F875B11}" type="slidenum">
              <a:rPr lang="en-US" smtClean="0"/>
              <a:t>‹#›</a:t>
            </a:fld>
            <a:endParaRPr lang="en-US"/>
          </a:p>
        </p:txBody>
      </p:sp>
    </p:spTree>
    <p:extLst>
      <p:ext uri="{BB962C8B-B14F-4D97-AF65-F5344CB8AC3E}">
        <p14:creationId xmlns:p14="http://schemas.microsoft.com/office/powerpoint/2010/main" val="1939280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9579BE-71A0-4E98-A417-E0FCE39F9355}" type="datetimeFigureOut">
              <a:rPr lang="en-US" smtClean="0"/>
              <a:t>8/9/2018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28C37B-FF48-45F3-8C0D-CD266F875B11}" type="slidenum">
              <a:rPr lang="en-US" smtClean="0"/>
              <a:t>‹#›</a:t>
            </a:fld>
            <a:endParaRPr lang="en-US"/>
          </a:p>
        </p:txBody>
      </p:sp>
    </p:spTree>
    <p:extLst>
      <p:ext uri="{BB962C8B-B14F-4D97-AF65-F5344CB8AC3E}">
        <p14:creationId xmlns:p14="http://schemas.microsoft.com/office/powerpoint/2010/main" val="2085003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9579BE-71A0-4E98-A417-E0FCE39F9355}" type="datetimeFigureOut">
              <a:rPr lang="en-US" smtClean="0"/>
              <a:t>8/9/2018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28C37B-FF48-45F3-8C0D-CD266F875B11}" type="slidenum">
              <a:rPr lang="en-US" smtClean="0"/>
              <a:t>‹#›</a:t>
            </a:fld>
            <a:endParaRPr lang="en-US"/>
          </a:p>
        </p:txBody>
      </p:sp>
    </p:spTree>
    <p:extLst>
      <p:ext uri="{BB962C8B-B14F-4D97-AF65-F5344CB8AC3E}">
        <p14:creationId xmlns:p14="http://schemas.microsoft.com/office/powerpoint/2010/main" val="2588469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9579BE-71A0-4E98-A417-E0FCE39F9355}" type="datetimeFigureOut">
              <a:rPr lang="en-US" smtClean="0"/>
              <a:t>8/9/2018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28C37B-FF48-45F3-8C0D-CD266F875B11}" type="slidenum">
              <a:rPr lang="en-US" smtClean="0"/>
              <a:t>‹#›</a:t>
            </a:fld>
            <a:endParaRPr lang="en-US"/>
          </a:p>
        </p:txBody>
      </p:sp>
    </p:spTree>
    <p:extLst>
      <p:ext uri="{BB962C8B-B14F-4D97-AF65-F5344CB8AC3E}">
        <p14:creationId xmlns:p14="http://schemas.microsoft.com/office/powerpoint/2010/main" val="2807166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9579BE-71A0-4E98-A417-E0FCE39F9355}" type="datetimeFigureOut">
              <a:rPr lang="en-US" smtClean="0"/>
              <a:t>8/9/2018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28C37B-FF48-45F3-8C0D-CD266F875B11}" type="slidenum">
              <a:rPr lang="en-US" smtClean="0"/>
              <a:t>‹#›</a:t>
            </a:fld>
            <a:endParaRPr lang="en-US"/>
          </a:p>
        </p:txBody>
      </p:sp>
    </p:spTree>
    <p:extLst>
      <p:ext uri="{BB962C8B-B14F-4D97-AF65-F5344CB8AC3E}">
        <p14:creationId xmlns:p14="http://schemas.microsoft.com/office/powerpoint/2010/main" val="1688835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9579BE-71A0-4E98-A417-E0FCE39F9355}" type="datetimeFigureOut">
              <a:rPr lang="en-US" smtClean="0"/>
              <a:t>8/9/2018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28C37B-FF48-45F3-8C0D-CD266F875B11}" type="slidenum">
              <a:rPr lang="en-US" smtClean="0"/>
              <a:t>‹#›</a:t>
            </a:fld>
            <a:endParaRPr lang="en-US"/>
          </a:p>
        </p:txBody>
      </p:sp>
    </p:spTree>
    <p:extLst>
      <p:ext uri="{BB962C8B-B14F-4D97-AF65-F5344CB8AC3E}">
        <p14:creationId xmlns:p14="http://schemas.microsoft.com/office/powerpoint/2010/main" val="1959226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9579BE-71A0-4E98-A417-E0FCE39F9355}" type="datetimeFigureOut">
              <a:rPr lang="en-US" smtClean="0"/>
              <a:t>8/9/2018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28C37B-FF48-45F3-8C0D-CD266F875B11}" type="slidenum">
              <a:rPr lang="en-US" smtClean="0"/>
              <a:t>‹#›</a:t>
            </a:fld>
            <a:endParaRPr lang="en-US"/>
          </a:p>
        </p:txBody>
      </p:sp>
    </p:spTree>
    <p:extLst>
      <p:ext uri="{BB962C8B-B14F-4D97-AF65-F5344CB8AC3E}">
        <p14:creationId xmlns:p14="http://schemas.microsoft.com/office/powerpoint/2010/main" val="1970312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9579BE-71A0-4E98-A417-E0FCE39F9355}" type="datetimeFigureOut">
              <a:rPr lang="en-US" smtClean="0"/>
              <a:t>8/9/2018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28C37B-FF48-45F3-8C0D-CD266F875B11}" type="slidenum">
              <a:rPr lang="en-US" smtClean="0"/>
              <a:t>‹#›</a:t>
            </a:fld>
            <a:endParaRPr lang="en-US"/>
          </a:p>
        </p:txBody>
      </p:sp>
    </p:spTree>
    <p:extLst>
      <p:ext uri="{BB962C8B-B14F-4D97-AF65-F5344CB8AC3E}">
        <p14:creationId xmlns:p14="http://schemas.microsoft.com/office/powerpoint/2010/main" val="1214748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9579BE-71A0-4E98-A417-E0FCE39F9355}" type="datetimeFigureOut">
              <a:rPr lang="en-US" smtClean="0"/>
              <a:t>8/9/2018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28C37B-FF48-45F3-8C0D-CD266F875B11}" type="slidenum">
              <a:rPr lang="en-US" smtClean="0"/>
              <a:t>‹#›</a:t>
            </a:fld>
            <a:endParaRPr lang="en-US"/>
          </a:p>
        </p:txBody>
      </p:sp>
    </p:spTree>
    <p:extLst>
      <p:ext uri="{BB962C8B-B14F-4D97-AF65-F5344CB8AC3E}">
        <p14:creationId xmlns:p14="http://schemas.microsoft.com/office/powerpoint/2010/main" val="2708821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9579BE-71A0-4E98-A417-E0FCE39F9355}" type="datetimeFigureOut">
              <a:rPr lang="en-US" smtClean="0"/>
              <a:t>8/9/2018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28C37B-FF48-45F3-8C0D-CD266F875B11}" type="slidenum">
              <a:rPr lang="en-US" smtClean="0"/>
              <a:t>‹#›</a:t>
            </a:fld>
            <a:endParaRPr lang="en-US"/>
          </a:p>
        </p:txBody>
      </p:sp>
    </p:spTree>
    <p:extLst>
      <p:ext uri="{BB962C8B-B14F-4D97-AF65-F5344CB8AC3E}">
        <p14:creationId xmlns:p14="http://schemas.microsoft.com/office/powerpoint/2010/main" val="3207216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jpeg"/><Relationship Id="rId5" Type="http://schemas.openxmlformats.org/officeDocument/2006/relationships/image" Target="../media/image24.pn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CrisscrossEtching/>
                    </a14:imgEffect>
                    <a14:imgEffect>
                      <a14:sharpenSoften amount="-37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752600"/>
            <a:ext cx="7772400" cy="1905000"/>
          </a:xfrm>
          <a:solidFill>
            <a:schemeClr val="accent3">
              <a:lumMod val="40000"/>
              <a:lumOff val="60000"/>
              <a:alpha val="63000"/>
            </a:schemeClr>
          </a:solidFill>
        </p:spPr>
        <p:txBody>
          <a:bodyPr>
            <a:normAutofit fontScale="90000"/>
          </a:bodyPr>
          <a:lstStyle/>
          <a:p>
            <a:r>
              <a:rPr lang="en-US" b="1" dirty="0"/>
              <a:t>S</a:t>
            </a:r>
            <a:r>
              <a:rPr lang="en-US" b="1" dirty="0" smtClean="0"/>
              <a:t>oil </a:t>
            </a:r>
            <a:r>
              <a:rPr lang="en-US" b="1" dirty="0"/>
              <a:t>E</a:t>
            </a:r>
            <a:r>
              <a:rPr lang="en-US" b="1" dirty="0" smtClean="0"/>
              <a:t>nzyme </a:t>
            </a:r>
            <a:r>
              <a:rPr lang="en-US" b="1" dirty="0"/>
              <a:t>A</a:t>
            </a:r>
            <a:r>
              <a:rPr lang="en-US" b="1" dirty="0" smtClean="0"/>
              <a:t>ctivity </a:t>
            </a:r>
            <a:r>
              <a:rPr lang="en-US" b="1" dirty="0"/>
              <a:t>I</a:t>
            </a:r>
            <a:r>
              <a:rPr lang="en-US" b="1" dirty="0" smtClean="0"/>
              <a:t>ndicates P Limitation in Northern Hardwood Forests</a:t>
            </a:r>
            <a:endParaRPr lang="en-US" b="1" dirty="0"/>
          </a:p>
        </p:txBody>
      </p:sp>
      <p:sp>
        <p:nvSpPr>
          <p:cNvPr id="3" name="Subtitle 2"/>
          <p:cNvSpPr>
            <a:spLocks noGrp="1"/>
          </p:cNvSpPr>
          <p:nvPr>
            <p:ph type="subTitle" idx="1"/>
          </p:nvPr>
        </p:nvSpPr>
        <p:spPr>
          <a:xfrm>
            <a:off x="1371600" y="4114800"/>
            <a:ext cx="6248400" cy="990600"/>
          </a:xfrm>
          <a:solidFill>
            <a:schemeClr val="accent3">
              <a:lumMod val="40000"/>
              <a:lumOff val="60000"/>
              <a:alpha val="54000"/>
            </a:schemeClr>
          </a:solidFill>
        </p:spPr>
        <p:txBody>
          <a:bodyPr>
            <a:normAutofit fontScale="92500"/>
          </a:bodyPr>
          <a:lstStyle/>
          <a:p>
            <a:r>
              <a:rPr lang="en-US" sz="2600" dirty="0" smtClean="0">
                <a:solidFill>
                  <a:schemeClr val="tx1"/>
                </a:solidFill>
              </a:rPr>
              <a:t>Shan Shan</a:t>
            </a:r>
            <a:r>
              <a:rPr lang="en-US" sz="2600" baseline="30000" dirty="0" smtClean="0">
                <a:solidFill>
                  <a:schemeClr val="tx1"/>
                </a:solidFill>
              </a:rPr>
              <a:t>1</a:t>
            </a:r>
            <a:r>
              <a:rPr lang="en-US" sz="2600" dirty="0" smtClean="0">
                <a:solidFill>
                  <a:schemeClr val="tx1"/>
                </a:solidFill>
              </a:rPr>
              <a:t>, </a:t>
            </a:r>
            <a:r>
              <a:rPr lang="en-US" sz="2600" dirty="0">
                <a:solidFill>
                  <a:schemeClr val="tx1"/>
                </a:solidFill>
              </a:rPr>
              <a:t>Spencer </a:t>
            </a:r>
            <a:r>
              <a:rPr lang="en-US" sz="2600" dirty="0" smtClean="0">
                <a:solidFill>
                  <a:schemeClr val="tx1"/>
                </a:solidFill>
              </a:rPr>
              <a:t>Stutenroth</a:t>
            </a:r>
            <a:r>
              <a:rPr lang="en-US" sz="2600" baseline="30000" dirty="0">
                <a:solidFill>
                  <a:schemeClr val="tx1"/>
                </a:solidFill>
              </a:rPr>
              <a:t>1</a:t>
            </a:r>
            <a:r>
              <a:rPr lang="en-US" sz="2600" dirty="0" smtClean="0">
                <a:solidFill>
                  <a:schemeClr val="tx1"/>
                </a:solidFill>
              </a:rPr>
              <a:t>, Melany Fisk</a:t>
            </a:r>
            <a:r>
              <a:rPr lang="en-US" sz="2600" baseline="30000" dirty="0" smtClean="0">
                <a:solidFill>
                  <a:schemeClr val="tx1"/>
                </a:solidFill>
              </a:rPr>
              <a:t>1</a:t>
            </a:r>
            <a:r>
              <a:rPr lang="en-US" sz="2600" dirty="0" smtClean="0">
                <a:solidFill>
                  <a:schemeClr val="tx1"/>
                </a:solidFill>
              </a:rPr>
              <a:t>*</a:t>
            </a:r>
          </a:p>
          <a:p>
            <a:r>
              <a:rPr lang="en-US" sz="2200" baseline="30000" dirty="0">
                <a:solidFill>
                  <a:schemeClr val="tx1"/>
                </a:solidFill>
              </a:rPr>
              <a:t>1</a:t>
            </a:r>
            <a:r>
              <a:rPr lang="en-US" sz="2200" dirty="0" smtClean="0">
                <a:solidFill>
                  <a:schemeClr val="tx1"/>
                </a:solidFill>
              </a:rPr>
              <a:t>Department of Biology, Miami University, Oxford, OH</a:t>
            </a:r>
          </a:p>
        </p:txBody>
      </p:sp>
    </p:spTree>
    <p:extLst>
      <p:ext uri="{BB962C8B-B14F-4D97-AF65-F5344CB8AC3E}">
        <p14:creationId xmlns:p14="http://schemas.microsoft.com/office/powerpoint/2010/main" val="24352241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371600"/>
            <a:ext cx="423036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534301" y="1600200"/>
            <a:ext cx="1141851" cy="369332"/>
          </a:xfrm>
          <a:prstGeom prst="rect">
            <a:avLst/>
          </a:prstGeom>
        </p:spPr>
        <p:txBody>
          <a:bodyPr wrap="none">
            <a:spAutoFit/>
          </a:bodyPr>
          <a:lstStyle/>
          <a:p>
            <a:r>
              <a:rPr lang="en-US" dirty="0"/>
              <a:t>Prediction</a:t>
            </a: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1358900"/>
            <a:ext cx="4230943" cy="4114800"/>
          </a:xfrm>
          <a:prstGeom prst="rect">
            <a:avLst/>
          </a:prstGeom>
        </p:spPr>
      </p:pic>
    </p:spTree>
    <p:extLst>
      <p:ext uri="{BB962C8B-B14F-4D97-AF65-F5344CB8AC3E}">
        <p14:creationId xmlns:p14="http://schemas.microsoft.com/office/powerpoint/2010/main" val="2455255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3328076176"/>
              </p:ext>
            </p:extLst>
          </p:nvPr>
        </p:nvGraphicFramePr>
        <p:xfrm>
          <a:off x="609600" y="578366"/>
          <a:ext cx="5638800" cy="5181600"/>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p:cNvCxnSpPr/>
          <p:nvPr/>
        </p:nvCxnSpPr>
        <p:spPr>
          <a:xfrm>
            <a:off x="1742897" y="1134923"/>
            <a:ext cx="543103"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1742897" y="1428953"/>
            <a:ext cx="54310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742897" y="1722983"/>
            <a:ext cx="54310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742897" y="2017013"/>
            <a:ext cx="543103" cy="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286000" y="914400"/>
            <a:ext cx="653735" cy="1340710"/>
          </a:xfrm>
          <a:prstGeom prst="rect">
            <a:avLst/>
          </a:prstGeom>
        </p:spPr>
        <p:txBody>
          <a:bodyPr wrap="square">
            <a:spAutoFit/>
          </a:bodyPr>
          <a:lstStyle/>
          <a:p>
            <a:pPr>
              <a:defRPr/>
            </a:pPr>
            <a:r>
              <a:rPr lang="en-US" sz="2000" dirty="0">
                <a:latin typeface="Times New Roman" panose="02020603050405020304" pitchFamily="18" charset="0"/>
                <a:cs typeface="Times New Roman" panose="02020603050405020304" pitchFamily="18" charset="0"/>
              </a:rPr>
              <a:t>Con </a:t>
            </a:r>
            <a:endParaRPr lang="en-US" sz="2000" dirty="0" smtClean="0">
              <a:latin typeface="Times New Roman" panose="02020603050405020304" pitchFamily="18" charset="0"/>
              <a:cs typeface="Times New Roman" panose="02020603050405020304" pitchFamily="18" charset="0"/>
            </a:endParaRPr>
          </a:p>
          <a:p>
            <a:pPr>
              <a:defRPr/>
            </a:pPr>
            <a:r>
              <a:rPr lang="en-US" sz="2000" dirty="0" smtClean="0">
                <a:solidFill>
                  <a:srgbClr val="0070C0"/>
                </a:solidFill>
                <a:latin typeface="Times New Roman" panose="02020603050405020304" pitchFamily="18" charset="0"/>
                <a:cs typeface="Times New Roman" panose="02020603050405020304" pitchFamily="18" charset="0"/>
              </a:rPr>
              <a:t>N</a:t>
            </a:r>
            <a:r>
              <a:rPr lang="en-US" sz="2000" dirty="0" smtClean="0">
                <a:latin typeface="Times New Roman" panose="02020603050405020304" pitchFamily="18" charset="0"/>
                <a:cs typeface="Times New Roman" panose="02020603050405020304" pitchFamily="18" charset="0"/>
              </a:rPr>
              <a:t> </a:t>
            </a:r>
          </a:p>
          <a:p>
            <a:pPr>
              <a:defRPr/>
            </a:pPr>
            <a:r>
              <a:rPr lang="en-US" sz="2000" dirty="0" smtClean="0">
                <a:solidFill>
                  <a:srgbClr val="FF0000"/>
                </a:solidFill>
                <a:latin typeface="Times New Roman" panose="02020603050405020304" pitchFamily="18" charset="0"/>
                <a:cs typeface="Times New Roman" panose="02020603050405020304" pitchFamily="18" charset="0"/>
              </a:rPr>
              <a:t>P</a:t>
            </a:r>
            <a:r>
              <a:rPr lang="en-US" sz="2000" dirty="0" smtClean="0">
                <a:latin typeface="Times New Roman" panose="02020603050405020304" pitchFamily="18" charset="0"/>
                <a:cs typeface="Times New Roman" panose="02020603050405020304" pitchFamily="18" charset="0"/>
              </a:rPr>
              <a:t> </a:t>
            </a:r>
          </a:p>
          <a:p>
            <a:pPr>
              <a:defRPr/>
            </a:pPr>
            <a:r>
              <a:rPr lang="en-US" sz="2000" dirty="0" smtClean="0">
                <a:solidFill>
                  <a:srgbClr val="7030A0"/>
                </a:solidFill>
                <a:latin typeface="Times New Roman" panose="02020603050405020304" pitchFamily="18" charset="0"/>
                <a:cs typeface="Times New Roman" panose="02020603050405020304" pitchFamily="18" charset="0"/>
              </a:rPr>
              <a:t>NP</a:t>
            </a:r>
            <a:endParaRPr lang="en-US" sz="2000" dirty="0">
              <a:solidFill>
                <a:srgbClr val="7030A0"/>
              </a:solidFill>
              <a:latin typeface="Times New Roman" panose="02020603050405020304" pitchFamily="18" charset="0"/>
              <a:cs typeface="Times New Roman" panose="02020603050405020304" pitchFamily="18" charset="0"/>
            </a:endParaRPr>
          </a:p>
        </p:txBody>
      </p:sp>
      <p:sp>
        <p:nvSpPr>
          <p:cNvPr id="2" name="Rectangle 1"/>
          <p:cNvSpPr/>
          <p:nvPr/>
        </p:nvSpPr>
        <p:spPr>
          <a:xfrm>
            <a:off x="6400800" y="1340013"/>
            <a:ext cx="2514600" cy="3139321"/>
          </a:xfrm>
          <a:prstGeom prst="rect">
            <a:avLst/>
          </a:prstGeom>
        </p:spPr>
        <p:txBody>
          <a:bodyPr wrap="square">
            <a:spAutoFit/>
          </a:bodyPr>
          <a:lstStyle/>
          <a:p>
            <a:pPr marL="342900" indent="-342900">
              <a:buFont typeface="Arial" panose="020B0604020202020204" pitchFamily="34" charset="0"/>
              <a:buChar char="•"/>
            </a:pPr>
            <a:r>
              <a:rPr lang="en-US" sz="2200" dirty="0" smtClean="0"/>
              <a:t>P limitation is suggested </a:t>
            </a:r>
            <a:r>
              <a:rPr lang="en-US" sz="2200" dirty="0"/>
              <a:t>by vector </a:t>
            </a:r>
            <a:r>
              <a:rPr lang="en-US" sz="2200" dirty="0" smtClean="0"/>
              <a:t>angles</a:t>
            </a:r>
            <a:r>
              <a:rPr lang="en-US" sz="2200" dirty="0"/>
              <a:t>.</a:t>
            </a:r>
            <a:endParaRPr lang="en-US" sz="2200" dirty="0" smtClean="0"/>
          </a:p>
          <a:p>
            <a:pPr marL="342900" indent="-342900">
              <a:buFont typeface="Arial" panose="020B0604020202020204" pitchFamily="34" charset="0"/>
              <a:buChar char="•"/>
            </a:pPr>
            <a:endParaRPr lang="en-US" sz="2200" dirty="0" smtClean="0"/>
          </a:p>
          <a:p>
            <a:pPr marL="342900" indent="-342900">
              <a:buFont typeface="Arial" panose="020B0604020202020204" pitchFamily="34" charset="0"/>
              <a:buChar char="•"/>
            </a:pPr>
            <a:r>
              <a:rPr lang="en-US" sz="2200" dirty="0" smtClean="0"/>
              <a:t>N </a:t>
            </a:r>
            <a:r>
              <a:rPr lang="en-US" sz="2200" dirty="0"/>
              <a:t>limitation of organic horizon C breakdown </a:t>
            </a:r>
            <a:r>
              <a:rPr lang="en-US" sz="2200" dirty="0" smtClean="0"/>
              <a:t>is suggested </a:t>
            </a:r>
            <a:r>
              <a:rPr lang="en-US" sz="2200" dirty="0"/>
              <a:t>by vector </a:t>
            </a:r>
            <a:r>
              <a:rPr lang="en-US" sz="2200" dirty="0" smtClean="0"/>
              <a:t>length.</a:t>
            </a:r>
            <a:endParaRPr lang="en-US" sz="2200" dirty="0"/>
          </a:p>
        </p:txBody>
      </p:sp>
    </p:spTree>
    <p:extLst>
      <p:ext uri="{BB962C8B-B14F-4D97-AF65-F5344CB8AC3E}">
        <p14:creationId xmlns:p14="http://schemas.microsoft.com/office/powerpoint/2010/main" val="9069516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457200"/>
            <a:ext cx="8001000" cy="523220"/>
          </a:xfrm>
          <a:prstGeom prst="rect">
            <a:avLst/>
          </a:prstGeom>
        </p:spPr>
        <p:txBody>
          <a:bodyPr wrap="square">
            <a:spAutoFit/>
          </a:bodyPr>
          <a:lstStyle/>
          <a:p>
            <a:r>
              <a:rPr lang="en-US" sz="2800" dirty="0" smtClean="0"/>
              <a:t>P </a:t>
            </a:r>
            <a:r>
              <a:rPr lang="en-US" sz="2800" dirty="0"/>
              <a:t>effect on N-acquiring </a:t>
            </a:r>
            <a:r>
              <a:rPr lang="en-US" sz="2800" dirty="0" smtClean="0"/>
              <a:t>enzymes developed over time</a:t>
            </a:r>
            <a:endParaRPr lang="en-US" sz="2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1143000"/>
            <a:ext cx="6172200" cy="4337475"/>
          </a:xfrm>
          <a:prstGeom prst="rect">
            <a:avLst/>
          </a:prstGeom>
        </p:spPr>
      </p:pic>
      <p:sp>
        <p:nvSpPr>
          <p:cNvPr id="5" name="Rectangle 4"/>
          <p:cNvSpPr/>
          <p:nvPr/>
        </p:nvSpPr>
        <p:spPr>
          <a:xfrm>
            <a:off x="2667000" y="5308600"/>
            <a:ext cx="1943100" cy="830997"/>
          </a:xfrm>
          <a:prstGeom prst="rect">
            <a:avLst/>
          </a:prstGeom>
        </p:spPr>
        <p:txBody>
          <a:bodyPr wrap="square">
            <a:spAutoFit/>
          </a:bodyPr>
          <a:lstStyle/>
          <a:p>
            <a:r>
              <a:rPr lang="en-US" sz="2400" dirty="0" smtClean="0"/>
              <a:t>P-enzyme ↓</a:t>
            </a:r>
            <a:endParaRPr lang="en-US" sz="2400" dirty="0"/>
          </a:p>
          <a:p>
            <a:r>
              <a:rPr lang="en-US" sz="2400" dirty="0" smtClean="0"/>
              <a:t>N-enzyme −</a:t>
            </a:r>
            <a:endParaRPr lang="en-US" sz="2400" dirty="0"/>
          </a:p>
        </p:txBody>
      </p:sp>
      <p:sp>
        <p:nvSpPr>
          <p:cNvPr id="6" name="Rectangle 5"/>
          <p:cNvSpPr/>
          <p:nvPr/>
        </p:nvSpPr>
        <p:spPr>
          <a:xfrm>
            <a:off x="5334000" y="5341203"/>
            <a:ext cx="1828800" cy="830997"/>
          </a:xfrm>
          <a:prstGeom prst="rect">
            <a:avLst/>
          </a:prstGeom>
        </p:spPr>
        <p:txBody>
          <a:bodyPr wrap="square">
            <a:spAutoFit/>
          </a:bodyPr>
          <a:lstStyle/>
          <a:p>
            <a:r>
              <a:rPr lang="en-US" sz="2400" dirty="0" smtClean="0"/>
              <a:t>P-enzyme ↓</a:t>
            </a:r>
            <a:endParaRPr lang="en-US" sz="2400" dirty="0"/>
          </a:p>
          <a:p>
            <a:r>
              <a:rPr lang="en-US" sz="2400" dirty="0" smtClean="0"/>
              <a:t>N-enzyme ↑</a:t>
            </a:r>
            <a:endParaRPr lang="en-US" sz="2400" dirty="0"/>
          </a:p>
        </p:txBody>
      </p:sp>
    </p:spTree>
    <p:extLst>
      <p:ext uri="{BB962C8B-B14F-4D97-AF65-F5344CB8AC3E}">
        <p14:creationId xmlns:p14="http://schemas.microsoft.com/office/powerpoint/2010/main" val="18804445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Conclusions</a:t>
            </a:r>
          </a:p>
        </p:txBody>
      </p:sp>
      <p:sp>
        <p:nvSpPr>
          <p:cNvPr id="3" name="Content Placeholder 2"/>
          <p:cNvSpPr>
            <a:spLocks noGrp="1"/>
          </p:cNvSpPr>
          <p:nvPr>
            <p:ph idx="1"/>
          </p:nvPr>
        </p:nvSpPr>
        <p:spPr>
          <a:xfrm>
            <a:off x="457200" y="1371601"/>
            <a:ext cx="8229600" cy="2895600"/>
          </a:xfrm>
        </p:spPr>
        <p:txBody>
          <a:bodyPr>
            <a:normAutofit fontScale="85000" lnSpcReduction="20000"/>
          </a:bodyPr>
          <a:lstStyle/>
          <a:p>
            <a:r>
              <a:rPr lang="en-US" sz="2800" dirty="0" smtClean="0"/>
              <a:t>P </a:t>
            </a:r>
            <a:r>
              <a:rPr lang="en-US" sz="2800" dirty="0"/>
              <a:t>limitation </a:t>
            </a:r>
            <a:r>
              <a:rPr lang="en-US" sz="2800" dirty="0" smtClean="0"/>
              <a:t>is suggested </a:t>
            </a:r>
            <a:r>
              <a:rPr lang="en-US" sz="2800" dirty="0"/>
              <a:t>by </a:t>
            </a:r>
            <a:r>
              <a:rPr lang="en-US" sz="2800" dirty="0" smtClean="0"/>
              <a:t>shift from P- to N- acquiring enzymes in </a:t>
            </a:r>
            <a:r>
              <a:rPr lang="en-US" sz="2800" dirty="0"/>
              <a:t>response to </a:t>
            </a:r>
            <a:r>
              <a:rPr lang="en-US" sz="2800" dirty="0" smtClean="0"/>
              <a:t>elevated P.</a:t>
            </a:r>
          </a:p>
          <a:p>
            <a:endParaRPr lang="en-US" sz="2800" dirty="0"/>
          </a:p>
          <a:p>
            <a:r>
              <a:rPr lang="en-US" sz="2800" dirty="0" smtClean="0"/>
              <a:t>N limitation </a:t>
            </a:r>
            <a:r>
              <a:rPr lang="en-US" sz="2800" dirty="0"/>
              <a:t>of </a:t>
            </a:r>
            <a:r>
              <a:rPr lang="en-US" sz="2800" dirty="0" smtClean="0"/>
              <a:t>C use is suggested </a:t>
            </a:r>
            <a:r>
              <a:rPr lang="en-US" sz="2800" dirty="0"/>
              <a:t>by </a:t>
            </a:r>
            <a:r>
              <a:rPr lang="en-US" sz="2800" dirty="0" smtClean="0"/>
              <a:t>shift to C-acquiring enzymes in </a:t>
            </a:r>
            <a:r>
              <a:rPr lang="en-US" sz="2800" dirty="0"/>
              <a:t>response to </a:t>
            </a:r>
            <a:r>
              <a:rPr lang="en-US" sz="2800" dirty="0" smtClean="0"/>
              <a:t>elevated N.</a:t>
            </a:r>
          </a:p>
          <a:p>
            <a:endParaRPr lang="en-US" sz="2800" dirty="0" smtClean="0"/>
          </a:p>
          <a:p>
            <a:r>
              <a:rPr lang="en-US" sz="2800" dirty="0" smtClean="0"/>
              <a:t>Delayed response of N-acquiring enzymes to P addition suggests development of colimitation overtime.</a:t>
            </a:r>
            <a:endParaRPr lang="en-US" sz="28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4887" y="4395787"/>
            <a:ext cx="4365625" cy="170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477000" y="152400"/>
            <a:ext cx="2397310" cy="738664"/>
          </a:xfrm>
          <a:prstGeom prst="rect">
            <a:avLst/>
          </a:prstGeom>
          <a:ln>
            <a:solidFill>
              <a:schemeClr val="tx1"/>
            </a:solidFill>
          </a:ln>
        </p:spPr>
        <p:txBody>
          <a:bodyPr wrap="square">
            <a:spAutoFit/>
          </a:bodyPr>
          <a:lstStyle/>
          <a:p>
            <a:r>
              <a:rPr lang="en-US" sz="2200" i="1" dirty="0"/>
              <a:t>Shan </a:t>
            </a:r>
            <a:r>
              <a:rPr lang="en-US" sz="2200" i="1" dirty="0" err="1"/>
              <a:t>Shan</a:t>
            </a:r>
            <a:endParaRPr lang="en-US" sz="2200" i="1" dirty="0"/>
          </a:p>
          <a:p>
            <a:r>
              <a:rPr lang="en-US" sz="2000" i="1" dirty="0" smtClean="0"/>
              <a:t>shans@miamioh.edu</a:t>
            </a:r>
            <a:endParaRPr lang="en-US" sz="2000" i="1" dirty="0"/>
          </a:p>
        </p:txBody>
      </p:sp>
    </p:spTree>
    <p:extLst>
      <p:ext uri="{BB962C8B-B14F-4D97-AF65-F5344CB8AC3E}">
        <p14:creationId xmlns:p14="http://schemas.microsoft.com/office/powerpoint/2010/main" val="1175370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53050" y="0"/>
            <a:ext cx="3755841" cy="2805289"/>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800" y="2590800"/>
            <a:ext cx="4064000" cy="3048000"/>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719011"/>
            <a:ext cx="9144000" cy="986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90999" y="294799"/>
            <a:ext cx="1061199" cy="914400"/>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3231" y="967357"/>
            <a:ext cx="623538" cy="789277"/>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61513" y="967357"/>
            <a:ext cx="836738" cy="829131"/>
          </a:xfrm>
          <a:prstGeom prst="rect">
            <a:avLst/>
          </a:prstGeom>
        </p:spPr>
      </p:pic>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2151" y="294799"/>
            <a:ext cx="3632200" cy="477202"/>
          </a:xfrm>
          <a:prstGeom prst="rect">
            <a:avLst/>
          </a:prstGeom>
        </p:spPr>
      </p:pic>
      <p:pic>
        <p:nvPicPr>
          <p:cNvPr id="3" name="Picture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91000" y="2590800"/>
            <a:ext cx="2266950" cy="3048000"/>
          </a:xfrm>
          <a:prstGeom prst="rect">
            <a:avLst/>
          </a:prstGeom>
        </p:spPr>
      </p:pic>
      <p:pic>
        <p:nvPicPr>
          <p:cNvPr id="11" name="Picture 10"/>
          <p:cNvPicPr>
            <a:picLocks noChangeAspect="1"/>
          </p:cNvPicPr>
          <p:nvPr/>
        </p:nvPicPr>
        <p:blipFill rotWithShape="1">
          <a:blip r:embed="rId11" cstate="print">
            <a:extLst>
              <a:ext uri="{28A0092B-C50C-407E-A947-70E740481C1C}">
                <a14:useLocalDpi xmlns:a14="http://schemas.microsoft.com/office/drawing/2010/main" val="0"/>
              </a:ext>
            </a:extLst>
          </a:blip>
          <a:srcRect l="19305" t="7591" r="36944"/>
          <a:stretch/>
        </p:blipFill>
        <p:spPr>
          <a:xfrm>
            <a:off x="6502401" y="2590800"/>
            <a:ext cx="2565399" cy="3048000"/>
          </a:xfrm>
          <a:prstGeom prst="rect">
            <a:avLst/>
          </a:prstGeom>
        </p:spPr>
      </p:pic>
      <p:sp>
        <p:nvSpPr>
          <p:cNvPr id="12" name="Rectangle 11"/>
          <p:cNvSpPr/>
          <p:nvPr/>
        </p:nvSpPr>
        <p:spPr>
          <a:xfrm>
            <a:off x="2819400" y="1202636"/>
            <a:ext cx="1559110" cy="1107996"/>
          </a:xfrm>
          <a:prstGeom prst="rect">
            <a:avLst/>
          </a:prstGeom>
          <a:ln>
            <a:solidFill>
              <a:schemeClr val="tx1"/>
            </a:solidFill>
          </a:ln>
        </p:spPr>
        <p:txBody>
          <a:bodyPr wrap="square">
            <a:spAutoFit/>
          </a:bodyPr>
          <a:lstStyle/>
          <a:p>
            <a:r>
              <a:rPr lang="en-US" sz="2200" i="1" dirty="0" smtClean="0"/>
              <a:t>Melany Fisk</a:t>
            </a:r>
          </a:p>
          <a:p>
            <a:r>
              <a:rPr lang="en-US" sz="2200" i="1" dirty="0" smtClean="0"/>
              <a:t>Ruth </a:t>
            </a:r>
            <a:r>
              <a:rPr lang="en-US" sz="2200" i="1" dirty="0" err="1" smtClean="0"/>
              <a:t>Yanai</a:t>
            </a:r>
            <a:endParaRPr lang="en-US" sz="2200" i="1" dirty="0" smtClean="0"/>
          </a:p>
          <a:p>
            <a:r>
              <a:rPr lang="en-US" sz="2200" i="1" dirty="0" smtClean="0"/>
              <a:t>Tim Fahey</a:t>
            </a:r>
            <a:endParaRPr lang="en-US" sz="2200" i="1" dirty="0"/>
          </a:p>
        </p:txBody>
      </p:sp>
    </p:spTree>
    <p:extLst>
      <p:ext uri="{BB962C8B-B14F-4D97-AF65-F5344CB8AC3E}">
        <p14:creationId xmlns:p14="http://schemas.microsoft.com/office/powerpoint/2010/main" val="19079140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9356" y="2543302"/>
            <a:ext cx="5279768" cy="3997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6"/>
          <p:cNvSpPr>
            <a:spLocks noGrp="1"/>
          </p:cNvSpPr>
          <p:nvPr>
            <p:ph type="title"/>
          </p:nvPr>
        </p:nvSpPr>
        <p:spPr>
          <a:xfrm>
            <a:off x="471057" y="0"/>
            <a:ext cx="7620000" cy="1143000"/>
          </a:xfrm>
        </p:spPr>
        <p:txBody>
          <a:bodyPr>
            <a:normAutofit/>
          </a:bodyPr>
          <a:lstStyle/>
          <a:p>
            <a:r>
              <a:rPr lang="en-US" sz="3200" dirty="0"/>
              <a:t>N P Colimitation</a:t>
            </a:r>
          </a:p>
        </p:txBody>
      </p:sp>
      <p:sp>
        <p:nvSpPr>
          <p:cNvPr id="8" name="Content Placeholder 7"/>
          <p:cNvSpPr>
            <a:spLocks noGrp="1"/>
          </p:cNvSpPr>
          <p:nvPr>
            <p:ph idx="1"/>
          </p:nvPr>
        </p:nvSpPr>
        <p:spPr>
          <a:xfrm>
            <a:off x="533400" y="914400"/>
            <a:ext cx="8153400" cy="2971800"/>
          </a:xfrm>
        </p:spPr>
        <p:txBody>
          <a:bodyPr>
            <a:noAutofit/>
          </a:bodyPr>
          <a:lstStyle/>
          <a:p>
            <a:r>
              <a:rPr lang="en-US" sz="2400" dirty="0" smtClean="0">
                <a:latin typeface="+mj-lt"/>
              </a:rPr>
              <a:t>Nutrient limitation &amp; ecosystem productivity/function</a:t>
            </a:r>
          </a:p>
          <a:p>
            <a:r>
              <a:rPr lang="en-US" sz="2400" dirty="0" smtClean="0">
                <a:latin typeface="+mj-lt"/>
              </a:rPr>
              <a:t>Single-nutrient limitation</a:t>
            </a:r>
          </a:p>
          <a:p>
            <a:r>
              <a:rPr lang="en-US" sz="2400" dirty="0" smtClean="0">
                <a:latin typeface="+mj-lt"/>
              </a:rPr>
              <a:t>N P colimitation: </a:t>
            </a:r>
            <a:r>
              <a:rPr lang="en-US" sz="2400" dirty="0">
                <a:latin typeface="+mj-lt"/>
                <a:cs typeface="Times New Roman" pitchFamily="18" charset="0"/>
              </a:rPr>
              <a:t>l</a:t>
            </a:r>
            <a:r>
              <a:rPr lang="en-US" altLang="en-US" sz="2400" dirty="0" smtClean="0">
                <a:latin typeface="+mj-lt"/>
                <a:cs typeface="Times New Roman" pitchFamily="18" charset="0"/>
              </a:rPr>
              <a:t>arger </a:t>
            </a:r>
            <a:r>
              <a:rPr lang="en-US" altLang="en-US" sz="2400" dirty="0">
                <a:latin typeface="+mj-lt"/>
                <a:cs typeface="Times New Roman" pitchFamily="18" charset="0"/>
              </a:rPr>
              <a:t>productivity response to N+P together than to either alone</a:t>
            </a:r>
          </a:p>
          <a:p>
            <a:endParaRPr lang="en-US" sz="2400" dirty="0" smtClean="0">
              <a:latin typeface="+mj-lt"/>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100288"/>
            <a:ext cx="2235257" cy="2832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3886200" y="2651323"/>
            <a:ext cx="1426031" cy="307777"/>
          </a:xfrm>
          <a:prstGeom prst="rect">
            <a:avLst/>
          </a:prstGeom>
        </p:spPr>
        <p:txBody>
          <a:bodyPr wrap="none">
            <a:spAutoFit/>
          </a:bodyPr>
          <a:lstStyle/>
          <a:p>
            <a:r>
              <a:rPr lang="en-US" sz="1400" i="1" dirty="0" err="1"/>
              <a:t>Elser</a:t>
            </a:r>
            <a:r>
              <a:rPr lang="en-US" sz="1400" i="1" dirty="0"/>
              <a:t> et al., 2007 </a:t>
            </a:r>
          </a:p>
        </p:txBody>
      </p:sp>
    </p:spTree>
    <p:extLst>
      <p:ext uri="{BB962C8B-B14F-4D97-AF65-F5344CB8AC3E}">
        <p14:creationId xmlns:p14="http://schemas.microsoft.com/office/powerpoint/2010/main" val="40495363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han\AppData\Local\Microsoft\Windows\Temporary Internet Files\Content.IE5\QNCK5RU6\PngMedium-scales-13510[1].gif"/>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4400" y="1353271"/>
            <a:ext cx="1784978" cy="13625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87337" y="152400"/>
            <a:ext cx="8229600" cy="1143000"/>
          </a:xfrm>
        </p:spPr>
        <p:txBody>
          <a:bodyPr>
            <a:normAutofit fontScale="90000"/>
          </a:bodyPr>
          <a:lstStyle/>
          <a:p>
            <a:r>
              <a:rPr lang="en-US" sz="3600" dirty="0" smtClean="0"/>
              <a:t>Optimized Resource Acquisition &amp; Nutrient </a:t>
            </a:r>
            <a:r>
              <a:rPr lang="en-US" sz="3600" dirty="0"/>
              <a:t>Limitation </a:t>
            </a:r>
          </a:p>
        </p:txBody>
      </p:sp>
      <p:sp>
        <p:nvSpPr>
          <p:cNvPr id="4" name="Rectangle 3"/>
          <p:cNvSpPr/>
          <p:nvPr/>
        </p:nvSpPr>
        <p:spPr>
          <a:xfrm>
            <a:off x="362005" y="1803705"/>
            <a:ext cx="1104790" cy="461665"/>
          </a:xfrm>
          <a:prstGeom prst="rect">
            <a:avLst/>
          </a:prstGeom>
          <a:noFill/>
        </p:spPr>
        <p:txBody>
          <a:bodyPr wrap="none" lIns="91440" tIns="45720" rIns="91440" bIns="45720">
            <a:spAutoFit/>
          </a:bodyPr>
          <a:lstStyle/>
          <a:p>
            <a:pPr algn="ctr"/>
            <a:r>
              <a:rPr lang="en-US" sz="2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Carbon</a:t>
            </a:r>
            <a:endParaRPr lang="en-US" sz="2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Rectangle 4"/>
          <p:cNvSpPr/>
          <p:nvPr/>
        </p:nvSpPr>
        <p:spPr>
          <a:xfrm>
            <a:off x="1933399" y="1495644"/>
            <a:ext cx="153195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Resources</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Rectangle 5"/>
          <p:cNvSpPr/>
          <p:nvPr/>
        </p:nvSpPr>
        <p:spPr>
          <a:xfrm>
            <a:off x="619510" y="5056939"/>
            <a:ext cx="1750929" cy="400110"/>
          </a:xfrm>
          <a:prstGeom prst="rect">
            <a:avLst/>
          </a:prstGeom>
        </p:spPr>
        <p:txBody>
          <a:bodyPr wrap="none">
            <a:spAutoFit/>
          </a:bodyPr>
          <a:lstStyle/>
          <a:p>
            <a:pPr>
              <a:defRPr/>
            </a:pPr>
            <a:r>
              <a:rPr lang="en-US" sz="2000" dirty="0" smtClean="0">
                <a:latin typeface="+mj-lt"/>
              </a:rPr>
              <a:t>Light limitation</a:t>
            </a:r>
            <a:endParaRPr lang="en-US" sz="2000" dirty="0">
              <a:latin typeface="+mj-lt"/>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005" y="2895600"/>
            <a:ext cx="3271535" cy="2161339"/>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6700" y="2133600"/>
            <a:ext cx="4365625" cy="170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98402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295400"/>
            <a:ext cx="7315200" cy="5105400"/>
          </a:xfrm>
        </p:spPr>
        <p:txBody>
          <a:bodyPr>
            <a:normAutofit/>
          </a:bodyPr>
          <a:lstStyle/>
          <a:p>
            <a:r>
              <a:rPr lang="en-US" sz="2400" dirty="0" smtClean="0">
                <a:latin typeface="+mj-lt"/>
              </a:rPr>
              <a:t>Decompose organic matter, release various nutrients into the soil</a:t>
            </a:r>
            <a:endParaRPr lang="en-US" sz="2400" dirty="0">
              <a:latin typeface="+mj-lt"/>
            </a:endParaRPr>
          </a:p>
          <a:p>
            <a:r>
              <a:rPr lang="en-US" sz="2400" dirty="0" smtClean="0">
                <a:latin typeface="+mj-lt"/>
              </a:rPr>
              <a:t>Indicate nutritional demands of plants and microbes</a:t>
            </a:r>
            <a:endParaRPr lang="en-US" sz="2400" dirty="0">
              <a:latin typeface="+mj-lt"/>
            </a:endParaRPr>
          </a:p>
          <a:p>
            <a:pPr lvl="1"/>
            <a:r>
              <a:rPr lang="en-US" sz="2400" dirty="0" smtClean="0">
                <a:latin typeface="+mj-lt"/>
              </a:rPr>
              <a:t>High production = High demand </a:t>
            </a:r>
            <a:r>
              <a:rPr lang="en-US" sz="2400" dirty="0">
                <a:latin typeface="+mj-lt"/>
              </a:rPr>
              <a:t>for the </a:t>
            </a:r>
            <a:r>
              <a:rPr lang="en-US" sz="2400" dirty="0" smtClean="0">
                <a:latin typeface="+mj-lt"/>
              </a:rPr>
              <a:t>target nutrient</a:t>
            </a:r>
            <a:endParaRPr lang="en-US" sz="2400" dirty="0">
              <a:latin typeface="+mj-lt"/>
            </a:endParaRPr>
          </a:p>
          <a:p>
            <a:endParaRPr lang="en-US" sz="2400" dirty="0">
              <a:latin typeface="+mj-lt"/>
            </a:endParaRPr>
          </a:p>
        </p:txBody>
      </p:sp>
      <p:sp>
        <p:nvSpPr>
          <p:cNvPr id="4" name="Title 3"/>
          <p:cNvSpPr>
            <a:spLocks noGrp="1"/>
          </p:cNvSpPr>
          <p:nvPr>
            <p:ph type="title"/>
          </p:nvPr>
        </p:nvSpPr>
        <p:spPr/>
        <p:txBody>
          <a:bodyPr>
            <a:normAutofit/>
          </a:bodyPr>
          <a:lstStyle/>
          <a:p>
            <a:r>
              <a:rPr lang="en-US" sz="3200" dirty="0"/>
              <a:t>S</a:t>
            </a:r>
            <a:r>
              <a:rPr lang="en-US" sz="3200" dirty="0" smtClean="0"/>
              <a:t>oil Extracellular Enzymes</a:t>
            </a:r>
            <a:endParaRPr lang="en-US" sz="3200" dirty="0"/>
          </a:p>
        </p:txBody>
      </p:sp>
      <p:graphicFrame>
        <p:nvGraphicFramePr>
          <p:cNvPr id="5" name="Table 4"/>
          <p:cNvGraphicFramePr>
            <a:graphicFrameLocks noGrp="1"/>
          </p:cNvGraphicFramePr>
          <p:nvPr>
            <p:extLst>
              <p:ext uri="{D42A27DB-BD31-4B8C-83A1-F6EECF244321}">
                <p14:modId xmlns:p14="http://schemas.microsoft.com/office/powerpoint/2010/main" val="1458498113"/>
              </p:ext>
            </p:extLst>
          </p:nvPr>
        </p:nvGraphicFramePr>
        <p:xfrm>
          <a:off x="609600" y="3657600"/>
          <a:ext cx="7848600" cy="1524000"/>
        </p:xfrm>
        <a:graphic>
          <a:graphicData uri="http://schemas.openxmlformats.org/drawingml/2006/table">
            <a:tbl>
              <a:tblPr firstRow="1" bandRow="1">
                <a:tableStyleId>{5C22544A-7EE6-4342-B048-85BDC9FD1C3A}</a:tableStyleId>
              </a:tblPr>
              <a:tblGrid>
                <a:gridCol w="2616200">
                  <a:extLst>
                    <a:ext uri="{9D8B030D-6E8A-4147-A177-3AD203B41FA5}">
                      <a16:colId xmlns:a16="http://schemas.microsoft.com/office/drawing/2014/main" val="20000"/>
                    </a:ext>
                  </a:extLst>
                </a:gridCol>
                <a:gridCol w="2616200">
                  <a:extLst>
                    <a:ext uri="{9D8B030D-6E8A-4147-A177-3AD203B41FA5}">
                      <a16:colId xmlns:a16="http://schemas.microsoft.com/office/drawing/2014/main" val="20001"/>
                    </a:ext>
                  </a:extLst>
                </a:gridCol>
                <a:gridCol w="2616200">
                  <a:extLst>
                    <a:ext uri="{9D8B030D-6E8A-4147-A177-3AD203B41FA5}">
                      <a16:colId xmlns:a16="http://schemas.microsoft.com/office/drawing/2014/main" val="20002"/>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smtClean="0"/>
                        <a:t>N-</a:t>
                      </a:r>
                      <a:r>
                        <a:rPr lang="en-US" sz="2200" b="1" i="0" u="none" strike="noStrike" kern="1200" baseline="0" dirty="0" smtClean="0">
                          <a:solidFill>
                            <a:schemeClr val="lt1"/>
                          </a:solidFill>
                          <a:latin typeface="+mn-lt"/>
                          <a:ea typeface="+mn-ea"/>
                          <a:cs typeface="+mn-cs"/>
                        </a:rPr>
                        <a:t>acquiring </a:t>
                      </a:r>
                      <a:r>
                        <a:rPr lang="en-US" sz="2200" b="1" dirty="0" smtClean="0"/>
                        <a:t>enzyme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smtClean="0"/>
                        <a:t>P-</a:t>
                      </a:r>
                      <a:r>
                        <a:rPr lang="en-US" sz="2200" b="1" i="0" u="none" strike="noStrike" kern="1200" baseline="0" dirty="0" smtClean="0">
                          <a:solidFill>
                            <a:schemeClr val="lt1"/>
                          </a:solidFill>
                          <a:latin typeface="+mn-lt"/>
                          <a:ea typeface="+mn-ea"/>
                          <a:cs typeface="+mn-cs"/>
                        </a:rPr>
                        <a:t>acquiring </a:t>
                      </a:r>
                      <a:r>
                        <a:rPr lang="en-US" sz="2200" b="1" dirty="0" smtClean="0"/>
                        <a:t>enzyme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smtClean="0"/>
                        <a:t>C-</a:t>
                      </a:r>
                      <a:r>
                        <a:rPr lang="en-US" sz="2200" b="1" i="0" u="none" strike="noStrike" kern="1200" baseline="0" dirty="0" smtClean="0">
                          <a:solidFill>
                            <a:schemeClr val="lt1"/>
                          </a:solidFill>
                          <a:latin typeface="+mn-lt"/>
                          <a:ea typeface="+mn-ea"/>
                          <a:cs typeface="+mn-cs"/>
                        </a:rPr>
                        <a:t>acquiring </a:t>
                      </a:r>
                      <a:r>
                        <a:rPr lang="en-US" sz="2200" b="1" dirty="0" smtClean="0"/>
                        <a:t>enzyme</a:t>
                      </a:r>
                    </a:p>
                  </a:txBody>
                  <a:tcPr/>
                </a:tc>
                <a:extLst>
                  <a:ext uri="{0D108BD9-81ED-4DB2-BD59-A6C34878D82A}">
                    <a16:rowId xmlns:a16="http://schemas.microsoft.com/office/drawing/2014/main" val="10000"/>
                  </a:ext>
                </a:extLst>
              </a:tr>
              <a:tr h="741680">
                <a:tc>
                  <a:txBody>
                    <a:bodyPr/>
                    <a:lstStyle/>
                    <a:p>
                      <a:r>
                        <a:rPr lang="en-US" sz="2200" b="0" i="0" u="none" strike="noStrike" kern="1200" baseline="0" dirty="0" smtClean="0">
                          <a:solidFill>
                            <a:schemeClr val="dk1"/>
                          </a:solidFill>
                          <a:latin typeface="+mn-lt"/>
                          <a:ea typeface="+mn-ea"/>
                          <a:cs typeface="+mn-cs"/>
                        </a:rPr>
                        <a:t>aminopeptidase </a:t>
                      </a:r>
                    </a:p>
                    <a:p>
                      <a:r>
                        <a:rPr lang="en-US" sz="2200" b="0" i="0" u="none" strike="noStrike" kern="1200" baseline="0" dirty="0" smtClean="0">
                          <a:solidFill>
                            <a:schemeClr val="dk1"/>
                          </a:solidFill>
                          <a:latin typeface="+mn-lt"/>
                          <a:ea typeface="+mn-ea"/>
                          <a:cs typeface="+mn-cs"/>
                        </a:rPr>
                        <a:t>N-acetyl-</a:t>
                      </a:r>
                      <a:r>
                        <a:rPr lang="en-US" sz="2200" b="0" i="0" u="none" strike="noStrike" kern="1200" baseline="0" dirty="0" err="1" smtClean="0">
                          <a:solidFill>
                            <a:schemeClr val="dk1"/>
                          </a:solidFill>
                          <a:latin typeface="+mn-lt"/>
                          <a:ea typeface="+mn-ea"/>
                          <a:cs typeface="+mn-cs"/>
                        </a:rPr>
                        <a:t>glucosaminidase</a:t>
                      </a:r>
                      <a:endParaRPr lang="en-US" sz="2200" dirty="0"/>
                    </a:p>
                  </a:txBody>
                  <a:tcPr/>
                </a:tc>
                <a:tc>
                  <a:txBody>
                    <a:bodyPr/>
                    <a:lstStyle/>
                    <a:p>
                      <a:r>
                        <a:rPr lang="en-US" sz="2200" b="0" i="0" u="none" strike="noStrike" kern="1200" baseline="0" dirty="0" smtClean="0">
                          <a:solidFill>
                            <a:schemeClr val="dk1"/>
                          </a:solidFill>
                          <a:latin typeface="+mn-lt"/>
                          <a:ea typeface="+mn-ea"/>
                          <a:cs typeface="+mn-cs"/>
                        </a:rPr>
                        <a:t>phosphatase</a:t>
                      </a:r>
                      <a:endParaRPr lang="en-US" sz="2200" dirty="0"/>
                    </a:p>
                  </a:txBody>
                  <a:tcPr/>
                </a:tc>
                <a:tc>
                  <a:txBody>
                    <a:bodyPr/>
                    <a:lstStyle/>
                    <a:p>
                      <a:r>
                        <a:rPr lang="el-GR" sz="2200" b="0" i="0" u="none" strike="noStrike" kern="1200" baseline="0" dirty="0" smtClean="0">
                          <a:solidFill>
                            <a:schemeClr val="dk1"/>
                          </a:solidFill>
                          <a:latin typeface="+mn-lt"/>
                          <a:ea typeface="+mn-ea"/>
                          <a:cs typeface="+mn-cs"/>
                        </a:rPr>
                        <a:t>β-</a:t>
                      </a:r>
                      <a:r>
                        <a:rPr lang="en-US" sz="2200" b="0" i="0" u="none" strike="noStrike" kern="1200" baseline="0" dirty="0" smtClean="0">
                          <a:solidFill>
                            <a:schemeClr val="dk1"/>
                          </a:solidFill>
                          <a:latin typeface="+mn-lt"/>
                          <a:ea typeface="+mn-ea"/>
                          <a:cs typeface="+mn-cs"/>
                        </a:rPr>
                        <a:t>glucosidase</a:t>
                      </a:r>
                    </a:p>
                    <a:p>
                      <a:r>
                        <a:rPr lang="en-US" sz="2200" dirty="0" err="1" smtClean="0"/>
                        <a:t>cellobiohydrolase</a:t>
                      </a:r>
                      <a:endParaRPr lang="en-US" sz="22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876831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Hypothesis</a:t>
            </a:r>
            <a:endParaRPr lang="en-US" sz="3200" dirty="0"/>
          </a:p>
        </p:txBody>
      </p:sp>
      <p:sp>
        <p:nvSpPr>
          <p:cNvPr id="3" name="Content Placeholder 2"/>
          <p:cNvSpPr>
            <a:spLocks noGrp="1"/>
          </p:cNvSpPr>
          <p:nvPr>
            <p:ph idx="1"/>
          </p:nvPr>
        </p:nvSpPr>
        <p:spPr/>
        <p:txBody>
          <a:bodyPr>
            <a:normAutofit/>
          </a:bodyPr>
          <a:lstStyle/>
          <a:p>
            <a:r>
              <a:rPr lang="en-US" sz="2800" dirty="0" smtClean="0"/>
              <a:t>Ratios </a:t>
            </a:r>
            <a:r>
              <a:rPr lang="en-US" sz="2800" dirty="0"/>
              <a:t>of </a:t>
            </a:r>
            <a:r>
              <a:rPr lang="en-US" sz="2800" dirty="0" smtClean="0"/>
              <a:t>C-, N-, </a:t>
            </a:r>
            <a:r>
              <a:rPr lang="en-US" sz="2800" dirty="0"/>
              <a:t>and </a:t>
            </a:r>
            <a:r>
              <a:rPr lang="en-US" sz="2800" dirty="0" smtClean="0"/>
              <a:t>P-acquiring </a:t>
            </a:r>
            <a:r>
              <a:rPr lang="en-US" sz="2800" dirty="0"/>
              <a:t>enzymes respond to changes in nutrient availability in a direction that minimizes limitation by any single </a:t>
            </a:r>
            <a:r>
              <a:rPr lang="en-US" sz="2800" dirty="0" smtClean="0"/>
              <a:t>nutrient.</a:t>
            </a:r>
            <a:endParaRPr lang="en-US" sz="2800" dirty="0"/>
          </a:p>
        </p:txBody>
      </p:sp>
    </p:spTree>
    <p:extLst>
      <p:ext uri="{BB962C8B-B14F-4D97-AF65-F5344CB8AC3E}">
        <p14:creationId xmlns:p14="http://schemas.microsoft.com/office/powerpoint/2010/main" val="39486017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8"/>
          <p:cNvSpPr txBox="1">
            <a:spLocks noChangeArrowheads="1"/>
          </p:cNvSpPr>
          <p:nvPr/>
        </p:nvSpPr>
        <p:spPr bwMode="auto">
          <a:xfrm>
            <a:off x="3733800" y="350837"/>
            <a:ext cx="200445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dirty="0">
                <a:latin typeface="+mj-lt"/>
                <a:ea typeface="+mj-ea"/>
                <a:cs typeface="+mj-cs"/>
              </a:rPr>
              <a:t>Study Sites</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42299" b="23218"/>
          <a:stretch/>
        </p:blipFill>
        <p:spPr>
          <a:xfrm>
            <a:off x="76201" y="728142"/>
            <a:ext cx="3047999" cy="1865587"/>
          </a:xfrm>
          <a:prstGeom prst="rect">
            <a:avLst/>
          </a:prstGeom>
        </p:spPr>
      </p:pic>
      <p:cxnSp>
        <p:nvCxnSpPr>
          <p:cNvPr id="5" name="Straight Arrow Connector 4"/>
          <p:cNvCxnSpPr/>
          <p:nvPr/>
        </p:nvCxnSpPr>
        <p:spPr>
          <a:xfrm>
            <a:off x="2362200" y="1524000"/>
            <a:ext cx="914400" cy="533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2399772" y="2102988"/>
            <a:ext cx="6058428" cy="4450212"/>
            <a:chOff x="3225323" y="12496800"/>
            <a:chExt cx="8983028" cy="6271260"/>
          </a:xfrm>
        </p:grpSpPr>
        <p:grpSp>
          <p:nvGrpSpPr>
            <p:cNvPr id="10" name="Group 9"/>
            <p:cNvGrpSpPr>
              <a:grpSpLocks noChangeAspect="1"/>
            </p:cNvGrpSpPr>
            <p:nvPr/>
          </p:nvGrpSpPr>
          <p:grpSpPr>
            <a:xfrm>
              <a:off x="3225323" y="12496800"/>
              <a:ext cx="8983028" cy="6271260"/>
              <a:chOff x="6753226" y="20345400"/>
              <a:chExt cx="7485859" cy="5226050"/>
            </a:xfrm>
          </p:grpSpPr>
          <p:grpSp>
            <p:nvGrpSpPr>
              <p:cNvPr id="12" name="Group 3"/>
              <p:cNvGrpSpPr>
                <a:grpSpLocks noChangeAspect="1"/>
              </p:cNvGrpSpPr>
              <p:nvPr/>
            </p:nvGrpSpPr>
            <p:grpSpPr bwMode="auto">
              <a:xfrm>
                <a:off x="6771482" y="20345400"/>
                <a:ext cx="7467603" cy="5226050"/>
                <a:chOff x="381000" y="304800"/>
                <a:chExt cx="4605339" cy="3222625"/>
              </a:xfrm>
            </p:grpSpPr>
            <p:pic>
              <p:nvPicPr>
                <p:cNvPr id="1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l="33354" t="29106" r="28871" b="23903"/>
                <a:stretch>
                  <a:fillRect/>
                </a:stretch>
              </p:blipFill>
              <p:spPr bwMode="auto">
                <a:xfrm>
                  <a:off x="381000" y="304800"/>
                  <a:ext cx="4605339" cy="322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5-Point Star 16"/>
                <p:cNvSpPr/>
                <p:nvPr/>
              </p:nvSpPr>
              <p:spPr bwMode="auto">
                <a:xfrm>
                  <a:off x="761841" y="1660613"/>
                  <a:ext cx="152728" cy="152712"/>
                </a:xfrm>
                <a:prstGeom prst="star5">
                  <a:avLst/>
                </a:prstGeom>
                <a:solidFill>
                  <a:srgbClr val="C00000"/>
                </a:solidFill>
                <a:ln w="9525" cap="flat" cmpd="sng" algn="ctr">
                  <a:solidFill>
                    <a:schemeClr val="bg1"/>
                  </a:solidFill>
                  <a:prstDash val="solid"/>
                  <a:round/>
                  <a:headEnd type="none" w="med" len="med"/>
                  <a:tailEnd type="none" w="med" len="med"/>
                </a:ln>
                <a:effectLst/>
              </p:spPr>
              <p:txBody>
                <a:bodyPr/>
                <a:lstStyle/>
                <a:p>
                  <a:pPr marL="231775" indent="-231775" algn="ctr">
                    <a:spcAft>
                      <a:spcPct val="50000"/>
                    </a:spcAft>
                    <a:buFontTx/>
                    <a:buChar char="•"/>
                    <a:defRPr/>
                  </a:pPr>
                  <a:endParaRPr lang="en-US">
                    <a:latin typeface="Times New Roman" pitchFamily="18" charset="0"/>
                  </a:endParaRPr>
                </a:p>
              </p:txBody>
            </p:sp>
            <p:sp>
              <p:nvSpPr>
                <p:cNvPr id="18" name="5-Point Star 17"/>
                <p:cNvSpPr/>
                <p:nvPr/>
              </p:nvSpPr>
              <p:spPr bwMode="auto">
                <a:xfrm>
                  <a:off x="1462824" y="2133434"/>
                  <a:ext cx="151749" cy="152712"/>
                </a:xfrm>
                <a:prstGeom prst="star5">
                  <a:avLst/>
                </a:prstGeom>
                <a:solidFill>
                  <a:srgbClr val="C00000"/>
                </a:solidFill>
                <a:ln w="9525" cap="flat" cmpd="sng" algn="ctr">
                  <a:solidFill>
                    <a:schemeClr val="bg1"/>
                  </a:solidFill>
                  <a:prstDash val="solid"/>
                  <a:round/>
                  <a:headEnd type="none" w="med" len="med"/>
                  <a:tailEnd type="none" w="med" len="med"/>
                </a:ln>
                <a:effectLst/>
              </p:spPr>
              <p:txBody>
                <a:bodyPr/>
                <a:lstStyle/>
                <a:p>
                  <a:pPr marL="231775" indent="-231775" algn="ctr">
                    <a:spcAft>
                      <a:spcPct val="50000"/>
                    </a:spcAft>
                    <a:buFontTx/>
                    <a:buChar char="•"/>
                    <a:defRPr/>
                  </a:pPr>
                  <a:endParaRPr lang="en-US">
                    <a:latin typeface="Times New Roman" pitchFamily="18" charset="0"/>
                  </a:endParaRPr>
                </a:p>
              </p:txBody>
            </p:sp>
            <p:sp>
              <p:nvSpPr>
                <p:cNvPr id="19" name="5-Point Star 18"/>
                <p:cNvSpPr/>
                <p:nvPr/>
              </p:nvSpPr>
              <p:spPr bwMode="auto">
                <a:xfrm>
                  <a:off x="3581436" y="1406092"/>
                  <a:ext cx="152728" cy="152712"/>
                </a:xfrm>
                <a:prstGeom prst="star5">
                  <a:avLst/>
                </a:prstGeom>
                <a:solidFill>
                  <a:srgbClr val="C00000"/>
                </a:solidFill>
                <a:ln w="9525" cap="flat" cmpd="sng" algn="ctr">
                  <a:solidFill>
                    <a:schemeClr val="bg1"/>
                  </a:solidFill>
                  <a:prstDash val="solid"/>
                  <a:round/>
                  <a:headEnd type="none" w="med" len="med"/>
                  <a:tailEnd type="none" w="med" len="med"/>
                </a:ln>
                <a:effectLst/>
              </p:spPr>
              <p:txBody>
                <a:bodyPr/>
                <a:lstStyle/>
                <a:p>
                  <a:pPr marL="231775" indent="-231775" algn="ctr">
                    <a:spcAft>
                      <a:spcPct val="50000"/>
                    </a:spcAft>
                    <a:buFontTx/>
                    <a:buChar char="•"/>
                    <a:defRPr/>
                  </a:pPr>
                  <a:endParaRPr lang="en-US">
                    <a:latin typeface="Times New Roman" pitchFamily="18" charset="0"/>
                  </a:endParaRPr>
                </a:p>
              </p:txBody>
            </p:sp>
          </p:grpSp>
          <p:sp>
            <p:nvSpPr>
              <p:cNvPr id="13" name="Text Box 32"/>
              <p:cNvSpPr txBox="1">
                <a:spLocks noChangeArrowheads="1"/>
              </p:cNvSpPr>
              <p:nvPr/>
            </p:nvSpPr>
            <p:spPr bwMode="auto">
              <a:xfrm>
                <a:off x="8786815" y="23355180"/>
                <a:ext cx="2711714" cy="888726"/>
              </a:xfrm>
              <a:prstGeom prst="rect">
                <a:avLst/>
              </a:prstGeom>
              <a:solidFill>
                <a:srgbClr val="F8F8F8">
                  <a:alpha val="4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r>
                  <a:rPr lang="en-US" dirty="0" smtClean="0">
                    <a:latin typeface="Times New Roman" pitchFamily="18" charset="0"/>
                  </a:rPr>
                  <a:t>Hubbard Brook stands: </a:t>
                </a:r>
                <a:endParaRPr lang="en-US" dirty="0">
                  <a:latin typeface="Times New Roman" pitchFamily="18" charset="0"/>
                </a:endParaRPr>
              </a:p>
              <a:p>
                <a:pPr marL="0" indent="0" eaLnBrk="1" hangingPunct="1"/>
                <a:r>
                  <a:rPr lang="en-US" dirty="0" smtClean="0">
                    <a:latin typeface="Times New Roman" pitchFamily="18" charset="0"/>
                  </a:rPr>
                  <a:t>1 </a:t>
                </a:r>
                <a:r>
                  <a:rPr lang="en-US" dirty="0">
                    <a:latin typeface="Times New Roman" pitchFamily="18" charset="0"/>
                  </a:rPr>
                  <a:t>mid-age</a:t>
                </a:r>
              </a:p>
              <a:p>
                <a:pPr marL="0" indent="0" eaLnBrk="1" hangingPunct="1"/>
                <a:r>
                  <a:rPr lang="en-US" dirty="0" smtClean="0">
                    <a:latin typeface="Times New Roman" pitchFamily="18" charset="0"/>
                  </a:rPr>
                  <a:t>1 </a:t>
                </a:r>
                <a:r>
                  <a:rPr lang="en-US" dirty="0">
                    <a:latin typeface="Times New Roman" pitchFamily="18" charset="0"/>
                  </a:rPr>
                  <a:t>mature</a:t>
                </a:r>
              </a:p>
            </p:txBody>
          </p:sp>
          <p:sp>
            <p:nvSpPr>
              <p:cNvPr id="14" name="Text Box 32"/>
              <p:cNvSpPr txBox="1">
                <a:spLocks noChangeArrowheads="1"/>
              </p:cNvSpPr>
              <p:nvPr/>
            </p:nvSpPr>
            <p:spPr bwMode="auto">
              <a:xfrm>
                <a:off x="12286724" y="21178554"/>
                <a:ext cx="1952359" cy="1155344"/>
              </a:xfrm>
              <a:prstGeom prst="rect">
                <a:avLst/>
              </a:prstGeom>
              <a:solidFill>
                <a:srgbClr val="F8F8F8">
                  <a:alpha val="4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smtClean="0">
                    <a:latin typeface="Times New Roman" pitchFamily="18" charset="0"/>
                  </a:rPr>
                  <a:t>Bartlett stands:</a:t>
                </a:r>
                <a:endParaRPr lang="en-US" dirty="0">
                  <a:latin typeface="Times New Roman" pitchFamily="18" charset="0"/>
                </a:endParaRPr>
              </a:p>
              <a:p>
                <a:pPr eaLnBrk="1" hangingPunct="1"/>
                <a:r>
                  <a:rPr lang="en-US" dirty="0" smtClean="0">
                    <a:latin typeface="Times New Roman" pitchFamily="18" charset="0"/>
                  </a:rPr>
                  <a:t>3 </a:t>
                </a:r>
                <a:r>
                  <a:rPr lang="en-US" dirty="0">
                    <a:latin typeface="Times New Roman" pitchFamily="18" charset="0"/>
                  </a:rPr>
                  <a:t>young</a:t>
                </a:r>
              </a:p>
              <a:p>
                <a:pPr eaLnBrk="1" hangingPunct="1"/>
                <a:r>
                  <a:rPr lang="en-US" dirty="0" smtClean="0">
                    <a:latin typeface="Times New Roman" pitchFamily="18" charset="0"/>
                  </a:rPr>
                  <a:t>3 </a:t>
                </a:r>
                <a:r>
                  <a:rPr lang="en-US" dirty="0">
                    <a:latin typeface="Times New Roman" pitchFamily="18" charset="0"/>
                  </a:rPr>
                  <a:t>mid-age</a:t>
                </a:r>
              </a:p>
              <a:p>
                <a:pPr eaLnBrk="1" hangingPunct="1"/>
                <a:r>
                  <a:rPr lang="en-US" dirty="0" smtClean="0">
                    <a:latin typeface="Times New Roman" pitchFamily="18" charset="0"/>
                  </a:rPr>
                  <a:t>3 </a:t>
                </a:r>
                <a:r>
                  <a:rPr lang="en-US" dirty="0">
                    <a:latin typeface="Times New Roman" pitchFamily="18" charset="0"/>
                  </a:rPr>
                  <a:t>mature</a:t>
                </a:r>
              </a:p>
            </p:txBody>
          </p:sp>
          <p:sp>
            <p:nvSpPr>
              <p:cNvPr id="15" name="Text Box 32"/>
              <p:cNvSpPr txBox="1">
                <a:spLocks noChangeArrowheads="1"/>
              </p:cNvSpPr>
              <p:nvPr/>
            </p:nvSpPr>
            <p:spPr bwMode="auto">
              <a:xfrm>
                <a:off x="6753226" y="21551900"/>
                <a:ext cx="2395802" cy="888726"/>
              </a:xfrm>
              <a:prstGeom prst="rect">
                <a:avLst/>
              </a:prstGeom>
              <a:solidFill>
                <a:srgbClr val="F8F8F8">
                  <a:alpha val="4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r>
                  <a:rPr lang="en-US" dirty="0" smtClean="0">
                    <a:latin typeface="Times New Roman" pitchFamily="18" charset="0"/>
                  </a:rPr>
                  <a:t>Jeffers Brook stands: </a:t>
                </a:r>
              </a:p>
              <a:p>
                <a:pPr marL="0" indent="0" eaLnBrk="1" hangingPunct="1"/>
                <a:r>
                  <a:rPr lang="en-US" dirty="0" smtClean="0">
                    <a:latin typeface="Times New Roman" pitchFamily="18" charset="0"/>
                  </a:rPr>
                  <a:t>1 </a:t>
                </a:r>
                <a:r>
                  <a:rPr lang="en-US" dirty="0">
                    <a:latin typeface="Times New Roman" pitchFamily="18" charset="0"/>
                  </a:rPr>
                  <a:t>mid-age</a:t>
                </a:r>
              </a:p>
              <a:p>
                <a:pPr marL="0" indent="0" eaLnBrk="1" hangingPunct="1"/>
                <a:r>
                  <a:rPr lang="en-US" dirty="0" smtClean="0">
                    <a:latin typeface="Times New Roman" pitchFamily="18" charset="0"/>
                  </a:rPr>
                  <a:t>1 </a:t>
                </a:r>
                <a:r>
                  <a:rPr lang="en-US" dirty="0">
                    <a:latin typeface="Times New Roman" pitchFamily="18" charset="0"/>
                  </a:rPr>
                  <a:t>mature</a:t>
                </a:r>
              </a:p>
            </p:txBody>
          </p:sp>
        </p:grpSp>
        <p:sp>
          <p:nvSpPr>
            <p:cNvPr id="11" name="TextBox 10"/>
            <p:cNvSpPr txBox="1"/>
            <p:nvPr/>
          </p:nvSpPr>
          <p:spPr>
            <a:xfrm>
              <a:off x="7620000" y="17907001"/>
              <a:ext cx="4362383" cy="520464"/>
            </a:xfrm>
            <a:prstGeom prst="rect">
              <a:avLst/>
            </a:prstGeom>
            <a:solidFill>
              <a:schemeClr val="accent4">
                <a:lumMod val="20000"/>
                <a:lumOff val="80000"/>
              </a:schemeClr>
            </a:solidFill>
          </p:spPr>
          <p:txBody>
            <a:bodyPr wrap="square" rtlCol="0">
              <a:spAutoFit/>
            </a:bodyPr>
            <a:lstStyle/>
            <a:p>
              <a:r>
                <a:rPr lang="en-US" dirty="0" smtClean="0">
                  <a:latin typeface="Times New Roman" pitchFamily="18" charset="0"/>
                  <a:cs typeface="Times New Roman" pitchFamily="18" charset="0"/>
                </a:rPr>
                <a:t>Stand locations in Central NH</a:t>
              </a:r>
              <a:endParaRPr lang="en-US" dirty="0">
                <a:latin typeface="Times New Roman" pitchFamily="18" charset="0"/>
                <a:cs typeface="Times New Roman" pitchFamily="18" charset="0"/>
              </a:endParaRPr>
            </a:p>
          </p:txBody>
        </p:sp>
      </p:grpSp>
      <p:pic>
        <p:nvPicPr>
          <p:cNvPr id="22" name="Picture 21"/>
          <p:cNvPicPr>
            <a:picLocks noChangeAspect="1"/>
          </p:cNvPicPr>
          <p:nvPr/>
        </p:nvPicPr>
        <p:blipFill rotWithShape="1">
          <a:blip r:embed="rId5" cstate="print">
            <a:extLst>
              <a:ext uri="{28A0092B-C50C-407E-A947-70E740481C1C}">
                <a14:useLocalDpi xmlns:a14="http://schemas.microsoft.com/office/drawing/2010/main" val="0"/>
              </a:ext>
            </a:extLst>
          </a:blip>
          <a:srcRect r="36574"/>
          <a:stretch/>
        </p:blipFill>
        <p:spPr>
          <a:xfrm>
            <a:off x="7263987" y="2225040"/>
            <a:ext cx="1118013" cy="365760"/>
          </a:xfrm>
          <a:prstGeom prst="rect">
            <a:avLst/>
          </a:prstGeom>
        </p:spPr>
      </p:pic>
    </p:spTree>
    <p:extLst>
      <p:ext uri="{BB962C8B-B14F-4D97-AF65-F5344CB8AC3E}">
        <p14:creationId xmlns:p14="http://schemas.microsoft.com/office/powerpoint/2010/main" val="10476092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151332"/>
            <a:ext cx="4024919" cy="3018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2"/>
          <p:cNvGrpSpPr>
            <a:grpSpLocks noChangeAspect="1"/>
          </p:cNvGrpSpPr>
          <p:nvPr/>
        </p:nvGrpSpPr>
        <p:grpSpPr bwMode="auto">
          <a:xfrm>
            <a:off x="424224" y="582868"/>
            <a:ext cx="3630259" cy="5778500"/>
            <a:chOff x="6141549" y="881062"/>
            <a:chExt cx="3024911" cy="4814888"/>
          </a:xfrm>
        </p:grpSpPr>
        <p:pic>
          <p:nvPicPr>
            <p:cNvPr id="6" name="Picture 8"/>
            <p:cNvPicPr>
              <a:picLocks noChangeAspect="1" noChangeArrowheads="1"/>
            </p:cNvPicPr>
            <p:nvPr/>
          </p:nvPicPr>
          <p:blipFill>
            <a:blip r:embed="rId4">
              <a:extLst>
                <a:ext uri="{28A0092B-C50C-407E-A947-70E740481C1C}">
                  <a14:useLocalDpi xmlns:a14="http://schemas.microsoft.com/office/drawing/2010/main" val="0"/>
                </a:ext>
              </a:extLst>
            </a:blip>
            <a:srcRect l="21841"/>
            <a:stretch>
              <a:fillRect/>
            </a:stretch>
          </p:blipFill>
          <p:spPr bwMode="auto">
            <a:xfrm>
              <a:off x="6254134" y="895351"/>
              <a:ext cx="2912326" cy="4800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0"/>
            <p:cNvSpPr txBox="1">
              <a:spLocks noChangeArrowheads="1"/>
            </p:cNvSpPr>
            <p:nvPr/>
          </p:nvSpPr>
          <p:spPr bwMode="auto">
            <a:xfrm>
              <a:off x="6141549" y="5013263"/>
              <a:ext cx="1477772" cy="5898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None/>
              </a:pPr>
              <a:r>
                <a:rPr lang="en-US" altLang="en-US" sz="2000" dirty="0" smtClean="0">
                  <a:latin typeface="+mn-lt"/>
                  <a:cs typeface="Times New Roman" pitchFamily="18" charset="0"/>
                </a:rPr>
                <a:t>N: 30 kg/ha/</a:t>
              </a:r>
              <a:r>
                <a:rPr lang="en-US" altLang="en-US" sz="2000" dirty="0" err="1" smtClean="0">
                  <a:latin typeface="+mn-lt"/>
                  <a:cs typeface="Times New Roman" pitchFamily="18" charset="0"/>
                </a:rPr>
                <a:t>yr</a:t>
              </a:r>
              <a:r>
                <a:rPr lang="en-US" altLang="en-US" sz="2000" dirty="0" smtClean="0">
                  <a:latin typeface="+mn-lt"/>
                  <a:cs typeface="Times New Roman" pitchFamily="18" charset="0"/>
                </a:rPr>
                <a:t> as </a:t>
              </a:r>
              <a:r>
                <a:rPr lang="en-US" altLang="en-US" sz="2000" dirty="0" smtClean="0">
                  <a:cs typeface="Times New Roman" pitchFamily="18" charset="0"/>
                </a:rPr>
                <a:t>NH</a:t>
              </a:r>
              <a:r>
                <a:rPr lang="en-US" altLang="en-US" sz="2000" baseline="-25000" dirty="0" smtClean="0">
                  <a:cs typeface="Times New Roman" pitchFamily="18" charset="0"/>
                </a:rPr>
                <a:t>4</a:t>
              </a:r>
              <a:r>
                <a:rPr lang="en-US" altLang="en-US" sz="2000" dirty="0" smtClean="0">
                  <a:cs typeface="Times New Roman" pitchFamily="18" charset="0"/>
                </a:rPr>
                <a:t>NO</a:t>
              </a:r>
              <a:r>
                <a:rPr lang="en-US" altLang="en-US" sz="2000" baseline="-25000" dirty="0" smtClean="0">
                  <a:cs typeface="Times New Roman" pitchFamily="18" charset="0"/>
                </a:rPr>
                <a:t>3</a:t>
              </a:r>
              <a:r>
                <a:rPr lang="en-US" altLang="en-US" sz="2000" dirty="0" smtClean="0">
                  <a:latin typeface="+mn-lt"/>
                  <a:cs typeface="Times New Roman" pitchFamily="18" charset="0"/>
                </a:rPr>
                <a:t> </a:t>
              </a:r>
              <a:endParaRPr lang="en-US" altLang="en-US" sz="2000" dirty="0">
                <a:latin typeface="+mn-lt"/>
                <a:cs typeface="Times New Roman" pitchFamily="18" charset="0"/>
              </a:endParaRPr>
            </a:p>
          </p:txBody>
        </p:sp>
        <p:sp>
          <p:nvSpPr>
            <p:cNvPr id="8" name="TextBox 11"/>
            <p:cNvSpPr txBox="1">
              <a:spLocks noChangeArrowheads="1"/>
            </p:cNvSpPr>
            <p:nvPr/>
          </p:nvSpPr>
          <p:spPr bwMode="auto">
            <a:xfrm>
              <a:off x="7652763" y="2632074"/>
              <a:ext cx="1471093" cy="5898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dirty="0" smtClean="0">
                  <a:latin typeface="+mn-lt"/>
                  <a:cs typeface="Times New Roman" pitchFamily="18" charset="0"/>
                </a:rPr>
                <a:t>P: 10 kg/ha/</a:t>
              </a:r>
              <a:r>
                <a:rPr lang="en-US" altLang="en-US" sz="2000" dirty="0" err="1" smtClean="0">
                  <a:latin typeface="+mn-lt"/>
                  <a:cs typeface="Times New Roman" pitchFamily="18" charset="0"/>
                </a:rPr>
                <a:t>yr</a:t>
              </a:r>
              <a:r>
                <a:rPr lang="en-US" altLang="en-US" sz="2000" dirty="0" smtClean="0">
                  <a:latin typeface="+mn-lt"/>
                  <a:cs typeface="Times New Roman" pitchFamily="18" charset="0"/>
                </a:rPr>
                <a:t> as</a:t>
              </a:r>
              <a:r>
                <a:rPr lang="en-US" altLang="en-US" sz="2000" dirty="0">
                  <a:cs typeface="Times New Roman" pitchFamily="18" charset="0"/>
                </a:rPr>
                <a:t> KH</a:t>
              </a:r>
              <a:r>
                <a:rPr lang="en-US" altLang="en-US" sz="2000" baseline="-25000" dirty="0">
                  <a:cs typeface="Times New Roman" pitchFamily="18" charset="0"/>
                </a:rPr>
                <a:t>2</a:t>
              </a:r>
              <a:r>
                <a:rPr lang="en-US" altLang="en-US" sz="2000" dirty="0">
                  <a:cs typeface="Times New Roman" pitchFamily="18" charset="0"/>
                </a:rPr>
                <a:t>PO</a:t>
              </a:r>
              <a:r>
                <a:rPr lang="en-US" altLang="en-US" sz="2000" baseline="-25000" dirty="0">
                  <a:cs typeface="Times New Roman" pitchFamily="18" charset="0"/>
                </a:rPr>
                <a:t>4</a:t>
              </a:r>
              <a:r>
                <a:rPr lang="en-US" altLang="en-US" sz="2000" dirty="0" smtClean="0">
                  <a:latin typeface="+mn-lt"/>
                  <a:cs typeface="Times New Roman" pitchFamily="18" charset="0"/>
                </a:rPr>
                <a:t> ) </a:t>
              </a:r>
              <a:endParaRPr lang="en-US" altLang="en-US" sz="2000" dirty="0">
                <a:latin typeface="+mn-lt"/>
                <a:cs typeface="Times New Roman" pitchFamily="18" charset="0"/>
              </a:endParaRPr>
            </a:p>
          </p:txBody>
        </p:sp>
        <p:sp>
          <p:nvSpPr>
            <p:cNvPr id="9" name="TextBox 12"/>
            <p:cNvSpPr txBox="1">
              <a:spLocks noChangeArrowheads="1"/>
            </p:cNvSpPr>
            <p:nvPr/>
          </p:nvSpPr>
          <p:spPr bwMode="auto">
            <a:xfrm>
              <a:off x="7620000" y="3848100"/>
              <a:ext cx="689649" cy="3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dirty="0">
                  <a:latin typeface="+mn-lt"/>
                  <a:cs typeface="Times New Roman" pitchFamily="18" charset="0"/>
                </a:rPr>
                <a:t>N+P  </a:t>
              </a:r>
            </a:p>
          </p:txBody>
        </p:sp>
        <p:sp>
          <p:nvSpPr>
            <p:cNvPr id="10" name="TextBox 13"/>
            <p:cNvSpPr txBox="1">
              <a:spLocks noChangeArrowheads="1"/>
            </p:cNvSpPr>
            <p:nvPr/>
          </p:nvSpPr>
          <p:spPr bwMode="auto">
            <a:xfrm>
              <a:off x="7869238" y="881062"/>
              <a:ext cx="843095" cy="3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dirty="0">
                  <a:latin typeface="+mn-lt"/>
                  <a:cs typeface="Times New Roman" pitchFamily="18" charset="0"/>
                </a:rPr>
                <a:t>Control</a:t>
              </a:r>
            </a:p>
          </p:txBody>
        </p:sp>
      </p:grpSp>
      <p:sp>
        <p:nvSpPr>
          <p:cNvPr id="11" name="TextBox 10"/>
          <p:cNvSpPr txBox="1">
            <a:spLocks noChangeArrowheads="1"/>
          </p:cNvSpPr>
          <p:nvPr/>
        </p:nvSpPr>
        <p:spPr bwMode="auto">
          <a:xfrm>
            <a:off x="4196370" y="4143705"/>
            <a:ext cx="41719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eaLnBrk="1" hangingPunct="1">
              <a:spcBef>
                <a:spcPct val="0"/>
              </a:spcBef>
              <a:spcAft>
                <a:spcPts val="600"/>
              </a:spcAft>
              <a:buFontTx/>
              <a:buNone/>
              <a:defRPr/>
            </a:pPr>
            <a:r>
              <a:rPr lang="en-US" altLang="en-US" sz="2400" dirty="0" smtClean="0">
                <a:latin typeface="+mj-lt"/>
                <a:cs typeface="Times New Roman" pitchFamily="18" charset="0"/>
              </a:rPr>
              <a:t>Annual fertilization began in 2011</a:t>
            </a:r>
          </a:p>
        </p:txBody>
      </p:sp>
    </p:spTree>
    <p:extLst>
      <p:ext uri="{BB962C8B-B14F-4D97-AF65-F5344CB8AC3E}">
        <p14:creationId xmlns:p14="http://schemas.microsoft.com/office/powerpoint/2010/main" val="3587225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3200" dirty="0"/>
              <a:t>Methods</a:t>
            </a:r>
          </a:p>
        </p:txBody>
      </p:sp>
      <p:sp>
        <p:nvSpPr>
          <p:cNvPr id="3" name="Content Placeholder 2"/>
          <p:cNvSpPr>
            <a:spLocks noGrp="1"/>
          </p:cNvSpPr>
          <p:nvPr>
            <p:ph idx="1"/>
          </p:nvPr>
        </p:nvSpPr>
        <p:spPr>
          <a:xfrm>
            <a:off x="457200" y="3200400"/>
            <a:ext cx="5257800" cy="3581400"/>
          </a:xfrm>
        </p:spPr>
        <p:txBody>
          <a:bodyPr>
            <a:noAutofit/>
          </a:bodyPr>
          <a:lstStyle/>
          <a:p>
            <a:r>
              <a:rPr lang="en-US" sz="2400" dirty="0" smtClean="0">
                <a:latin typeface="+mj-lt"/>
              </a:rPr>
              <a:t>Soils</a:t>
            </a:r>
          </a:p>
          <a:p>
            <a:pPr lvl="1"/>
            <a:r>
              <a:rPr lang="en-US" sz="2000" dirty="0" err="1" smtClean="0">
                <a:latin typeface="+mj-lt"/>
              </a:rPr>
              <a:t>Oe</a:t>
            </a:r>
            <a:endParaRPr lang="en-US" sz="2000" dirty="0" smtClean="0">
              <a:latin typeface="+mj-lt"/>
            </a:endParaRPr>
          </a:p>
          <a:p>
            <a:pPr lvl="1"/>
            <a:r>
              <a:rPr lang="en-US" sz="2000" dirty="0" err="1" smtClean="0">
                <a:latin typeface="+mj-lt"/>
              </a:rPr>
              <a:t>Oa</a:t>
            </a:r>
            <a:endParaRPr lang="en-US" sz="2000" dirty="0" smtClean="0">
              <a:latin typeface="+mj-lt"/>
            </a:endParaRPr>
          </a:p>
          <a:p>
            <a:pPr lvl="1"/>
            <a:r>
              <a:rPr lang="en-US" sz="2000" dirty="0" smtClean="0">
                <a:latin typeface="+mj-lt"/>
              </a:rPr>
              <a:t>Mineral</a:t>
            </a:r>
            <a:endParaRPr lang="en-US" sz="2400" dirty="0" smtClean="0">
              <a:latin typeface="+mj-lt"/>
            </a:endParaRPr>
          </a:p>
          <a:p>
            <a:r>
              <a:rPr lang="en-US" sz="2400" dirty="0" smtClean="0">
                <a:latin typeface="+mj-lt"/>
              </a:rPr>
              <a:t>Enzyme activity (fluorescent method)</a:t>
            </a:r>
          </a:p>
          <a:p>
            <a:pPr lvl="1">
              <a:spcBef>
                <a:spcPts val="0"/>
              </a:spcBef>
            </a:pPr>
            <a:r>
              <a:rPr lang="en-US" sz="2000" dirty="0" smtClean="0">
                <a:latin typeface="+mj-lt"/>
              </a:rPr>
              <a:t>N: leucine aminopeptidase, alanine amino peptidase</a:t>
            </a:r>
          </a:p>
          <a:p>
            <a:pPr lvl="1">
              <a:spcBef>
                <a:spcPts val="0"/>
              </a:spcBef>
            </a:pPr>
            <a:r>
              <a:rPr lang="en-US" sz="2000" dirty="0" smtClean="0">
                <a:latin typeface="+mj-lt"/>
              </a:rPr>
              <a:t>P: acid phosphatase</a:t>
            </a:r>
          </a:p>
          <a:p>
            <a:pPr lvl="1">
              <a:spcBef>
                <a:spcPts val="0"/>
              </a:spcBef>
            </a:pPr>
            <a:r>
              <a:rPr lang="en-US" sz="2000" dirty="0" smtClean="0">
                <a:latin typeface="+mj-lt"/>
              </a:rPr>
              <a:t>C: </a:t>
            </a:r>
            <a:r>
              <a:rPr lang="el-GR" sz="2000" dirty="0" smtClean="0">
                <a:latin typeface="+mj-lt"/>
              </a:rPr>
              <a:t>β</a:t>
            </a:r>
            <a:r>
              <a:rPr lang="en-US" sz="2000" dirty="0" smtClean="0">
                <a:latin typeface="+mj-lt"/>
              </a:rPr>
              <a:t>-glucosidase, </a:t>
            </a:r>
            <a:r>
              <a:rPr lang="en-US" sz="2000" dirty="0" err="1" smtClean="0">
                <a:latin typeface="+mj-lt"/>
              </a:rPr>
              <a:t>cellobiohydrolase</a:t>
            </a:r>
            <a:endParaRPr lang="en-US" sz="2000" dirty="0">
              <a:latin typeface="+mj-l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7905" y="3111500"/>
            <a:ext cx="3149362" cy="2352302"/>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b="14169"/>
          <a:stretch/>
        </p:blipFill>
        <p:spPr>
          <a:xfrm>
            <a:off x="5827905" y="971705"/>
            <a:ext cx="3149362" cy="2018990"/>
          </a:xfrm>
          <a:prstGeom prst="rect">
            <a:avLst/>
          </a:prstGeom>
        </p:spPr>
      </p:pic>
      <p:pic>
        <p:nvPicPr>
          <p:cNvPr id="7" name="Content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 y="1012748"/>
            <a:ext cx="2540000" cy="1905000"/>
          </a:xfrm>
          <a:prstGeom prst="rect">
            <a:avLst/>
          </a:prstGeom>
        </p:spPr>
      </p:pic>
      <p:pic>
        <p:nvPicPr>
          <p:cNvPr id="8" name="Picture 3" descr="E:\oxford\2015summerapproject\IMG_4228.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1681" t="11742"/>
          <a:stretch/>
        </p:blipFill>
        <p:spPr bwMode="auto">
          <a:xfrm>
            <a:off x="3251199" y="1044653"/>
            <a:ext cx="2216209" cy="1873095"/>
          </a:xfrm>
          <a:prstGeom prst="rect">
            <a:avLst/>
          </a:prstGeom>
          <a:noFill/>
          <a:extLst>
            <a:ext uri="{909E8E84-426E-40DD-AFC4-6F175D3DCCD1}">
              <a14:hiddenFill xmlns:a14="http://schemas.microsoft.com/office/drawing/2010/main">
                <a:solidFill>
                  <a:srgbClr val="FFFFFF"/>
                </a:solidFill>
              </a14:hiddenFill>
            </a:ext>
          </a:extLst>
        </p:spPr>
      </p:pic>
      <p:sp>
        <p:nvSpPr>
          <p:cNvPr id="9" name="Right Brace 8"/>
          <p:cNvSpPr/>
          <p:nvPr/>
        </p:nvSpPr>
        <p:spPr>
          <a:xfrm>
            <a:off x="1905000" y="3754251"/>
            <a:ext cx="228600" cy="533400"/>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ectangle 9"/>
          <p:cNvSpPr/>
          <p:nvPr/>
        </p:nvSpPr>
        <p:spPr>
          <a:xfrm>
            <a:off x="2286000" y="3801759"/>
            <a:ext cx="1777859" cy="400110"/>
          </a:xfrm>
          <a:prstGeom prst="rect">
            <a:avLst/>
          </a:prstGeom>
        </p:spPr>
        <p:txBody>
          <a:bodyPr wrap="none">
            <a:spAutoFit/>
          </a:bodyPr>
          <a:lstStyle/>
          <a:p>
            <a:r>
              <a:rPr lang="en-US" sz="2000" dirty="0"/>
              <a:t>Average 4.9 </a:t>
            </a:r>
            <a:r>
              <a:rPr lang="en-US" sz="2000" dirty="0" smtClean="0"/>
              <a:t>cm</a:t>
            </a:r>
          </a:p>
        </p:txBody>
      </p:sp>
    </p:spTree>
    <p:extLst>
      <p:ext uri="{BB962C8B-B14F-4D97-AF65-F5344CB8AC3E}">
        <p14:creationId xmlns:p14="http://schemas.microsoft.com/office/powerpoint/2010/main" val="21165398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580" y="582168"/>
            <a:ext cx="4284618" cy="32004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0804" y="533400"/>
            <a:ext cx="4568235" cy="301752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7868" y="3733800"/>
            <a:ext cx="3823132" cy="3108960"/>
          </a:xfrm>
          <a:prstGeom prst="rect">
            <a:avLst/>
          </a:prstGeom>
        </p:spPr>
      </p:pic>
      <p:sp>
        <p:nvSpPr>
          <p:cNvPr id="6" name="Title 1"/>
          <p:cNvSpPr txBox="1">
            <a:spLocks/>
          </p:cNvSpPr>
          <p:nvPr/>
        </p:nvSpPr>
        <p:spPr>
          <a:xfrm>
            <a:off x="457200" y="0"/>
            <a:ext cx="8229600" cy="56356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t>Results</a:t>
            </a:r>
            <a:endParaRPr lang="en-US" sz="3200" dirty="0"/>
          </a:p>
        </p:txBody>
      </p:sp>
      <p:sp>
        <p:nvSpPr>
          <p:cNvPr id="8" name="Rectangle 7"/>
          <p:cNvSpPr/>
          <p:nvPr/>
        </p:nvSpPr>
        <p:spPr>
          <a:xfrm>
            <a:off x="1905000" y="4114800"/>
            <a:ext cx="762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04809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5227</TotalTime>
  <Words>937</Words>
  <Application>Microsoft Office PowerPoint</Application>
  <PresentationFormat>On-screen Show (4:3)</PresentationFormat>
  <Paragraphs>106</Paragraphs>
  <Slides>14</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Times New Roman</vt:lpstr>
      <vt:lpstr>Office Theme</vt:lpstr>
      <vt:lpstr>Soil Enzyme Activity Indicates P Limitation in Northern Hardwood Forests</vt:lpstr>
      <vt:lpstr>N P Colimitation</vt:lpstr>
      <vt:lpstr>Optimized Resource Acquisition &amp; Nutrient Limitation </vt:lpstr>
      <vt:lpstr>Soil Extracellular Enzymes</vt:lpstr>
      <vt:lpstr>Hypothesis</vt:lpstr>
      <vt:lpstr>PowerPoint Presentation</vt:lpstr>
      <vt:lpstr>PowerPoint Presentation</vt:lpstr>
      <vt:lpstr>Methods</vt:lpstr>
      <vt:lpstr>PowerPoint Presentation</vt:lpstr>
      <vt:lpstr>PowerPoint Presentation</vt:lpstr>
      <vt:lpstr>PowerPoint Presentation</vt:lpstr>
      <vt:lpstr>PowerPoint Presentation</vt:lpstr>
      <vt:lpstr>Conclusions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soil enzyme activity indicates microbial p limitation</dc:title>
  <dc:creator>Shan</dc:creator>
  <cp:lastModifiedBy>Forest Ecology</cp:lastModifiedBy>
  <cp:revision>283</cp:revision>
  <dcterms:created xsi:type="dcterms:W3CDTF">2017-07-05T16:37:17Z</dcterms:created>
  <dcterms:modified xsi:type="dcterms:W3CDTF">2018-08-09T16:16:24Z</dcterms:modified>
</cp:coreProperties>
</file>