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iitMhIie0p/0mIvN2YBuM4eb4l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12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/>
            </a:lvl1pPr>
            <a:lvl2pPr lvl="1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/>
            </a:lvl2pPr>
            <a:lvl3pPr lvl="2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/>
            </a:lvl3pPr>
            <a:lvl4pPr lvl="3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4pPr>
            <a:lvl5pPr lvl="4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5pPr>
            <a:lvl6pPr lvl="5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6pPr>
            <a:lvl7pPr lvl="6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7pPr>
            <a:lvl8pPr lvl="7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8pPr>
            <a:lvl9pPr lvl="8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1502389" y="278131"/>
            <a:ext cx="20886422" cy="3785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22193251" y="10968991"/>
            <a:ext cx="27896822" cy="946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2990851" y="1779271"/>
            <a:ext cx="27896822" cy="278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 sz="9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8640"/>
              <a:buNone/>
              <a:defRPr sz="864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186537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2219920" y="8763000"/>
            <a:ext cx="186537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 b="1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 b="1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023242" y="12024360"/>
            <a:ext cx="18568032" cy="1768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22219922" y="8069582"/>
            <a:ext cx="18659477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 b="1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 b="1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22219922" y="12024360"/>
            <a:ext cx="18659477" cy="1768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120396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5360"/>
              <a:buChar char="•"/>
              <a:defRPr sz="15360"/>
            </a:lvl1pPr>
            <a:lvl2pPr marL="914400" lvl="1" indent="-108204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3440"/>
              <a:buChar char="•"/>
              <a:defRPr sz="13439"/>
            </a:lvl2pPr>
            <a:lvl3pPr marL="1371600" lvl="2" indent="-96012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Char char="•"/>
              <a:defRPr sz="11520"/>
            </a:lvl3pPr>
            <a:lvl4pPr marL="1828800" lvl="3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4pPr>
            <a:lvl5pPr marL="2286000" lvl="4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5pPr>
            <a:lvl6pPr marL="2743200" lvl="5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6pPr>
            <a:lvl7pPr marL="3200400" lvl="6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7pPr>
            <a:lvl8pPr marL="3657600" lvl="7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8pPr>
            <a:lvl9pPr marL="4114800" lvl="8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tree bark"/>
          <p:cNvPicPr preferRelativeResize="0"/>
          <p:nvPr/>
        </p:nvPicPr>
        <p:blipFill rotWithShape="1">
          <a:blip r:embed="rId3">
            <a:alphaModFix/>
          </a:blip>
          <a:srcRect l="121" t="24019" r="-120" b="60097"/>
          <a:stretch/>
        </p:blipFill>
        <p:spPr>
          <a:xfrm>
            <a:off x="0" y="0"/>
            <a:ext cx="43891200" cy="5227515"/>
          </a:xfrm>
          <a:prstGeom prst="rect">
            <a:avLst/>
          </a:prstGeom>
          <a:noFill/>
          <a:ln w="76200" cap="flat" cmpd="sng">
            <a:solidFill>
              <a:srgbClr val="3A383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5" name="Google Shape;85;p1"/>
          <p:cNvSpPr/>
          <p:nvPr/>
        </p:nvSpPr>
        <p:spPr>
          <a:xfrm>
            <a:off x="4343400" y="154150"/>
            <a:ext cx="35204400" cy="4919212"/>
          </a:xfrm>
          <a:prstGeom prst="roundRect">
            <a:avLst>
              <a:gd name="adj" fmla="val 16667"/>
            </a:avLst>
          </a:prstGeom>
          <a:solidFill>
            <a:srgbClr val="D9D9D9">
              <a:alpha val="8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Beech Bark Disease </a:t>
            </a:r>
            <a:r>
              <a:rPr lang="en-US" sz="8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Still Getting Worse!</a:t>
            </a:r>
            <a:endParaRPr sz="8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Repeated Measures of a Chronosequence in New Hampshire</a:t>
            </a:r>
            <a:endParaRPr sz="8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Erin A. Cornell</a:t>
            </a:r>
            <a:r>
              <a:rPr lang="en-US" sz="6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6600">
                <a:solidFill>
                  <a:schemeClr val="dk1"/>
                </a:solidFill>
              </a:rPr>
              <a:t>Adam Wild</a:t>
            </a:r>
            <a:r>
              <a:rPr lang="en-US" sz="6600" baseline="30000">
                <a:solidFill>
                  <a:schemeClr val="dk1"/>
                </a:solidFill>
              </a:rPr>
              <a:t>1</a:t>
            </a:r>
            <a:r>
              <a:rPr lang="en-US" sz="6600">
                <a:solidFill>
                  <a:schemeClr val="dk1"/>
                </a:solidFill>
              </a:rPr>
              <a:t>, </a:t>
            </a:r>
            <a:r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Ruth D. Yanai</a:t>
            </a:r>
            <a:r>
              <a:rPr lang="en-US" sz="6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SUNY College of Environmental Science &amp; Forestry, Syracuse NY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0806605" y="30664525"/>
            <a:ext cx="73398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Acknowledgements</a:t>
            </a:r>
            <a:endParaRPr sz="4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‒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USDA NIFA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‒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NSF LTER Network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81425" y="5497500"/>
            <a:ext cx="16716300" cy="89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What is beech bark disease?</a:t>
            </a: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704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‒"/>
            </a:pPr>
            <a:r>
              <a:rPr lang="en-US" sz="5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Beech bark disease is a canker and decline disease that affects </a:t>
            </a:r>
            <a:r>
              <a:rPr lang="en-US" sz="51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Fagus </a:t>
            </a:r>
            <a:r>
              <a:rPr lang="en-US" sz="51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grandifolia</a:t>
            </a:r>
            <a:r>
              <a:rPr lang="en-US" sz="51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(American beech) in northern hardwood forests. </a:t>
            </a:r>
            <a:endParaRPr sz="6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704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‒"/>
            </a:pPr>
            <a:r>
              <a:rPr lang="en-US" sz="5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Insect-fungal pathogen: </a:t>
            </a:r>
            <a:r>
              <a:rPr lang="en-US" sz="51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Cryptococcus </a:t>
            </a:r>
            <a:r>
              <a:rPr lang="en-US" sz="51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fagisuga</a:t>
            </a:r>
            <a:r>
              <a:rPr lang="en-US" sz="51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(scale insect) and </a:t>
            </a:r>
            <a:r>
              <a:rPr lang="en-US" sz="51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Neonectria</a:t>
            </a:r>
            <a:r>
              <a:rPr lang="en-US" sz="5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sp.</a:t>
            </a: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704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‒"/>
            </a:pPr>
            <a:r>
              <a:rPr lang="en-US" sz="5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spread of other diseases afflicting American beech, like beech leaf disease, increase the importance of research that improves our understanding of how </a:t>
            </a:r>
            <a:r>
              <a:rPr lang="en-US" sz="5100" dirty="0">
                <a:solidFill>
                  <a:schemeClr val="dk1"/>
                </a:solidFill>
              </a:rPr>
              <a:t>beech bark disease</a:t>
            </a:r>
            <a:r>
              <a:rPr lang="en-US" sz="5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progresses in the forest. </a:t>
            </a: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80750" y="14662775"/>
            <a:ext cx="16894500" cy="90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Chronosequence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704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‒"/>
            </a:pPr>
            <a:r>
              <a:rPr lang="en-US"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14 northern hardwood stands that vary in age sampled in 2012 and 2021 </a:t>
            </a:r>
            <a:r>
              <a:rPr lang="en-US" sz="51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plus</a:t>
            </a:r>
            <a:r>
              <a:rPr lang="en-US"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 2 old-growth stands sampled </a:t>
            </a:r>
            <a:r>
              <a:rPr lang="en-US" sz="51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in 2021</a:t>
            </a:r>
            <a:r>
              <a:rPr lang="en-US"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 in White Mountain National Forest, NH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704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‒"/>
            </a:pPr>
            <a:r>
              <a:rPr lang="en-US"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transects within each stand; trees ≥ 10 cm DBH sampled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704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‒"/>
            </a:pPr>
            <a:r>
              <a:rPr lang="en-US" sz="5100">
                <a:solidFill>
                  <a:schemeClr val="dk1"/>
                </a:solidFill>
              </a:rPr>
              <a:t>D</a:t>
            </a:r>
            <a:r>
              <a:rPr lang="en-US"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isease severity variables evaluated: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</a:ext>
              </a:extLst>
            </a:endParaRPr>
          </a:p>
          <a:p>
            <a:pPr marL="1143000" marR="0" lvl="1" indent="-704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‒"/>
            </a:pPr>
            <a:r>
              <a:rPr lang="en-US"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Wax secretions produced by the scale insect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</a:ext>
              </a:extLst>
            </a:endParaRPr>
          </a:p>
          <a:p>
            <a:pPr marL="1143000" marR="0" lvl="1" indent="-704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‒"/>
            </a:pPr>
            <a:r>
              <a:rPr lang="en-US"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Cankers from the Neonectria fungus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</a:ext>
              </a:extLst>
            </a:endParaRPr>
          </a:p>
          <a:p>
            <a:pPr marL="1143000" marR="0" lvl="1" indent="-704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‒"/>
            </a:pPr>
            <a:r>
              <a:rPr lang="en-US"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Loss of tree canopy</a:t>
            </a:r>
            <a:endParaRPr sz="5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 descr="A tree ba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3765" y="0"/>
            <a:ext cx="3917036" cy="5227514"/>
          </a:xfrm>
          <a:prstGeom prst="rect">
            <a:avLst/>
          </a:prstGeom>
          <a:noFill/>
          <a:ln w="76200" cap="flat" cmpd="sng">
            <a:solidFill>
              <a:srgbClr val="3A383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0" name="Google Shape;90;p1" descr="Tree bar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69365" y="-1"/>
            <a:ext cx="3921836" cy="5227515"/>
          </a:xfrm>
          <a:prstGeom prst="rect">
            <a:avLst/>
          </a:prstGeom>
          <a:noFill/>
          <a:ln w="76200" cap="flat" cmpd="sng">
            <a:solidFill>
              <a:srgbClr val="3A3838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91" name="Google Shape;91;p1" descr="Tree bark"/>
          <p:cNvGrpSpPr/>
          <p:nvPr/>
        </p:nvGrpSpPr>
        <p:grpSpPr>
          <a:xfrm>
            <a:off x="35296933" y="31103524"/>
            <a:ext cx="6006425" cy="1670885"/>
            <a:chOff x="37789082" y="31247515"/>
            <a:chExt cx="6006425" cy="1670885"/>
          </a:xfrm>
        </p:grpSpPr>
        <p:pic>
          <p:nvPicPr>
            <p:cNvPr id="92" name="Google Shape;92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7789082" y="31247515"/>
              <a:ext cx="2714299" cy="1623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"/>
            <p:cNvPicPr preferRelativeResize="0"/>
            <p:nvPr/>
          </p:nvPicPr>
          <p:blipFill rotWithShape="1">
            <a:blip r:embed="rId7">
              <a:alphaModFix/>
            </a:blip>
            <a:srcRect l="540" t="7876" r="1269"/>
            <a:stretch/>
          </p:blipFill>
          <p:spPr>
            <a:xfrm>
              <a:off x="40503381" y="31247515"/>
              <a:ext cx="3292126" cy="167088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4" name="Google Shape;94;p1" descr="SUNY-ESF Logo - LogoDix"/>
          <p:cNvPicPr preferRelativeResize="0"/>
          <p:nvPr/>
        </p:nvPicPr>
        <p:blipFill rotWithShape="1">
          <a:blip r:embed="rId8">
            <a:alphaModFix/>
          </a:blip>
          <a:srcRect r="47105"/>
          <a:stretch/>
        </p:blipFill>
        <p:spPr>
          <a:xfrm>
            <a:off x="41500021" y="30959534"/>
            <a:ext cx="2210426" cy="19588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" descr="Canopy loss depicted in a graph. Trees lost more of their canopy between 2012 and 2021 where p=0.024.&#10;Canopy loss had no relationship with stand age where p = 0.997. &#10;Grids displaying dead trees were not included because the canopy loss scoring system accounts for dead trees (Score 4)"/>
          <p:cNvGrpSpPr/>
          <p:nvPr/>
        </p:nvGrpSpPr>
        <p:grpSpPr>
          <a:xfrm>
            <a:off x="17224871" y="22331485"/>
            <a:ext cx="20410514" cy="7857010"/>
            <a:chOff x="20176482" y="24674418"/>
            <a:chExt cx="23645174" cy="6429106"/>
          </a:xfrm>
        </p:grpSpPr>
        <p:sp>
          <p:nvSpPr>
            <p:cNvPr id="97" name="Google Shape;97;p1"/>
            <p:cNvSpPr/>
            <p:nvPr/>
          </p:nvSpPr>
          <p:spPr>
            <a:xfrm>
              <a:off x="20176482" y="24674418"/>
              <a:ext cx="23645174" cy="6429106"/>
            </a:xfrm>
            <a:prstGeom prst="roundRect">
              <a:avLst>
                <a:gd name="adj" fmla="val 5644"/>
              </a:avLst>
            </a:prstGeom>
            <a:solidFill>
              <a:srgbClr val="63BE7B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20324514" y="24732594"/>
              <a:ext cx="13379100" cy="604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sng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Canopy Loss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Trees lost more of their canopy between 2012 and 2021 </a:t>
              </a:r>
              <a:endParaRPr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371600" marR="0" lvl="0" indent="-463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Char char="●"/>
              </a:pPr>
              <a:r>
                <a:rPr lang="en-US" sz="37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 = 0.024</a:t>
              </a:r>
              <a:endParaRPr sz="3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Canopy loss ha</a:t>
              </a:r>
              <a:r>
                <a:rPr lang="en-US" sz="4000" b="1" dirty="0"/>
                <a:t>d</a:t>
              </a:r>
              <a:r>
                <a:rPr lang="en-US" sz="40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no relationship with stand age </a:t>
              </a:r>
              <a:endParaRPr sz="4000" b="1" dirty="0"/>
            </a:p>
            <a:p>
              <a:pPr marL="1371600" marR="0" lvl="0" indent="-463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Char char="●"/>
              </a:pPr>
              <a:r>
                <a:rPr lang="en-US" sz="37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 = 0.997</a:t>
              </a:r>
              <a:endParaRPr sz="3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*Grids displaying dead trees were not included because the canopy loss scoring system accounts for dead trees (Score 4)</a:t>
              </a:r>
              <a:endParaRPr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1" descr="Wax Secretion Cover&#10;Live trees have more wax secretion cover than older stands at p less than  0.001&#10;In live trees, high wax secretion cover increases with stand age at p = 0.02&#10;In dead trees, low wax secretion cover increases with stands age at p =0.002&#10;Wax secretion cover was greater in 2021 across all stands than in 2012 at p less than 0.001"/>
          <p:cNvGrpSpPr/>
          <p:nvPr/>
        </p:nvGrpSpPr>
        <p:grpSpPr>
          <a:xfrm>
            <a:off x="17251006" y="6299295"/>
            <a:ext cx="26690326" cy="8440585"/>
            <a:chOff x="20460723" y="5323721"/>
            <a:chExt cx="23334784" cy="9040901"/>
          </a:xfrm>
        </p:grpSpPr>
        <p:sp>
          <p:nvSpPr>
            <p:cNvPr id="100" name="Google Shape;100;p1"/>
            <p:cNvSpPr/>
            <p:nvPr/>
          </p:nvSpPr>
          <p:spPr>
            <a:xfrm>
              <a:off x="20460723" y="5323721"/>
              <a:ext cx="23334784" cy="8478834"/>
            </a:xfrm>
            <a:prstGeom prst="roundRect">
              <a:avLst>
                <a:gd name="adj" fmla="val 3241"/>
              </a:avLst>
            </a:prstGeom>
            <a:solidFill>
              <a:srgbClr val="F8696B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 txBox="1"/>
            <p:nvPr/>
          </p:nvSpPr>
          <p:spPr>
            <a:xfrm>
              <a:off x="20473351" y="5428522"/>
              <a:ext cx="9947700" cy="89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Wax Secretion Cover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/>
                <a:t>L</a:t>
              </a:r>
              <a:r>
                <a:rPr lang="en-US" sz="4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ive trees have more wax secretion cover </a:t>
              </a:r>
              <a:r>
                <a:rPr lang="en-US" sz="4000" b="1"/>
                <a:t>in older stands</a:t>
              </a:r>
              <a:endPara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371600" marR="0" lvl="0" indent="-463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3700"/>
                <a:buChar char="●"/>
              </a:pPr>
              <a:r>
                <a:rPr lang="en-US" sz="3700" b="1"/>
                <a:t>p &lt; 0.001</a:t>
              </a:r>
              <a:endParaRPr sz="4000" b="1"/>
            </a:p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 live trees, high wax secretion cover increases </a:t>
              </a:r>
              <a:r>
                <a:rPr lang="en-US" sz="4000" b="1"/>
                <a:t>with </a:t>
              </a:r>
              <a:r>
                <a:rPr lang="en-US" sz="4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stand age</a:t>
              </a:r>
              <a:r>
                <a:rPr lang="en-US" sz="4000" b="1"/>
                <a:t> </a:t>
              </a:r>
              <a:r>
                <a:rPr lang="en-US" sz="4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371600" marR="0" lvl="0" indent="-463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Char char="●"/>
              </a:pPr>
              <a:r>
                <a:rPr lang="en-US" sz="37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 = 0.002</a:t>
              </a:r>
              <a:endParaRPr sz="3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 dead trees,</a:t>
              </a:r>
              <a:r>
                <a:rPr lang="en-US" sz="4000" b="1"/>
                <a:t> </a:t>
              </a:r>
              <a:r>
                <a:rPr lang="en-US" sz="4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low wax secretion cover </a:t>
              </a:r>
              <a:r>
                <a:rPr lang="en-US" sz="4000" b="1"/>
                <a:t>increases with stands age</a:t>
              </a:r>
              <a:endParaRPr sz="4000" b="1"/>
            </a:p>
            <a:p>
              <a:pPr marL="1371600" marR="0" lvl="0" indent="-463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Char char="●"/>
              </a:pPr>
              <a:r>
                <a:rPr lang="en-US" sz="37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 = 0.002</a:t>
              </a:r>
              <a:endPara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/>
                <a:t>W</a:t>
              </a:r>
              <a:r>
                <a:rPr lang="en-US" sz="4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ax secretion cover </a:t>
              </a:r>
              <a:r>
                <a:rPr lang="en-US" sz="4000" b="1"/>
                <a:t>was</a:t>
              </a:r>
              <a:r>
                <a:rPr lang="en-US" sz="4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greater </a:t>
              </a:r>
              <a:r>
                <a:rPr lang="en-US" sz="4000" b="1"/>
                <a:t>in 2021 </a:t>
              </a:r>
              <a:r>
                <a:rPr lang="en-US" sz="4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across all stands than in 2012 </a:t>
              </a:r>
              <a:endParaRPr sz="4000" b="1"/>
            </a:p>
            <a:p>
              <a:pPr marL="1371600" marR="0" lvl="0" indent="-463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Char char="●"/>
              </a:pPr>
              <a:r>
                <a:rPr lang="en-US" sz="37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 &lt; 0.001</a:t>
              </a:r>
              <a:endParaRPr sz="11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02;p1" descr="Neonectria Canker Cover&#10;In both live and dead trees, Neonectria canker cover increases as stands age at p = 0.001&#10;Dead trees have more canker cover than live trees as stands age at p &lt; 0.001&#10;Neonectria cover was greater in 2021 across all stands than 2012 at p &lt; 0.001&#10;All the data is depicted in a graph to the right.&#10;"/>
          <p:cNvGrpSpPr/>
          <p:nvPr/>
        </p:nvGrpSpPr>
        <p:grpSpPr>
          <a:xfrm>
            <a:off x="17125439" y="14327108"/>
            <a:ext cx="26816016" cy="7940825"/>
            <a:chOff x="19937685" y="15189988"/>
            <a:chExt cx="23582812" cy="8349096"/>
          </a:xfrm>
        </p:grpSpPr>
        <p:sp>
          <p:nvSpPr>
            <p:cNvPr id="103" name="Google Shape;103;p1"/>
            <p:cNvSpPr/>
            <p:nvPr/>
          </p:nvSpPr>
          <p:spPr>
            <a:xfrm>
              <a:off x="20052520" y="15189988"/>
              <a:ext cx="23467977" cy="8349096"/>
            </a:xfrm>
            <a:prstGeom prst="roundRect">
              <a:avLst>
                <a:gd name="adj" fmla="val 4159"/>
              </a:avLst>
            </a:prstGeom>
            <a:solidFill>
              <a:srgbClr val="FFEB84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 txBox="1"/>
            <p:nvPr/>
          </p:nvSpPr>
          <p:spPr>
            <a:xfrm>
              <a:off x="19937685" y="15708696"/>
              <a:ext cx="10227300" cy="68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1" i="1" u="sng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Neonectria</a:t>
              </a:r>
              <a:r>
                <a:rPr lang="en-US" sz="4400" b="1" i="0" u="sng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Canker Cover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 both live and dead trees, </a:t>
              </a:r>
              <a:r>
                <a:rPr lang="en-US" sz="4400" b="1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Neonectria</a:t>
              </a:r>
              <a:r>
                <a:rPr lang="en-US" sz="4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canker cover increases as stands age </a:t>
              </a:r>
              <a:endParaRPr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371600" marR="0" lvl="0" indent="-463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00"/>
                <a:buFont typeface="Calibri"/>
                <a:buChar char="●"/>
              </a:pPr>
              <a:r>
                <a:rPr lang="en-US" sz="37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 = 0.00</a:t>
              </a:r>
              <a:r>
                <a:rPr lang="en-US" sz="3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3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Dead trees have more canker cover than live trees as stands age </a:t>
              </a:r>
              <a:endParaRPr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371600" marR="0" lvl="0" indent="-463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00"/>
                <a:buFont typeface="Calibri"/>
                <a:buChar char="●"/>
              </a:pPr>
              <a:r>
                <a:rPr lang="en-US" sz="37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 &lt; 0.001</a:t>
              </a:r>
              <a:endPara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4400" b="1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Neonectria</a:t>
              </a:r>
              <a:r>
                <a:rPr lang="en-US" sz="4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cover </a:t>
              </a:r>
              <a:r>
                <a:rPr lang="en-US" sz="4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was </a:t>
              </a:r>
              <a:r>
                <a:rPr lang="en-US" sz="4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greater in </a:t>
              </a:r>
              <a:r>
                <a:rPr lang="en-US" sz="4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2021 </a:t>
              </a:r>
              <a:r>
                <a:rPr lang="en-US" sz="4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across all stands than in 2012 </a:t>
              </a:r>
              <a:endParaRPr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371600" marR="0" lvl="0" indent="-463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00"/>
                <a:buFont typeface="Calibri"/>
                <a:buChar char="●"/>
              </a:pPr>
              <a:r>
                <a:rPr lang="en-US" sz="37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 &lt; 0.001</a:t>
              </a:r>
              <a:endParaRPr sz="700"/>
            </a:p>
          </p:txBody>
        </p:sp>
      </p:grpSp>
      <p:sp>
        <p:nvSpPr>
          <p:cNvPr id="105" name="Google Shape;105;p1"/>
          <p:cNvSpPr txBox="1"/>
          <p:nvPr/>
        </p:nvSpPr>
        <p:spPr>
          <a:xfrm>
            <a:off x="17174900" y="5346420"/>
            <a:ext cx="22135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80750" y="23539414"/>
            <a:ext cx="168945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Questions</a:t>
            </a:r>
            <a:endParaRPr sz="6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‒"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disease severity increase with stand age?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‒"/>
            </a:pPr>
            <a:r>
              <a:rPr lang="en-US" sz="4800" dirty="0">
                <a:solidFill>
                  <a:schemeClr val="dk1"/>
                </a:solidFill>
              </a:rPr>
              <a:t>Did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disease severity increase </a:t>
            </a:r>
            <a:r>
              <a:rPr lang="en-US" sz="4800" dirty="0">
                <a:solidFill>
                  <a:schemeClr val="dk1"/>
                </a:solidFill>
              </a:rPr>
              <a:t>from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2012 </a:t>
            </a:r>
            <a:r>
              <a:rPr lang="en-US" sz="4800" dirty="0">
                <a:solidFill>
                  <a:schemeClr val="dk1"/>
                </a:solidFill>
              </a:rPr>
              <a:t>to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2021</a:t>
            </a:r>
            <a:r>
              <a:rPr lang="en-US" sz="4800" dirty="0">
                <a:solidFill>
                  <a:schemeClr val="dk1"/>
                </a:solidFill>
              </a:rPr>
              <a:t>?</a:t>
            </a:r>
            <a:endParaRPr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‒"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dead trees exhibit more severe symptoms than live trees?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181425" y="28803303"/>
            <a:ext cx="124953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‒"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Beech bark disease severity was worse in 2021 than 9 years earlier, for wax cover, canker cover, and canopy loss.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" descr="Erin Cornell hugging a tree in the fores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754000" y="22379150"/>
            <a:ext cx="6006426" cy="800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 descr="Chart of wax secretion cove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784109" y="6447090"/>
            <a:ext cx="14976581" cy="763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 descr="Chart of Neonectria Canker Cove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749270" y="14476502"/>
            <a:ext cx="14976581" cy="763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 descr="Chart of Canopy loss"/>
          <p:cNvPicPr preferRelativeResize="0"/>
          <p:nvPr/>
        </p:nvPicPr>
        <p:blipFill rotWithShape="1">
          <a:blip r:embed="rId12">
            <a:alphaModFix/>
          </a:blip>
          <a:srcRect r="44407"/>
          <a:stretch/>
        </p:blipFill>
        <p:spPr>
          <a:xfrm>
            <a:off x="28749265" y="22442531"/>
            <a:ext cx="8319492" cy="76346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1" descr="Erin Cornell hugging a tree in the forest"/>
          <p:cNvCxnSpPr/>
          <p:nvPr/>
        </p:nvCxnSpPr>
        <p:spPr>
          <a:xfrm>
            <a:off x="51228" y="28353617"/>
            <a:ext cx="168945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1"/>
          <p:cNvSpPr txBox="1"/>
          <p:nvPr/>
        </p:nvSpPr>
        <p:spPr>
          <a:xfrm>
            <a:off x="26863550" y="31307913"/>
            <a:ext cx="73398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‒"/>
            </a:pPr>
            <a:r>
              <a:rPr lang="en-US" sz="2800">
                <a:solidFill>
                  <a:schemeClr val="dk1"/>
                </a:solidFill>
              </a:rPr>
              <a:t>SUNY ESF Honors Program</a:t>
            </a:r>
            <a:endParaRPr>
              <a:solidFill>
                <a:schemeClr val="dk1"/>
              </a:solidFill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‒"/>
            </a:pPr>
            <a:r>
              <a:rPr lang="en-US" sz="2800">
                <a:solidFill>
                  <a:schemeClr val="dk1"/>
                </a:solidFill>
              </a:rPr>
              <a:t>MELNHE Lab Crew &amp; Dr. Jonathan Cale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409</Words>
  <Application>Microsoft Office PowerPoint</Application>
  <PresentationFormat>Custom</PresentationFormat>
  <Paragraphs>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Cornell</dc:creator>
  <cp:lastModifiedBy>Mona Maharjan</cp:lastModifiedBy>
  <cp:revision>3</cp:revision>
  <dcterms:created xsi:type="dcterms:W3CDTF">2022-02-25T15:46:40Z</dcterms:created>
  <dcterms:modified xsi:type="dcterms:W3CDTF">2022-04-28T12:40:08Z</dcterms:modified>
</cp:coreProperties>
</file>