
<file path=[Content_Types].xml><?xml version="1.0" encoding="utf-8"?>
<Types xmlns="http://schemas.openxmlformats.org/package/2006/content-types">
  <Default Extension="xlsm" ContentType="application/vnd.ms-excel.sheet.macroEnabled.12"/>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tags/tag2.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theme/themeOverride1.xml" ContentType="application/vnd.openxmlformats-officedocument.themeOverrid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tags/tag3.xml" ContentType="application/vnd.openxmlformats-officedocument.presentationml.tags+xml"/>
  <Override PartName="/ppt/tags/tag4.xml" ContentType="application/vnd.openxmlformats-officedocument.presentationml.tags+xml"/>
  <Override PartName="/ppt/notesSlides/notesSlide7.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drawings/drawing2.xml" ContentType="application/vnd.openxmlformats-officedocument.drawingml.chartshapes+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charts/chart8.xml" ContentType="application/vnd.openxmlformats-officedocument.drawingml.chart+xml"/>
  <Override PartName="/ppt/tags/tag6.xml" ContentType="application/vnd.openxmlformats-officedocument.presentationml.tags+xml"/>
  <Override PartName="/ppt/notesSlides/notesSlide10.xml" ContentType="application/vnd.openxmlformats-officedocument.presentationml.notesSlide+xml"/>
  <Override PartName="/ppt/charts/chart9.xml" ContentType="application/vnd.openxmlformats-officedocument.drawingml.chart+xml"/>
  <Override PartName="/ppt/tags/tag7.xml" ContentType="application/vnd.openxmlformats-officedocument.presentationml.tags+xml"/>
  <Override PartName="/ppt/notesSlides/notesSlide11.xml" ContentType="application/vnd.openxmlformats-officedocument.presentationml.notesSlide+xml"/>
  <Override PartName="/ppt/charts/chart10.xml" ContentType="application/vnd.openxmlformats-officedocument.drawingml.chart+xml"/>
  <Override PartName="/ppt/tags/tag8.xml" ContentType="application/vnd.openxmlformats-officedocument.presentationml.tags+xml"/>
  <Override PartName="/ppt/notesSlides/notesSlide12.xml" ContentType="application/vnd.openxmlformats-officedocument.presentationml.notesSlide+xml"/>
  <Override PartName="/ppt/charts/chart11.xml" ContentType="application/vnd.openxmlformats-officedocument.drawingml.chart+xml"/>
  <Override PartName="/ppt/tags/tag9.xml" ContentType="application/vnd.openxmlformats-officedocument.presentationml.tags+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tags/tag10.xml" ContentType="application/vnd.openxmlformats-officedocument.presentationml.tags+xml"/>
  <Override PartName="/ppt/notesSlides/notesSlide15.xml" ContentType="application/vnd.openxmlformats-officedocument.presentationml.notesSlide+xml"/>
  <Override PartName="/ppt/charts/chart13.xml" ContentType="application/vnd.openxmlformats-officedocument.drawingml.chart+xml"/>
  <Override PartName="/ppt/charts/chart14.xml" ContentType="application/vnd.openxmlformats-officedocument.drawingml.chart+xml"/>
  <Override PartName="/ppt/tags/tag11.xml" ContentType="application/vnd.openxmlformats-officedocument.presentationml.tags+xml"/>
  <Override PartName="/ppt/notesSlides/notesSlide16.xml" ContentType="application/vnd.openxmlformats-officedocument.presentationml.notesSlide+xml"/>
  <Override PartName="/ppt/charts/chart15.xml" ContentType="application/vnd.openxmlformats-officedocument.drawingml.chart+xml"/>
  <Override PartName="/ppt/charts/chart16.xml" ContentType="application/vnd.openxmlformats-officedocument.drawingml.chart+xml"/>
  <Override PartName="/ppt/tags/tag12.xml" ContentType="application/vnd.openxmlformats-officedocument.presentationml.tags+xml"/>
  <Override PartName="/ppt/notesSlides/notesSlide17.xml" ContentType="application/vnd.openxmlformats-officedocument.presentationml.notesSlide+xml"/>
  <Override PartName="/ppt/charts/chart17.xml" ContentType="application/vnd.openxmlformats-officedocument.drawingml.chart+xml"/>
  <Override PartName="/ppt/drawings/drawing3.xml" ContentType="application/vnd.openxmlformats-officedocument.drawingml.chartshapes+xml"/>
  <Override PartName="/ppt/tags/tag13.xml" ContentType="application/vnd.openxmlformats-officedocument.presentationml.tags+xml"/>
  <Override PartName="/ppt/notesSlides/notesSlide18.xml" ContentType="application/vnd.openxmlformats-officedocument.presentationml.notesSlide+xml"/>
  <Override PartName="/ppt/charts/chart18.xml" ContentType="application/vnd.openxmlformats-officedocument.drawingml.chart+xml"/>
  <Override PartName="/ppt/drawings/drawing4.xml" ContentType="application/vnd.openxmlformats-officedocument.drawingml.chartshapes+xml"/>
  <Override PartName="/ppt/tags/tag14.xml" ContentType="application/vnd.openxmlformats-officedocument.presentationml.tags+xml"/>
  <Override PartName="/ppt/notesSlides/notesSlide19.xml" ContentType="application/vnd.openxmlformats-officedocument.presentationml.notesSlide+xml"/>
  <Override PartName="/ppt/charts/chart19.xml" ContentType="application/vnd.openxmlformats-officedocument.drawingml.chart+xml"/>
  <Override PartName="/ppt/tags/tag15.xml" ContentType="application/vnd.openxmlformats-officedocument.presentationml.tags+xml"/>
  <Override PartName="/ppt/notesSlides/notesSlide20.xml" ContentType="application/vnd.openxmlformats-officedocument.presentationml.notesSlide+xml"/>
  <Override PartName="/ppt/charts/chart20.xml" ContentType="application/vnd.openxmlformats-officedocument.drawingml.chart+xml"/>
  <Override PartName="/ppt/notesSlides/notesSlide21.xml" ContentType="application/vnd.openxmlformats-officedocument.presentationml.notesSlide+xml"/>
  <Override PartName="/ppt/tags/tag16.xml" ContentType="application/vnd.openxmlformats-officedocument.presentationml.tags+xml"/>
  <Override PartName="/ppt/notesSlides/notesSlide22.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tags/tag17.xml" ContentType="application/vnd.openxmlformats-officedocument.presentationml.tags+xml"/>
  <Override PartName="/ppt/notesSlides/notesSlide23.xml" ContentType="application/vnd.openxmlformats-officedocument.presentationml.notesSlide+xml"/>
  <Override PartName="/ppt/charts/chart23.xml" ContentType="application/vnd.openxmlformats-officedocument.drawingml.chart+xml"/>
  <Override PartName="/ppt/tags/tag18.xml" ContentType="application/vnd.openxmlformats-officedocument.presentationml.tags+xml"/>
  <Override PartName="/ppt/notesSlides/notesSlide24.xml" ContentType="application/vnd.openxmlformats-officedocument.presentationml.notesSlide+xml"/>
  <Override PartName="/ppt/charts/chart24.xml" ContentType="application/vnd.openxmlformats-officedocument.drawingml.chart+xml"/>
  <Override PartName="/ppt/drawings/drawing5.xml" ContentType="application/vnd.openxmlformats-officedocument.drawingml.chartshapes+xml"/>
  <Override PartName="/ppt/tags/tag19.xml" ContentType="application/vnd.openxmlformats-officedocument.presentationml.tags+xml"/>
  <Override PartName="/ppt/notesSlides/notesSlide25.xml" ContentType="application/vnd.openxmlformats-officedocument.presentationml.notesSlide+xml"/>
  <Override PartName="/ppt/charts/chart25.xml" ContentType="application/vnd.openxmlformats-officedocument.drawingml.chart+xml"/>
  <Override PartName="/ppt/charts/chart26.xml" ContentType="application/vnd.openxmlformats-officedocument.drawingml.chart+xml"/>
  <Override PartName="/ppt/notesSlides/notesSlide26.xml" ContentType="application/vnd.openxmlformats-officedocument.presentationml.notesSlide+xml"/>
  <Override PartName="/ppt/tags/tag20.xml" ContentType="application/vnd.openxmlformats-officedocument.presentationml.tags+xml"/>
  <Override PartName="/ppt/notesSlides/notesSlide27.xml" ContentType="application/vnd.openxmlformats-officedocument.presentationml.notesSlide+xml"/>
  <Override PartName="/ppt/charts/chart27.xml" ContentType="application/vnd.openxmlformats-officedocument.drawingml.chart+xml"/>
  <Override PartName="/ppt/tags/tag21.xml" ContentType="application/vnd.openxmlformats-officedocument.presentationml.tags+xml"/>
  <Override PartName="/ppt/notesSlides/notesSlide28.xml" ContentType="application/vnd.openxmlformats-officedocument.presentationml.notesSlide+xml"/>
  <Override PartName="/ppt/charts/chart28.xml" ContentType="application/vnd.openxmlformats-officedocument.drawingml.chart+xml"/>
  <Override PartName="/ppt/tags/tag22.xml" ContentType="application/vnd.openxmlformats-officedocument.presentationml.tags+xml"/>
  <Override PartName="/ppt/notesSlides/notesSlide29.xml" ContentType="application/vnd.openxmlformats-officedocument.presentationml.notesSlide+xml"/>
  <Override PartName="/ppt/charts/chart29.xml" ContentType="application/vnd.openxmlformats-officedocument.drawingml.chart+xml"/>
  <Override PartName="/ppt/tags/tag23.xml" ContentType="application/vnd.openxmlformats-officedocument.presentationml.tags+xml"/>
  <Override PartName="/ppt/notesSlides/notesSlide30.xml" ContentType="application/vnd.openxmlformats-officedocument.presentationml.notesSlide+xml"/>
  <Override PartName="/ppt/charts/chart30.xml" ContentType="application/vnd.openxmlformats-officedocument.drawingml.chart+xml"/>
  <Override PartName="/ppt/notesSlides/notesSlide31.xml" ContentType="application/vnd.openxmlformats-officedocument.presentationml.notesSlide+xml"/>
  <Override PartName="/ppt/tags/tag24.xml" ContentType="application/vnd.openxmlformats-officedocument.presentationml.tags+xml"/>
  <Override PartName="/ppt/notesSlides/notesSlide32.xml" ContentType="application/vnd.openxmlformats-officedocument.presentationml.notesSlide+xml"/>
  <Override PartName="/ppt/charts/chart31.xml" ContentType="application/vnd.openxmlformats-officedocument.drawingml.chart+xml"/>
  <Override PartName="/ppt/tags/tag25.xml" ContentType="application/vnd.openxmlformats-officedocument.presentationml.tags+xml"/>
  <Override PartName="/ppt/notesSlides/notesSlide33.xml" ContentType="application/vnd.openxmlformats-officedocument.presentationml.notesSlide+xml"/>
  <Override PartName="/ppt/charts/chart32.xml" ContentType="application/vnd.openxmlformats-officedocument.drawingml.chart+xml"/>
  <Override PartName="/ppt/tags/tag26.xml" ContentType="application/vnd.openxmlformats-officedocument.presentationml.tags+xml"/>
  <Override PartName="/ppt/notesSlides/notesSlide34.xml" ContentType="application/vnd.openxmlformats-officedocument.presentationml.notesSlide+xml"/>
  <Override PartName="/ppt/charts/chart33.xml" ContentType="application/vnd.openxmlformats-officedocument.drawingml.chart+xml"/>
  <Override PartName="/ppt/tags/tag27.xml" ContentType="application/vnd.openxmlformats-officedocument.presentationml.tags+xml"/>
  <Override PartName="/ppt/notesSlides/notesSlide35.xml" ContentType="application/vnd.openxmlformats-officedocument.presentationml.notesSlide+xml"/>
  <Override PartName="/ppt/charts/chart34.xml" ContentType="application/vnd.openxmlformats-officedocument.drawingml.chart+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 id="2147484393" r:id="rId2"/>
    <p:sldMasterId id="2147484406" r:id="rId3"/>
  </p:sldMasterIdLst>
  <p:notesMasterIdLst>
    <p:notesMasterId r:id="rId40"/>
  </p:notesMasterIdLst>
  <p:handoutMasterIdLst>
    <p:handoutMasterId r:id="rId41"/>
  </p:handoutMasterIdLst>
  <p:sldIdLst>
    <p:sldId id="256" r:id="rId4"/>
    <p:sldId id="363" r:id="rId5"/>
    <p:sldId id="343" r:id="rId6"/>
    <p:sldId id="399" r:id="rId7"/>
    <p:sldId id="359" r:id="rId8"/>
    <p:sldId id="457" r:id="rId9"/>
    <p:sldId id="438" r:id="rId10"/>
    <p:sldId id="400" r:id="rId11"/>
    <p:sldId id="368" r:id="rId12"/>
    <p:sldId id="369" r:id="rId13"/>
    <p:sldId id="372" r:id="rId14"/>
    <p:sldId id="416" r:id="rId15"/>
    <p:sldId id="390" r:id="rId16"/>
    <p:sldId id="401" r:id="rId17"/>
    <p:sldId id="433" r:id="rId18"/>
    <p:sldId id="432" r:id="rId19"/>
    <p:sldId id="373" r:id="rId20"/>
    <p:sldId id="371" r:id="rId21"/>
    <p:sldId id="456" r:id="rId22"/>
    <p:sldId id="379" r:id="rId23"/>
    <p:sldId id="402" r:id="rId24"/>
    <p:sldId id="435" r:id="rId25"/>
    <p:sldId id="385" r:id="rId26"/>
    <p:sldId id="380" r:id="rId27"/>
    <p:sldId id="434" r:id="rId28"/>
    <p:sldId id="453" r:id="rId29"/>
    <p:sldId id="386" r:id="rId30"/>
    <p:sldId id="387" r:id="rId31"/>
    <p:sldId id="389" r:id="rId32"/>
    <p:sldId id="388" r:id="rId33"/>
    <p:sldId id="403" r:id="rId34"/>
    <p:sldId id="394" r:id="rId35"/>
    <p:sldId id="396" r:id="rId36"/>
    <p:sldId id="397" r:id="rId37"/>
    <p:sldId id="395" r:id="rId38"/>
    <p:sldId id="281" r:id="rId39"/>
  </p:sldIdLst>
  <p:sldSz cx="9144000" cy="6858000" type="screen4x3"/>
  <p:notesSz cx="6881813" cy="9296400"/>
  <p:defaultTextStyle>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9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2A44"/>
    <a:srgbClr val="DE7C00"/>
    <a:srgbClr val="000000"/>
    <a:srgbClr val="FFFFCC"/>
    <a:srgbClr val="CC9900"/>
    <a:srgbClr val="FFD5D1"/>
    <a:srgbClr val="C63DFD"/>
    <a:srgbClr val="A4D76B"/>
    <a:srgbClr val="5D93FF"/>
    <a:srgbClr val="FE55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47" autoAdjust="0"/>
    <p:restoredTop sz="76126" autoAdjust="0"/>
  </p:normalViewPr>
  <p:slideViewPr>
    <p:cSldViewPr>
      <p:cViewPr varScale="1">
        <p:scale>
          <a:sx n="70" d="100"/>
          <a:sy n="70" d="100"/>
        </p:scale>
        <p:origin x="960" y="66"/>
      </p:cViewPr>
      <p:guideLst>
        <p:guide orient="horz" pos="2160"/>
        <p:guide pos="2880"/>
        <p:guide pos="2980"/>
      </p:guideLst>
    </p:cSldViewPr>
  </p:slideViewPr>
  <p:outlineViewPr>
    <p:cViewPr>
      <p:scale>
        <a:sx n="33" d="100"/>
        <a:sy n="33" d="100"/>
      </p:scale>
      <p:origin x="0" y="-89880"/>
    </p:cViewPr>
  </p:outlineViewPr>
  <p:notesTextViewPr>
    <p:cViewPr>
      <p:scale>
        <a:sx n="100" d="100"/>
        <a:sy n="100" d="100"/>
      </p:scale>
      <p:origin x="0" y="0"/>
    </p:cViewPr>
  </p:notesTextViewPr>
  <p:sorterViewPr>
    <p:cViewPr>
      <p:scale>
        <a:sx n="94" d="100"/>
        <a:sy n="94" d="100"/>
      </p:scale>
      <p:origin x="0" y="-4848"/>
    </p:cViewPr>
  </p:sorterViewPr>
  <p:notesViewPr>
    <p:cSldViewPr>
      <p:cViewPr varScale="1">
        <p:scale>
          <a:sx n="72" d="100"/>
          <a:sy n="72" d="100"/>
        </p:scale>
        <p:origin x="3216"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0" Type="http://schemas.openxmlformats.org/officeDocument/2006/relationships/slide" Target="slides/slide17.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2.xml"/><Relationship Id="rId1" Type="http://schemas.microsoft.com/office/2011/relationships/chartStyle" Target="style2.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38510887817216521"/>
          <c:y val="3.17459842782402E-2"/>
          <c:w val="0.5253996524418697"/>
          <c:h val="0.68216931216931398"/>
        </c:manualLayout>
      </c:layout>
      <c:barChart>
        <c:barDir val="bar"/>
        <c:grouping val="clustered"/>
        <c:varyColors val="0"/>
        <c:ser>
          <c:idx val="0"/>
          <c:order val="0"/>
          <c:tx>
            <c:strRef>
              <c:f>Sheet1!$B$1</c:f>
              <c:strCache>
                <c:ptCount val="1"/>
                <c:pt idx="0">
                  <c:v>Your institution</c:v>
                </c:pt>
              </c:strCache>
            </c:strRef>
          </c:tx>
          <c:spPr>
            <a:solidFill>
              <a:schemeClr val="accent1"/>
            </a:solidFill>
            <a:ln>
              <a:solidFill>
                <a:schemeClr val="bg1"/>
              </a:solidFill>
            </a:ln>
          </c:spPr>
          <c:invertIfNegative val="0"/>
          <c:dPt>
            <c:idx val="0"/>
            <c:invertIfNegative val="0"/>
            <c:bubble3D val="0"/>
            <c:extLst>
              <c:ext xmlns:c16="http://schemas.microsoft.com/office/drawing/2014/chart" uri="{C3380CC4-5D6E-409C-BE32-E72D297353CC}">
                <c16:uniqueId val="{00000000-85BB-4C7C-A6F0-2A91A0CB13F2}"/>
              </c:ext>
            </c:extLst>
          </c:dPt>
          <c:dPt>
            <c:idx val="1"/>
            <c:invertIfNegative val="0"/>
            <c:bubble3D val="0"/>
            <c:spPr>
              <a:solidFill>
                <a:schemeClr val="accent3"/>
              </a:solidFill>
              <a:ln>
                <a:solidFill>
                  <a:schemeClr val="bg1"/>
                </a:solidFill>
              </a:ln>
            </c:spPr>
            <c:extLst>
              <c:ext xmlns:c16="http://schemas.microsoft.com/office/drawing/2014/chart" uri="{C3380CC4-5D6E-409C-BE32-E72D297353CC}">
                <c16:uniqueId val="{00000002-85BB-4C7C-A6F0-2A91A0CB13F2}"/>
              </c:ext>
            </c:extLst>
          </c:dPt>
          <c:dPt>
            <c:idx val="2"/>
            <c:invertIfNegative val="0"/>
            <c:bubble3D val="0"/>
            <c:spPr>
              <a:solidFill>
                <a:schemeClr val="accent2"/>
              </a:solidFill>
              <a:ln>
                <a:solidFill>
                  <a:schemeClr val="bg1"/>
                </a:solidFill>
              </a:ln>
            </c:spPr>
            <c:extLst>
              <c:ext xmlns:c16="http://schemas.microsoft.com/office/drawing/2014/chart" uri="{C3380CC4-5D6E-409C-BE32-E72D297353CC}">
                <c16:uniqueId val="{00000004-85BB-4C7C-A6F0-2A91A0CB13F2}"/>
              </c:ext>
            </c:extLst>
          </c:dPt>
          <c:dPt>
            <c:idx val="3"/>
            <c:invertIfNegative val="0"/>
            <c:bubble3D val="0"/>
            <c:spPr>
              <a:solidFill>
                <a:schemeClr val="accent4"/>
              </a:solidFill>
              <a:ln>
                <a:solidFill>
                  <a:schemeClr val="bg1"/>
                </a:solidFill>
              </a:ln>
            </c:spPr>
            <c:extLst>
              <c:ext xmlns:c16="http://schemas.microsoft.com/office/drawing/2014/chart" uri="{C3380CC4-5D6E-409C-BE32-E72D297353CC}">
                <c16:uniqueId val="{00000006-85BB-4C7C-A6F0-2A91A0CB13F2}"/>
              </c:ext>
            </c:extLst>
          </c:dPt>
          <c:dPt>
            <c:idx val="4"/>
            <c:invertIfNegative val="0"/>
            <c:bubble3D val="0"/>
            <c:spPr>
              <a:solidFill>
                <a:schemeClr val="bg1"/>
              </a:solidFill>
              <a:ln>
                <a:solidFill>
                  <a:schemeClr val="bg1"/>
                </a:solidFill>
              </a:ln>
            </c:spPr>
            <c:extLst>
              <c:ext xmlns:c16="http://schemas.microsoft.com/office/drawing/2014/chart" uri="{C3380CC4-5D6E-409C-BE32-E72D297353CC}">
                <c16:uniqueId val="{00000008-85BB-4C7C-A6F0-2A91A0CB13F2}"/>
              </c:ext>
            </c:extLst>
          </c:dPt>
          <c:dPt>
            <c:idx val="5"/>
            <c:invertIfNegative val="0"/>
            <c:bubble3D val="0"/>
            <c:spPr>
              <a:solidFill>
                <a:schemeClr val="accent2">
                  <a:lumMod val="60000"/>
                  <a:lumOff val="40000"/>
                </a:schemeClr>
              </a:solidFill>
              <a:ln>
                <a:solidFill>
                  <a:schemeClr val="bg1"/>
                </a:solidFill>
              </a:ln>
            </c:spPr>
            <c:extLst>
              <c:ext xmlns:c16="http://schemas.microsoft.com/office/drawing/2014/chart" uri="{C3380CC4-5D6E-409C-BE32-E72D297353CC}">
                <c16:uniqueId val="{0000000A-85BB-4C7C-A6F0-2A91A0CB13F2}"/>
              </c:ext>
            </c:extLst>
          </c:dPt>
          <c:dLbls>
            <c:spPr>
              <a:noFill/>
              <a:ln>
                <a:noFill/>
              </a:ln>
              <a:effectLst/>
            </c:spPr>
            <c:txPr>
              <a:bodyPr/>
              <a:lstStyle/>
              <a:p>
                <a:pPr algn="ct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Sheet1!$A$2:$A$5</c:f>
              <c:strCache>
                <c:ptCount val="4"/>
                <c:pt idx="0">
                  <c:v>Man/Trans man</c:v>
                </c:pt>
                <c:pt idx="1">
                  <c:v>Woman/Trans woman</c:v>
                </c:pt>
                <c:pt idx="2">
                  <c:v>Gender queer / Gender non-conforming</c:v>
                </c:pt>
                <c:pt idx="3">
                  <c:v>Identity not listed above</c:v>
                </c:pt>
              </c:strCache>
            </c:strRef>
          </c:cat>
          <c:val>
            <c:numRef>
              <c:f>Sheet1!$B$2:$B$5</c:f>
              <c:numCache>
                <c:formatCode>0.0%</c:formatCode>
                <c:ptCount val="4"/>
                <c:pt idx="0">
                  <c:v>0.35099999999999998</c:v>
                </c:pt>
                <c:pt idx="1">
                  <c:v>0.59499999999999997</c:v>
                </c:pt>
                <c:pt idx="2">
                  <c:v>5.3999999999999999E-2</c:v>
                </c:pt>
                <c:pt idx="3">
                  <c:v>0</c:v>
                </c:pt>
              </c:numCache>
            </c:numRef>
          </c:val>
          <c:extLst>
            <c:ext xmlns:c16="http://schemas.microsoft.com/office/drawing/2014/chart" uri="{C3380CC4-5D6E-409C-BE32-E72D297353CC}">
              <c16:uniqueId val="{0000000B-85BB-4C7C-A6F0-2A91A0CB13F2}"/>
            </c:ext>
          </c:extLst>
        </c:ser>
        <c:dLbls>
          <c:showLegendKey val="0"/>
          <c:showVal val="0"/>
          <c:showCatName val="0"/>
          <c:showSerName val="0"/>
          <c:showPercent val="0"/>
          <c:showBubbleSize val="0"/>
        </c:dLbls>
        <c:gapWidth val="100"/>
        <c:axId val="33871360"/>
        <c:axId val="83168064"/>
      </c:barChart>
      <c:valAx>
        <c:axId val="83168064"/>
        <c:scaling>
          <c:orientation val="minMax"/>
        </c:scaling>
        <c:delete val="0"/>
        <c:axPos val="t"/>
        <c:majorGridlines/>
        <c:numFmt formatCode="0%" sourceLinked="0"/>
        <c:majorTickMark val="out"/>
        <c:minorTickMark val="none"/>
        <c:tickLblPos val="nextTo"/>
        <c:spPr>
          <a:ln>
            <a:solidFill>
              <a:schemeClr val="bg1"/>
            </a:solidFill>
          </a:ln>
        </c:spPr>
        <c:txPr>
          <a:bodyPr/>
          <a:lstStyle/>
          <a:p>
            <a:pPr>
              <a:defRPr sz="1200"/>
            </a:pPr>
            <a:endParaRPr lang="en-US"/>
          </a:p>
        </c:txPr>
        <c:crossAx val="33871360"/>
        <c:crosses val="autoZero"/>
        <c:crossBetween val="between"/>
      </c:valAx>
      <c:catAx>
        <c:axId val="33871360"/>
        <c:scaling>
          <c:orientation val="maxMin"/>
        </c:scaling>
        <c:delete val="0"/>
        <c:axPos val="l"/>
        <c:numFmt formatCode="General" sourceLinked="1"/>
        <c:majorTickMark val="out"/>
        <c:minorTickMark val="none"/>
        <c:tickLblPos val="nextTo"/>
        <c:spPr>
          <a:ln>
            <a:solidFill>
              <a:schemeClr val="bg1"/>
            </a:solidFill>
          </a:ln>
        </c:spPr>
        <c:txPr>
          <a:bodyPr/>
          <a:lstStyle/>
          <a:p>
            <a:pPr>
              <a:defRPr>
                <a:solidFill>
                  <a:schemeClr val="bg1"/>
                </a:solidFill>
              </a:defRPr>
            </a:pPr>
            <a:endParaRPr lang="en-US"/>
          </a:p>
        </c:txPr>
        <c:crossAx val="83168064"/>
        <c:crosses val="autoZero"/>
        <c:auto val="1"/>
        <c:lblAlgn val="ctr"/>
        <c:lblOffset val="100"/>
        <c:noMultiLvlLbl val="0"/>
      </c:catAx>
      <c:spPr>
        <a:noFill/>
        <a:ln w="25379">
          <a:noFill/>
        </a:ln>
      </c:spPr>
    </c:plotArea>
    <c:plotVisOnly val="1"/>
    <c:dispBlanksAs val="zero"/>
    <c:showDLblsOverMax val="0"/>
  </c:chart>
  <c:spPr>
    <a:noFill/>
    <a:ln>
      <a:noFill/>
    </a:ln>
  </c:spPr>
  <c:txPr>
    <a:bodyPr/>
    <a:lstStyle/>
    <a:p>
      <a:pPr>
        <a:defRPr sz="1400" b="1">
          <a:solidFill>
            <a:schemeClr val="bg1"/>
          </a:solidFil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5.5493895671476098E-2"/>
          <c:y val="2.8790786948176599E-2"/>
          <c:w val="0.94561598224195298"/>
          <c:h val="0.93282149712092499"/>
        </c:manualLayout>
      </c:layout>
      <c:barChart>
        <c:barDir val="col"/>
        <c:grouping val="clustered"/>
        <c:varyColors val="0"/>
        <c:ser>
          <c:idx val="0"/>
          <c:order val="0"/>
          <c:tx>
            <c:strRef>
              <c:f>Sheet1!$C$1</c:f>
              <c:strCache>
                <c:ptCount val="1"/>
                <c:pt idx="0">
                  <c:v>Yes</c:v>
                </c:pt>
              </c:strCache>
            </c:strRef>
          </c:tx>
          <c:spPr>
            <a:ln>
              <a:solidFill>
                <a:schemeClr val="bg1"/>
              </a:solidFill>
            </a:ln>
          </c:spPr>
          <c:invertIfNegative val="0"/>
          <c:dPt>
            <c:idx val="0"/>
            <c:invertIfNegative val="0"/>
            <c:bubble3D val="0"/>
            <c:spPr>
              <a:solidFill>
                <a:schemeClr val="accent3"/>
              </a:solidFill>
              <a:ln>
                <a:solidFill>
                  <a:schemeClr val="bg1"/>
                </a:solidFill>
              </a:ln>
            </c:spPr>
            <c:extLst>
              <c:ext xmlns:c16="http://schemas.microsoft.com/office/drawing/2014/chart" uri="{C3380CC4-5D6E-409C-BE32-E72D297353CC}">
                <c16:uniqueId val="{00000006-732C-4573-A436-37032B5E7286}"/>
              </c:ext>
            </c:extLst>
          </c:dPt>
          <c:dPt>
            <c:idx val="1"/>
            <c:invertIfNegative val="0"/>
            <c:bubble3D val="0"/>
            <c:spPr>
              <a:solidFill>
                <a:schemeClr val="bg1"/>
              </a:solidFill>
              <a:ln>
                <a:solidFill>
                  <a:schemeClr val="bg1"/>
                </a:solidFill>
              </a:ln>
            </c:spPr>
            <c:extLst>
              <c:ext xmlns:c16="http://schemas.microsoft.com/office/drawing/2014/chart" uri="{C3380CC4-5D6E-409C-BE32-E72D297353CC}">
                <c16:uniqueId val="{00000001-073A-49F3-8EC5-2C72E5DDD87C}"/>
              </c:ext>
            </c:extLst>
          </c:dPt>
          <c:dPt>
            <c:idx val="2"/>
            <c:invertIfNegative val="0"/>
            <c:bubble3D val="0"/>
            <c:spPr>
              <a:solidFill>
                <a:schemeClr val="accent3"/>
              </a:solidFill>
              <a:ln>
                <a:solidFill>
                  <a:schemeClr val="bg1"/>
                </a:solidFill>
              </a:ln>
            </c:spPr>
            <c:extLst>
              <c:ext xmlns:c16="http://schemas.microsoft.com/office/drawing/2014/chart" uri="{C3380CC4-5D6E-409C-BE32-E72D297353CC}">
                <c16:uniqueId val="{00000005-D043-4BE0-BE61-090900E9BC2F}"/>
              </c:ext>
            </c:extLst>
          </c:dPt>
          <c:dPt>
            <c:idx val="3"/>
            <c:invertIfNegative val="0"/>
            <c:bubble3D val="0"/>
            <c:spPr>
              <a:solidFill>
                <a:schemeClr val="bg1"/>
              </a:solidFill>
              <a:ln>
                <a:solidFill>
                  <a:schemeClr val="bg1"/>
                </a:solidFill>
              </a:ln>
            </c:spPr>
            <c:extLst>
              <c:ext xmlns:c16="http://schemas.microsoft.com/office/drawing/2014/chart" uri="{C3380CC4-5D6E-409C-BE32-E72D297353CC}">
                <c16:uniqueId val="{00000003-073A-49F3-8EC5-2C72E5DDD87C}"/>
              </c:ext>
            </c:extLst>
          </c:dPt>
          <c:dPt>
            <c:idx val="4"/>
            <c:invertIfNegative val="0"/>
            <c:bubble3D val="0"/>
            <c:spPr>
              <a:solidFill>
                <a:schemeClr val="accent3"/>
              </a:solidFill>
              <a:ln>
                <a:solidFill>
                  <a:schemeClr val="bg1"/>
                </a:solidFill>
              </a:ln>
            </c:spPr>
            <c:extLst>
              <c:ext xmlns:c16="http://schemas.microsoft.com/office/drawing/2014/chart" uri="{C3380CC4-5D6E-409C-BE32-E72D297353CC}">
                <c16:uniqueId val="{00000009-D043-4BE0-BE61-090900E9BC2F}"/>
              </c:ext>
            </c:extLst>
          </c:dPt>
          <c:dPt>
            <c:idx val="5"/>
            <c:invertIfNegative val="0"/>
            <c:bubble3D val="0"/>
            <c:spPr>
              <a:solidFill>
                <a:schemeClr val="bg1"/>
              </a:solidFill>
              <a:ln>
                <a:solidFill>
                  <a:schemeClr val="bg1"/>
                </a:solidFill>
              </a:ln>
            </c:spPr>
            <c:extLst>
              <c:ext xmlns:c16="http://schemas.microsoft.com/office/drawing/2014/chart" uri="{C3380CC4-5D6E-409C-BE32-E72D297353CC}">
                <c16:uniqueId val="{00000005-073A-49F3-8EC5-2C72E5DDD87C}"/>
              </c:ext>
            </c:extLst>
          </c:dPt>
          <c:dLbls>
            <c:numFmt formatCode="0.0%" sourceLinked="0"/>
            <c:spPr>
              <a:noFill/>
              <a:ln>
                <a:noFill/>
              </a:ln>
              <a:effectLst/>
            </c:spPr>
            <c:txPr>
              <a:bodyPr/>
              <a:lstStyle/>
              <a:p>
                <a:pPr>
                  <a:defRPr sz="14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Institution</c:v>
                </c:pt>
                <c:pt idx="1">
                  <c:v>Comparison</c:v>
                </c:pt>
                <c:pt idx="2">
                  <c:v>Institution</c:v>
                </c:pt>
                <c:pt idx="3">
                  <c:v>Comparison</c:v>
                </c:pt>
                <c:pt idx="4">
                  <c:v>Institution</c:v>
                </c:pt>
                <c:pt idx="5">
                  <c:v>Comparison</c:v>
                </c:pt>
              </c:strCache>
            </c:strRef>
          </c:cat>
          <c:val>
            <c:numRef>
              <c:f>Sheet1!$C$2:$C$7</c:f>
              <c:numCache>
                <c:formatCode>0.0%</c:formatCode>
                <c:ptCount val="6"/>
                <c:pt idx="0">
                  <c:v>3.6999999999999998E-2</c:v>
                </c:pt>
                <c:pt idx="1">
                  <c:v>0.13</c:v>
                </c:pt>
                <c:pt idx="2">
                  <c:v>0.96299999999999997</c:v>
                </c:pt>
                <c:pt idx="3">
                  <c:v>0.42699999999999999</c:v>
                </c:pt>
                <c:pt idx="4">
                  <c:v>0.44</c:v>
                </c:pt>
                <c:pt idx="5">
                  <c:v>0.249</c:v>
                </c:pt>
              </c:numCache>
            </c:numRef>
          </c:val>
          <c:extLst>
            <c:ext xmlns:c16="http://schemas.microsoft.com/office/drawing/2014/chart" uri="{C3380CC4-5D6E-409C-BE32-E72D297353CC}">
              <c16:uniqueId val="{00000006-073A-49F3-8EC5-2C72E5DDD87C}"/>
            </c:ext>
          </c:extLst>
        </c:ser>
        <c:dLbls>
          <c:showLegendKey val="0"/>
          <c:showVal val="0"/>
          <c:showCatName val="0"/>
          <c:showSerName val="0"/>
          <c:showPercent val="0"/>
          <c:showBubbleSize val="0"/>
        </c:dLbls>
        <c:gapWidth val="71"/>
        <c:axId val="146527744"/>
        <c:axId val="163264704"/>
      </c:barChart>
      <c:catAx>
        <c:axId val="146527744"/>
        <c:scaling>
          <c:orientation val="minMax"/>
        </c:scaling>
        <c:delete val="0"/>
        <c:axPos val="b"/>
        <c:majorGridlines>
          <c:spPr>
            <a:ln>
              <a:solidFill>
                <a:schemeClr val="bg1"/>
              </a:solidFill>
            </a:ln>
          </c:spPr>
        </c:majorGridlines>
        <c:numFmt formatCode="General" sourceLinked="0"/>
        <c:majorTickMark val="none"/>
        <c:minorTickMark val="none"/>
        <c:tickLblPos val="none"/>
        <c:spPr>
          <a:ln w="12700">
            <a:solidFill>
              <a:schemeClr val="bg1"/>
            </a:solidFill>
          </a:ln>
        </c:spPr>
        <c:crossAx val="163264704"/>
        <c:crosses val="autoZero"/>
        <c:auto val="1"/>
        <c:lblAlgn val="ctr"/>
        <c:lblOffset val="100"/>
        <c:tickLblSkip val="2"/>
        <c:tickMarkSkip val="2"/>
        <c:noMultiLvlLbl val="0"/>
      </c:catAx>
      <c:valAx>
        <c:axId val="163264704"/>
        <c:scaling>
          <c:orientation val="minMax"/>
          <c:max val="1"/>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4652774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93282149712092599"/>
        </c:manualLayout>
      </c:layout>
      <c:barChart>
        <c:barDir val="col"/>
        <c:grouping val="stacked"/>
        <c:varyColors val="0"/>
        <c:ser>
          <c:idx val="0"/>
          <c:order val="0"/>
          <c:tx>
            <c:strRef>
              <c:f>Sheet1!$C$1</c:f>
              <c:strCache>
                <c:ptCount val="1"/>
                <c:pt idx="0">
                  <c:v>Occasionally</c:v>
                </c:pt>
              </c:strCache>
            </c:strRef>
          </c:tx>
          <c:spPr>
            <a:solidFill>
              <a:schemeClr val="accent3">
                <a:lumMod val="60000"/>
                <a:lumOff val="40000"/>
              </a:schemeClr>
            </a:solidFill>
            <a:ln>
              <a:solidFill>
                <a:schemeClr val="bg1"/>
              </a:solidFill>
            </a:ln>
            <a:effectLst/>
          </c:spPr>
          <c:invertIfNegative val="0"/>
          <c:dPt>
            <c:idx val="1"/>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1-DF8B-4822-BB2F-5077B629957F}"/>
              </c:ext>
            </c:extLst>
          </c:dPt>
          <c:dPt>
            <c:idx val="3"/>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3-DF8B-4822-BB2F-5077B629957F}"/>
              </c:ext>
            </c:extLst>
          </c:dPt>
          <c:dPt>
            <c:idx val="5"/>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5-DF8B-4822-BB2F-5077B629957F}"/>
              </c:ext>
            </c:extLst>
          </c:dPt>
          <c:dLbls>
            <c:numFmt formatCode="0.0%" sourceLinked="0"/>
            <c:spPr>
              <a:noFill/>
              <a:ln>
                <a:noFill/>
              </a:ln>
              <a:effectLst/>
            </c:spPr>
            <c:txPr>
              <a:bodyPr/>
              <a:lstStyle/>
              <a:p>
                <a:pPr>
                  <a:defRPr sz="1400" b="1" baseline="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Career Services</c:v>
                </c:pt>
                <c:pt idx="1">
                  <c:v>comp</c:v>
                </c:pt>
                <c:pt idx="2">
                  <c:v>Student Psychological Services</c:v>
                </c:pt>
                <c:pt idx="3">
                  <c:v>comp</c:v>
                </c:pt>
                <c:pt idx="4">
                  <c:v>Financial Aid Advising</c:v>
                </c:pt>
                <c:pt idx="5">
                  <c:v>comp</c:v>
                </c:pt>
              </c:strCache>
            </c:strRef>
          </c:cat>
          <c:val>
            <c:numRef>
              <c:f>Sheet1!$C$2:$C$7</c:f>
              <c:numCache>
                <c:formatCode>0.0%</c:formatCode>
                <c:ptCount val="6"/>
                <c:pt idx="0">
                  <c:v>0.2</c:v>
                </c:pt>
                <c:pt idx="1">
                  <c:v>0.28699999999999998</c:v>
                </c:pt>
                <c:pt idx="2">
                  <c:v>0.4</c:v>
                </c:pt>
                <c:pt idx="3">
                  <c:v>0.158</c:v>
                </c:pt>
                <c:pt idx="4">
                  <c:v>0.36</c:v>
                </c:pt>
                <c:pt idx="5">
                  <c:v>0.33500000000000002</c:v>
                </c:pt>
              </c:numCache>
            </c:numRef>
          </c:val>
          <c:extLst>
            <c:ext xmlns:c16="http://schemas.microsoft.com/office/drawing/2014/chart" uri="{C3380CC4-5D6E-409C-BE32-E72D297353CC}">
              <c16:uniqueId val="{00000006-DF8B-4822-BB2F-5077B629957F}"/>
            </c:ext>
          </c:extLst>
        </c:ser>
        <c:ser>
          <c:idx val="1"/>
          <c:order val="1"/>
          <c:tx>
            <c:strRef>
              <c:f>Sheet1!$D$1</c:f>
              <c:strCache>
                <c:ptCount val="1"/>
                <c:pt idx="0">
                  <c:v>Frequently</c:v>
                </c:pt>
              </c:strCache>
            </c:strRef>
          </c:tx>
          <c:spPr>
            <a:solidFill>
              <a:schemeClr val="accent3"/>
            </a:solidFill>
            <a:ln>
              <a:solidFill>
                <a:schemeClr val="bg1"/>
              </a:solidFill>
            </a:ln>
            <a:effectLst/>
          </c:spPr>
          <c:invertIfNegative val="0"/>
          <c:dPt>
            <c:idx val="1"/>
            <c:invertIfNegative val="0"/>
            <c:bubble3D val="0"/>
            <c:spPr>
              <a:solidFill>
                <a:schemeClr val="bg1"/>
              </a:solidFill>
              <a:ln>
                <a:solidFill>
                  <a:schemeClr val="bg1"/>
                </a:solidFill>
              </a:ln>
              <a:effectLst/>
            </c:spPr>
            <c:extLst>
              <c:ext xmlns:c16="http://schemas.microsoft.com/office/drawing/2014/chart" uri="{C3380CC4-5D6E-409C-BE32-E72D297353CC}">
                <c16:uniqueId val="{00000008-DF8B-4822-BB2F-5077B629957F}"/>
              </c:ext>
            </c:extLst>
          </c:dPt>
          <c:dPt>
            <c:idx val="3"/>
            <c:invertIfNegative val="0"/>
            <c:bubble3D val="0"/>
            <c:spPr>
              <a:solidFill>
                <a:schemeClr val="bg1"/>
              </a:solidFill>
              <a:ln>
                <a:solidFill>
                  <a:schemeClr val="bg1"/>
                </a:solidFill>
              </a:ln>
              <a:effectLst/>
            </c:spPr>
            <c:extLst>
              <c:ext xmlns:c16="http://schemas.microsoft.com/office/drawing/2014/chart" uri="{C3380CC4-5D6E-409C-BE32-E72D297353CC}">
                <c16:uniqueId val="{0000000A-DF8B-4822-BB2F-5077B629957F}"/>
              </c:ext>
            </c:extLst>
          </c:dPt>
          <c:dPt>
            <c:idx val="5"/>
            <c:invertIfNegative val="0"/>
            <c:bubble3D val="0"/>
            <c:spPr>
              <a:solidFill>
                <a:schemeClr val="bg1"/>
              </a:solidFill>
              <a:ln>
                <a:solidFill>
                  <a:schemeClr val="bg1"/>
                </a:solidFill>
              </a:ln>
              <a:effectLst/>
            </c:spPr>
            <c:extLst>
              <c:ext xmlns:c16="http://schemas.microsoft.com/office/drawing/2014/chart" uri="{C3380CC4-5D6E-409C-BE32-E72D297353CC}">
                <c16:uniqueId val="{0000000C-DF8B-4822-BB2F-5077B629957F}"/>
              </c:ext>
            </c:extLst>
          </c:dPt>
          <c:dLbls>
            <c:dLbl>
              <c:idx val="0"/>
              <c:numFmt formatCode="0.0%" sourceLinked="0"/>
              <c:spPr>
                <a:solidFill>
                  <a:srgbClr val="DE7C00"/>
                </a:solidFill>
                <a:ln>
                  <a:noFill/>
                </a:ln>
                <a:effectLst/>
              </c:spPr>
              <c:txPr>
                <a:bodyPr/>
                <a:lstStyle/>
                <a:p>
                  <a:pPr>
                    <a:defRPr sz="14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C-9AD8-48FB-8FFF-841CDC8006C5}"/>
                </c:ext>
              </c:extLst>
            </c:dLbl>
            <c:dLbl>
              <c:idx val="1"/>
              <c:numFmt formatCode="0.0%" sourceLinked="0"/>
              <c:spPr>
                <a:solidFill>
                  <a:srgbClr val="1F2A44"/>
                </a:solidFill>
                <a:ln>
                  <a:noFill/>
                </a:ln>
                <a:effectLst/>
              </c:spPr>
              <c:txPr>
                <a:bodyPr/>
                <a:lstStyle/>
                <a:p>
                  <a:pPr>
                    <a:defRPr sz="14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8-DF8B-4822-BB2F-5077B629957F}"/>
                </c:ext>
              </c:extLst>
            </c:dLbl>
            <c:dLbl>
              <c:idx val="2"/>
              <c:numFmt formatCode="0.0%" sourceLinked="0"/>
              <c:spPr>
                <a:solidFill>
                  <a:srgbClr val="DE7C00"/>
                </a:solidFill>
                <a:ln>
                  <a:noFill/>
                </a:ln>
                <a:effectLst/>
              </c:spPr>
              <c:txPr>
                <a:bodyPr/>
                <a:lstStyle/>
                <a:p>
                  <a:pPr>
                    <a:defRPr sz="14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9AD8-48FB-8FFF-841CDC8006C5}"/>
                </c:ext>
              </c:extLst>
            </c:dLbl>
            <c:dLbl>
              <c:idx val="3"/>
              <c:numFmt formatCode="0.0%" sourceLinked="0"/>
              <c:spPr>
                <a:solidFill>
                  <a:srgbClr val="1F2A44"/>
                </a:solidFill>
                <a:ln>
                  <a:noFill/>
                </a:ln>
                <a:effectLst/>
              </c:spPr>
              <c:txPr>
                <a:bodyPr/>
                <a:lstStyle/>
                <a:p>
                  <a:pPr>
                    <a:defRPr sz="14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A-DF8B-4822-BB2F-5077B629957F}"/>
                </c:ext>
              </c:extLst>
            </c:dLbl>
            <c:dLbl>
              <c:idx val="4"/>
              <c:numFmt formatCode="0.0%" sourceLinked="0"/>
              <c:spPr>
                <a:solidFill>
                  <a:srgbClr val="DE7C00"/>
                </a:solidFill>
                <a:ln>
                  <a:noFill/>
                </a:ln>
                <a:effectLst/>
              </c:spPr>
              <c:txPr>
                <a:bodyPr/>
                <a:lstStyle/>
                <a:p>
                  <a:pPr>
                    <a:defRPr sz="14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E-9AD8-48FB-8FFF-841CDC8006C5}"/>
                </c:ext>
              </c:extLst>
            </c:dLbl>
            <c:dLbl>
              <c:idx val="5"/>
              <c:numFmt formatCode="0.0%" sourceLinked="0"/>
              <c:spPr>
                <a:solidFill>
                  <a:srgbClr val="1F2A44"/>
                </a:solidFill>
                <a:ln>
                  <a:noFill/>
                </a:ln>
                <a:effectLst/>
              </c:spPr>
              <c:txPr>
                <a:bodyPr/>
                <a:lstStyle/>
                <a:p>
                  <a:pPr>
                    <a:defRPr sz="14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C-DF8B-4822-BB2F-5077B629957F}"/>
                </c:ext>
              </c:extLst>
            </c:dLbl>
            <c:numFmt formatCode="0.0%" sourceLinked="0"/>
            <c:spPr>
              <a:noFill/>
              <a:ln>
                <a:noFill/>
              </a:ln>
              <a:effectLst/>
            </c:spPr>
            <c:txPr>
              <a:bodyPr/>
              <a:lstStyle/>
              <a:p>
                <a:pPr>
                  <a:defRPr sz="14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Career Services</c:v>
                </c:pt>
                <c:pt idx="1">
                  <c:v>comp</c:v>
                </c:pt>
                <c:pt idx="2">
                  <c:v>Student Psychological Services</c:v>
                </c:pt>
                <c:pt idx="3">
                  <c:v>comp</c:v>
                </c:pt>
                <c:pt idx="4">
                  <c:v>Financial Aid Advising</c:v>
                </c:pt>
                <c:pt idx="5">
                  <c:v>comp</c:v>
                </c:pt>
              </c:strCache>
            </c:strRef>
          </c:cat>
          <c:val>
            <c:numRef>
              <c:f>Sheet1!$D$2:$D$7</c:f>
              <c:numCache>
                <c:formatCode>0.0%</c:formatCode>
                <c:ptCount val="6"/>
                <c:pt idx="0">
                  <c:v>0</c:v>
                </c:pt>
                <c:pt idx="1">
                  <c:v>2.1999999999999999E-2</c:v>
                </c:pt>
                <c:pt idx="2">
                  <c:v>0.04</c:v>
                </c:pt>
                <c:pt idx="3">
                  <c:v>4.5999999999999999E-2</c:v>
                </c:pt>
                <c:pt idx="4">
                  <c:v>0.04</c:v>
                </c:pt>
                <c:pt idx="5">
                  <c:v>4.7E-2</c:v>
                </c:pt>
              </c:numCache>
            </c:numRef>
          </c:val>
          <c:extLst>
            <c:ext xmlns:c16="http://schemas.microsoft.com/office/drawing/2014/chart" uri="{C3380CC4-5D6E-409C-BE32-E72D297353CC}">
              <c16:uniqueId val="{0000000D-DF8B-4822-BB2F-5077B629957F}"/>
            </c:ext>
          </c:extLst>
        </c:ser>
        <c:dLbls>
          <c:showLegendKey val="0"/>
          <c:showVal val="0"/>
          <c:showCatName val="0"/>
          <c:showSerName val="0"/>
          <c:showPercent val="0"/>
          <c:showBubbleSize val="0"/>
        </c:dLbls>
        <c:gapWidth val="90"/>
        <c:overlap val="100"/>
        <c:axId val="146067968"/>
        <c:axId val="152152896"/>
      </c:barChart>
      <c:catAx>
        <c:axId val="146067968"/>
        <c:scaling>
          <c:orientation val="minMax"/>
        </c:scaling>
        <c:delete val="0"/>
        <c:axPos val="b"/>
        <c:majorGridlines>
          <c:spPr>
            <a:ln>
              <a:solidFill>
                <a:schemeClr val="bg1"/>
              </a:solidFill>
            </a:ln>
          </c:spPr>
        </c:majorGridlines>
        <c:numFmt formatCode="General" sourceLinked="0"/>
        <c:majorTickMark val="none"/>
        <c:minorTickMark val="none"/>
        <c:tickLblPos val="none"/>
        <c:spPr>
          <a:ln w="12700">
            <a:solidFill>
              <a:schemeClr val="bg1"/>
            </a:solidFill>
          </a:ln>
        </c:spPr>
        <c:crossAx val="152152896"/>
        <c:crosses val="autoZero"/>
        <c:auto val="1"/>
        <c:lblAlgn val="ctr"/>
        <c:lblOffset val="100"/>
        <c:tickLblSkip val="2"/>
        <c:tickMarkSkip val="2"/>
        <c:noMultiLvlLbl val="0"/>
      </c:catAx>
      <c:valAx>
        <c:axId val="152152896"/>
        <c:scaling>
          <c:orientation val="minMax"/>
          <c:max val="1"/>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4606796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93282149712092599"/>
        </c:manualLayout>
      </c:layout>
      <c:barChart>
        <c:barDir val="col"/>
        <c:grouping val="stacked"/>
        <c:varyColors val="0"/>
        <c:ser>
          <c:idx val="0"/>
          <c:order val="0"/>
          <c:tx>
            <c:strRef>
              <c:f>Sheet1!$C$1</c:f>
              <c:strCache>
                <c:ptCount val="1"/>
                <c:pt idx="0">
                  <c:v>Occasionally</c:v>
                </c:pt>
              </c:strCache>
            </c:strRef>
          </c:tx>
          <c:spPr>
            <a:solidFill>
              <a:schemeClr val="accent3">
                <a:lumMod val="60000"/>
                <a:lumOff val="40000"/>
              </a:schemeClr>
            </a:solidFill>
            <a:ln>
              <a:solidFill>
                <a:schemeClr val="bg1"/>
              </a:solidFill>
            </a:ln>
            <a:effectLst/>
          </c:spPr>
          <c:invertIfNegative val="0"/>
          <c:dPt>
            <c:idx val="1"/>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1-6D6B-456C-B25C-4242B734DB03}"/>
              </c:ext>
            </c:extLst>
          </c:dPt>
          <c:dPt>
            <c:idx val="3"/>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3-6D6B-456C-B25C-4242B734DB03}"/>
              </c:ext>
            </c:extLst>
          </c:dPt>
          <c:dPt>
            <c:idx val="5"/>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5-6D6B-456C-B25C-4242B734DB03}"/>
              </c:ext>
            </c:extLst>
          </c:dPt>
          <c:dPt>
            <c:idx val="7"/>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7-6D6B-456C-B25C-4242B734DB03}"/>
              </c:ext>
            </c:extLst>
          </c:dPt>
          <c:dLbls>
            <c:numFmt formatCode="0.0%" sourceLinked="0"/>
            <c:spPr>
              <a:noFill/>
              <a:ln>
                <a:noFill/>
              </a:ln>
              <a:effectLst/>
            </c:spPr>
            <c:txPr>
              <a:bodyPr/>
              <a:lstStyle/>
              <a:p>
                <a:pPr>
                  <a:defRPr sz="1400" b="1" baseline="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0.28100000000000003</c:v>
                </c:pt>
                <c:pt idx="1">
                  <c:v>0.46100000000000002</c:v>
                </c:pt>
                <c:pt idx="2">
                  <c:v>0.188</c:v>
                </c:pt>
                <c:pt idx="3">
                  <c:v>0.48599999999999999</c:v>
                </c:pt>
                <c:pt idx="4">
                  <c:v>0.56299999999999994</c:v>
                </c:pt>
                <c:pt idx="5">
                  <c:v>0.62</c:v>
                </c:pt>
                <c:pt idx="6">
                  <c:v>0.65600000000000003</c:v>
                </c:pt>
                <c:pt idx="7">
                  <c:v>0.60199999999999998</c:v>
                </c:pt>
              </c:numCache>
            </c:numRef>
          </c:val>
          <c:extLst>
            <c:ext xmlns:c16="http://schemas.microsoft.com/office/drawing/2014/chart" uri="{C3380CC4-5D6E-409C-BE32-E72D297353CC}">
              <c16:uniqueId val="{00000008-6D6B-456C-B25C-4242B734DB03}"/>
            </c:ext>
          </c:extLst>
        </c:ser>
        <c:ser>
          <c:idx val="1"/>
          <c:order val="1"/>
          <c:tx>
            <c:strRef>
              <c:f>Sheet1!$D$1</c:f>
              <c:strCache>
                <c:ptCount val="1"/>
                <c:pt idx="0">
                  <c:v>Frequently</c:v>
                </c:pt>
              </c:strCache>
            </c:strRef>
          </c:tx>
          <c:spPr>
            <a:solidFill>
              <a:schemeClr val="accent3"/>
            </a:solidFill>
            <a:ln>
              <a:solidFill>
                <a:schemeClr val="bg1"/>
              </a:solidFill>
            </a:ln>
            <a:effectLst/>
          </c:spPr>
          <c:invertIfNegative val="0"/>
          <c:dPt>
            <c:idx val="1"/>
            <c:invertIfNegative val="0"/>
            <c:bubble3D val="0"/>
            <c:spPr>
              <a:solidFill>
                <a:schemeClr val="bg1"/>
              </a:solidFill>
              <a:ln>
                <a:solidFill>
                  <a:schemeClr val="bg1"/>
                </a:solidFill>
              </a:ln>
              <a:effectLst/>
            </c:spPr>
            <c:extLst>
              <c:ext xmlns:c16="http://schemas.microsoft.com/office/drawing/2014/chart" uri="{C3380CC4-5D6E-409C-BE32-E72D297353CC}">
                <c16:uniqueId val="{0000000A-6D6B-456C-B25C-4242B734DB03}"/>
              </c:ext>
            </c:extLst>
          </c:dPt>
          <c:dPt>
            <c:idx val="3"/>
            <c:invertIfNegative val="0"/>
            <c:bubble3D val="0"/>
            <c:spPr>
              <a:solidFill>
                <a:schemeClr val="bg1"/>
              </a:solidFill>
              <a:ln>
                <a:solidFill>
                  <a:schemeClr val="bg1"/>
                </a:solidFill>
              </a:ln>
              <a:effectLst/>
            </c:spPr>
            <c:extLst>
              <c:ext xmlns:c16="http://schemas.microsoft.com/office/drawing/2014/chart" uri="{C3380CC4-5D6E-409C-BE32-E72D297353CC}">
                <c16:uniqueId val="{0000000C-6D6B-456C-B25C-4242B734DB03}"/>
              </c:ext>
            </c:extLst>
          </c:dPt>
          <c:dPt>
            <c:idx val="5"/>
            <c:invertIfNegative val="0"/>
            <c:bubble3D val="0"/>
            <c:spPr>
              <a:solidFill>
                <a:schemeClr val="bg1"/>
              </a:solidFill>
              <a:ln>
                <a:solidFill>
                  <a:schemeClr val="bg1"/>
                </a:solidFill>
              </a:ln>
              <a:effectLst/>
            </c:spPr>
            <c:extLst>
              <c:ext xmlns:c16="http://schemas.microsoft.com/office/drawing/2014/chart" uri="{C3380CC4-5D6E-409C-BE32-E72D297353CC}">
                <c16:uniqueId val="{0000000E-6D6B-456C-B25C-4242B734DB03}"/>
              </c:ext>
            </c:extLst>
          </c:dPt>
          <c:dPt>
            <c:idx val="7"/>
            <c:invertIfNegative val="0"/>
            <c:bubble3D val="0"/>
            <c:spPr>
              <a:solidFill>
                <a:schemeClr val="bg1"/>
              </a:solidFill>
              <a:ln>
                <a:solidFill>
                  <a:schemeClr val="bg1"/>
                </a:solidFill>
              </a:ln>
              <a:effectLst/>
            </c:spPr>
            <c:extLst>
              <c:ext xmlns:c16="http://schemas.microsoft.com/office/drawing/2014/chart" uri="{C3380CC4-5D6E-409C-BE32-E72D297353CC}">
                <c16:uniqueId val="{00000010-6D6B-456C-B25C-4242B734DB03}"/>
              </c:ext>
            </c:extLst>
          </c:dPt>
          <c:dLbls>
            <c:numFmt formatCode="0.0%" sourceLinked="0"/>
            <c:spPr>
              <a:noFill/>
              <a:ln>
                <a:noFill/>
              </a:ln>
              <a:effectLst/>
            </c:spPr>
            <c:txPr>
              <a:bodyPr/>
              <a:lstStyle/>
              <a:p>
                <a:pPr>
                  <a:defRPr sz="1400"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0.65600000000000003</c:v>
                </c:pt>
                <c:pt idx="1">
                  <c:v>0.502</c:v>
                </c:pt>
                <c:pt idx="2">
                  <c:v>0.71899999999999997</c:v>
                </c:pt>
                <c:pt idx="3">
                  <c:v>0.42399999999999999</c:v>
                </c:pt>
                <c:pt idx="4">
                  <c:v>0.25</c:v>
                </c:pt>
                <c:pt idx="5">
                  <c:v>0.23599999999999999</c:v>
                </c:pt>
                <c:pt idx="6">
                  <c:v>0.156</c:v>
                </c:pt>
                <c:pt idx="7">
                  <c:v>0.19500000000000001</c:v>
                </c:pt>
              </c:numCache>
            </c:numRef>
          </c:val>
          <c:extLst>
            <c:ext xmlns:c16="http://schemas.microsoft.com/office/drawing/2014/chart" uri="{C3380CC4-5D6E-409C-BE32-E72D297353CC}">
              <c16:uniqueId val="{00000011-6D6B-456C-B25C-4242B734DB03}"/>
            </c:ext>
          </c:extLst>
        </c:ser>
        <c:dLbls>
          <c:showLegendKey val="0"/>
          <c:showVal val="0"/>
          <c:showCatName val="0"/>
          <c:showSerName val="0"/>
          <c:showPercent val="0"/>
          <c:showBubbleSize val="0"/>
        </c:dLbls>
        <c:gapWidth val="74"/>
        <c:overlap val="100"/>
        <c:axId val="157754880"/>
        <c:axId val="163736384"/>
      </c:barChart>
      <c:catAx>
        <c:axId val="157754880"/>
        <c:scaling>
          <c:orientation val="minMax"/>
        </c:scaling>
        <c:delete val="0"/>
        <c:axPos val="b"/>
        <c:majorGridlines>
          <c:spPr>
            <a:ln>
              <a:solidFill>
                <a:schemeClr val="bg1"/>
              </a:solidFill>
            </a:ln>
          </c:spPr>
        </c:majorGridlines>
        <c:numFmt formatCode="General" sourceLinked="0"/>
        <c:majorTickMark val="none"/>
        <c:minorTickMark val="none"/>
        <c:tickLblPos val="none"/>
        <c:spPr>
          <a:ln w="12700">
            <a:solidFill>
              <a:schemeClr val="bg1"/>
            </a:solidFill>
          </a:ln>
        </c:spPr>
        <c:crossAx val="163736384"/>
        <c:crosses val="autoZero"/>
        <c:auto val="1"/>
        <c:lblAlgn val="ctr"/>
        <c:lblOffset val="100"/>
        <c:tickLblSkip val="2"/>
        <c:tickMarkSkip val="2"/>
        <c:noMultiLvlLbl val="0"/>
      </c:catAx>
      <c:valAx>
        <c:axId val="163736384"/>
        <c:scaling>
          <c:orientation val="minMax"/>
          <c:max val="1"/>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5775488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a:t>High Pluralistic Orientation</a:t>
            </a:r>
          </a:p>
        </c:rich>
      </c:tx>
      <c:layout>
        <c:manualLayout>
          <c:xMode val="edge"/>
          <c:yMode val="edge"/>
          <c:x val="0.38794079007924598"/>
          <c:y val="2.08817079683223E-2"/>
        </c:manualLayout>
      </c:layout>
      <c:overlay val="0"/>
    </c:title>
    <c:autoTitleDeleted val="0"/>
    <c:plotArea>
      <c:layout>
        <c:manualLayout>
          <c:layoutTarget val="inner"/>
          <c:xMode val="edge"/>
          <c:yMode val="edge"/>
          <c:x val="0.11149032992036401"/>
          <c:y val="0.125290023201856"/>
          <c:w val="0.853242320819113"/>
          <c:h val="0.75406032482598595"/>
        </c:manualLayout>
      </c:layout>
      <c:barChart>
        <c:barDir val="bar"/>
        <c:grouping val="clustered"/>
        <c:varyColors val="0"/>
        <c:dLbls>
          <c:showLegendKey val="0"/>
          <c:showVal val="0"/>
          <c:showCatName val="0"/>
          <c:showSerName val="0"/>
          <c:showPercent val="0"/>
          <c:showBubbleSize val="0"/>
        </c:dLbls>
        <c:gapWidth val="50"/>
        <c:axId val="162981376"/>
        <c:axId val="103760448"/>
      </c:barChart>
      <c:catAx>
        <c:axId val="162981376"/>
        <c:scaling>
          <c:orientation val="minMax"/>
        </c:scaling>
        <c:delete val="0"/>
        <c:axPos val="l"/>
        <c:majorTickMark val="none"/>
        <c:minorTickMark val="none"/>
        <c:tickLblPos val="nextTo"/>
        <c:txPr>
          <a:bodyPr rot="0" vert="horz"/>
          <a:lstStyle/>
          <a:p>
            <a:pPr>
              <a:defRPr/>
            </a:pPr>
            <a:endParaRPr lang="en-US"/>
          </a:p>
        </c:txPr>
        <c:crossAx val="103760448"/>
        <c:crosses val="autoZero"/>
        <c:auto val="1"/>
        <c:lblAlgn val="ctr"/>
        <c:lblOffset val="100"/>
        <c:tickLblSkip val="1"/>
        <c:tickMarkSkip val="1"/>
        <c:noMultiLvlLbl val="0"/>
      </c:catAx>
      <c:valAx>
        <c:axId val="103760448"/>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162981376"/>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
          <c:y val="9.8028744390823097E-2"/>
          <c:w val="0.76293421916010995"/>
          <c:h val="0.69981606791338602"/>
        </c:manualLayout>
      </c:layout>
      <c:barChart>
        <c:barDir val="col"/>
        <c:grouping val="clustered"/>
        <c:varyColors val="0"/>
        <c:ser>
          <c:idx val="0"/>
          <c:order val="0"/>
          <c:tx>
            <c:strRef>
              <c:f>Sheet1!$B$1</c:f>
              <c:strCache>
                <c:ptCount val="1"/>
                <c:pt idx="0">
                  <c:v>Your Institution</c:v>
                </c:pt>
              </c:strCache>
            </c:strRef>
          </c:tx>
          <c:spPr>
            <a:solidFill>
              <a:schemeClr val="accent3"/>
            </a:solidFill>
            <a:ln w="9525">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50.48</c:v>
                </c:pt>
                <c:pt idx="1">
                  <c:v>53.2</c:v>
                </c:pt>
                <c:pt idx="2">
                  <c:v>49.39</c:v>
                </c:pt>
                <c:pt idx="3">
                  <c:v>45.87</c:v>
                </c:pt>
              </c:numCache>
            </c:numRef>
          </c:val>
          <c:extLst>
            <c:ext xmlns:c16="http://schemas.microsoft.com/office/drawing/2014/chart" uri="{C3380CC4-5D6E-409C-BE32-E72D297353CC}">
              <c16:uniqueId val="{00000000-BF34-45D1-8852-626425BCA837}"/>
            </c:ext>
          </c:extLst>
        </c:ser>
        <c:ser>
          <c:idx val="1"/>
          <c:order val="1"/>
          <c:tx>
            <c:strRef>
              <c:f>Sheet1!$C$1</c:f>
              <c:strCache>
                <c:ptCount val="1"/>
                <c:pt idx="0">
                  <c:v>Comparison Group</c:v>
                </c:pt>
              </c:strCache>
            </c:strRef>
          </c:tx>
          <c:spPr>
            <a:solidFill>
              <a:schemeClr val="bg1"/>
            </a:solidFill>
            <a:ln w="9525">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49.13</c:v>
                </c:pt>
                <c:pt idx="1">
                  <c:v>51.57</c:v>
                </c:pt>
                <c:pt idx="2">
                  <c:v>47.66</c:v>
                </c:pt>
                <c:pt idx="3">
                  <c:v>46.98</c:v>
                </c:pt>
              </c:numCache>
            </c:numRef>
          </c:val>
          <c:extLst>
            <c:ext xmlns:c16="http://schemas.microsoft.com/office/drawing/2014/chart" uri="{C3380CC4-5D6E-409C-BE32-E72D297353CC}">
              <c16:uniqueId val="{00000001-BF34-45D1-8852-626425BCA837}"/>
            </c:ext>
          </c:extLst>
        </c:ser>
        <c:dLbls>
          <c:showLegendKey val="0"/>
          <c:showVal val="1"/>
          <c:showCatName val="0"/>
          <c:showSerName val="0"/>
          <c:showPercent val="0"/>
          <c:showBubbleSize val="0"/>
        </c:dLbls>
        <c:gapWidth val="50"/>
        <c:overlap val="-6"/>
        <c:axId val="162981888"/>
        <c:axId val="103762176"/>
      </c:barChart>
      <c:catAx>
        <c:axId val="162981888"/>
        <c:scaling>
          <c:orientation val="minMax"/>
        </c:scaling>
        <c:delete val="0"/>
        <c:axPos val="b"/>
        <c:numFmt formatCode="General" sourceLinked="1"/>
        <c:majorTickMark val="none"/>
        <c:minorTickMark val="none"/>
        <c:tickLblPos val="nextTo"/>
        <c:spPr>
          <a:ln w="12700">
            <a:solidFill>
              <a:schemeClr val="bg1"/>
            </a:solidFill>
          </a:ln>
        </c:spPr>
        <c:txPr>
          <a:bodyPr/>
          <a:lstStyle/>
          <a:p>
            <a:pPr>
              <a:defRPr sz="1400" b="1" baseline="0">
                <a:solidFill>
                  <a:schemeClr val="bg1"/>
                </a:solidFill>
              </a:defRPr>
            </a:pPr>
            <a:endParaRPr lang="en-US"/>
          </a:p>
        </c:txPr>
        <c:crossAx val="103762176"/>
        <c:crosses val="autoZero"/>
        <c:auto val="1"/>
        <c:lblAlgn val="ctr"/>
        <c:lblOffset val="100"/>
        <c:noMultiLvlLbl val="0"/>
      </c:catAx>
      <c:valAx>
        <c:axId val="103762176"/>
        <c:scaling>
          <c:orientation val="minMax"/>
          <c:max val="100"/>
          <c:min val="0"/>
        </c:scaling>
        <c:delete val="0"/>
        <c:axPos val="l"/>
        <c:numFmt formatCode="#,##0" sourceLinked="0"/>
        <c:majorTickMark val="none"/>
        <c:minorTickMark val="none"/>
        <c:tickLblPos val="nextTo"/>
        <c:spPr>
          <a:ln w="12700">
            <a:solidFill>
              <a:schemeClr val="bg1"/>
            </a:solidFill>
          </a:ln>
        </c:spPr>
        <c:txPr>
          <a:bodyPr/>
          <a:lstStyle/>
          <a:p>
            <a:pPr>
              <a:defRPr sz="1400" b="1">
                <a:solidFill>
                  <a:schemeClr val="bg1"/>
                </a:solidFill>
              </a:defRPr>
            </a:pPr>
            <a:endParaRPr lang="en-US"/>
          </a:p>
        </c:txPr>
        <c:crossAx val="162981888"/>
        <c:crosses val="autoZero"/>
        <c:crossBetween val="between"/>
        <c:majorUnit val="10"/>
        <c:minorUnit val="5"/>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a:t>High Pluralistic Orientation</a:t>
            </a:r>
          </a:p>
        </c:rich>
      </c:tx>
      <c:layout>
        <c:manualLayout>
          <c:xMode val="edge"/>
          <c:yMode val="edge"/>
          <c:x val="0.38794079007924598"/>
          <c:y val="2.08817079683223E-2"/>
        </c:manualLayout>
      </c:layout>
      <c:overlay val="0"/>
    </c:title>
    <c:autoTitleDeleted val="0"/>
    <c:plotArea>
      <c:layout>
        <c:manualLayout>
          <c:layoutTarget val="inner"/>
          <c:xMode val="edge"/>
          <c:yMode val="edge"/>
          <c:x val="0.11149032992036401"/>
          <c:y val="0.125290023201856"/>
          <c:w val="0.853242320819113"/>
          <c:h val="0.75406032482598595"/>
        </c:manualLayout>
      </c:layout>
      <c:barChart>
        <c:barDir val="bar"/>
        <c:grouping val="clustered"/>
        <c:varyColors val="0"/>
        <c:dLbls>
          <c:showLegendKey val="0"/>
          <c:showVal val="0"/>
          <c:showCatName val="0"/>
          <c:showSerName val="0"/>
          <c:showPercent val="0"/>
          <c:showBubbleSize val="0"/>
        </c:dLbls>
        <c:gapWidth val="50"/>
        <c:axId val="164892160"/>
        <c:axId val="160236096"/>
      </c:barChart>
      <c:catAx>
        <c:axId val="164892160"/>
        <c:scaling>
          <c:orientation val="minMax"/>
        </c:scaling>
        <c:delete val="0"/>
        <c:axPos val="l"/>
        <c:majorTickMark val="none"/>
        <c:minorTickMark val="none"/>
        <c:tickLblPos val="nextTo"/>
        <c:txPr>
          <a:bodyPr rot="0" vert="horz"/>
          <a:lstStyle/>
          <a:p>
            <a:pPr>
              <a:defRPr/>
            </a:pPr>
            <a:endParaRPr lang="en-US"/>
          </a:p>
        </c:txPr>
        <c:crossAx val="160236096"/>
        <c:crosses val="autoZero"/>
        <c:auto val="1"/>
        <c:lblAlgn val="ctr"/>
        <c:lblOffset val="100"/>
        <c:tickLblSkip val="1"/>
        <c:tickMarkSkip val="1"/>
        <c:noMultiLvlLbl val="0"/>
      </c:catAx>
      <c:valAx>
        <c:axId val="160236096"/>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164892160"/>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526852830642724"/>
          <c:y val="2.8879620979580946E-2"/>
          <c:w val="0.70115898434044055"/>
          <c:h val="0.83270235373804102"/>
        </c:manualLayout>
      </c:layout>
      <c:barChart>
        <c:barDir val="col"/>
        <c:grouping val="clustered"/>
        <c:varyColors val="0"/>
        <c:ser>
          <c:idx val="0"/>
          <c:order val="0"/>
          <c:tx>
            <c:strRef>
              <c:f>Sheet1!$B$1</c:f>
              <c:strCache>
                <c:ptCount val="1"/>
                <c:pt idx="0">
                  <c:v>Your Institution</c:v>
                </c:pt>
              </c:strCache>
            </c:strRef>
          </c:tx>
          <c:spPr>
            <a:solidFill>
              <a:schemeClr val="accent3"/>
            </a:solidFill>
            <a:ln w="9525">
              <a:solidFill>
                <a:schemeClr val="bg1"/>
              </a:solidFill>
            </a:ln>
          </c:spPr>
          <c:invertIfNegative val="0"/>
          <c:dLbls>
            <c:spPr>
              <a:noFill/>
              <a:ln>
                <a:noFill/>
              </a:ln>
              <a:effectLst/>
            </c:spPr>
            <c:txPr>
              <a:bodyPr/>
              <a:lstStyle/>
              <a:p>
                <a:pPr algn="ctr">
                  <a:defRPr lang="en-US" sz="14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49.13</c:v>
                </c:pt>
                <c:pt idx="1">
                  <c:v>46.49</c:v>
                </c:pt>
                <c:pt idx="2">
                  <c:v>51.16</c:v>
                </c:pt>
                <c:pt idx="3">
                  <c:v>44.59</c:v>
                </c:pt>
              </c:numCache>
            </c:numRef>
          </c:val>
          <c:extLst>
            <c:ext xmlns:c16="http://schemas.microsoft.com/office/drawing/2014/chart" uri="{C3380CC4-5D6E-409C-BE32-E72D297353CC}">
              <c16:uniqueId val="{00000000-5593-4C42-A71B-8644D31BF5FD}"/>
            </c:ext>
          </c:extLst>
        </c:ser>
        <c:ser>
          <c:idx val="1"/>
          <c:order val="1"/>
          <c:tx>
            <c:strRef>
              <c:f>Sheet1!$C$1</c:f>
              <c:strCache>
                <c:ptCount val="1"/>
                <c:pt idx="0">
                  <c:v>Comparison Group</c:v>
                </c:pt>
              </c:strCache>
            </c:strRef>
          </c:tx>
          <c:spPr>
            <a:solidFill>
              <a:schemeClr val="bg1"/>
            </a:solidFill>
            <a:ln w="9525">
              <a:solidFill>
                <a:schemeClr val="bg1"/>
              </a:solidFill>
            </a:ln>
          </c:spPr>
          <c:invertIfNegative val="0"/>
          <c:dLbls>
            <c:spPr>
              <a:noFill/>
              <a:ln>
                <a:noFill/>
              </a:ln>
              <a:effectLst/>
            </c:spPr>
            <c:txPr>
              <a:bodyPr/>
              <a:lstStyle/>
              <a:p>
                <a:pPr algn="ctr">
                  <a:defRPr lang="en-US" sz="14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48.32</c:v>
                </c:pt>
                <c:pt idx="1">
                  <c:v>49.43</c:v>
                </c:pt>
                <c:pt idx="2">
                  <c:v>47.66</c:v>
                </c:pt>
                <c:pt idx="3">
                  <c:v>47.37</c:v>
                </c:pt>
              </c:numCache>
            </c:numRef>
          </c:val>
          <c:extLst>
            <c:ext xmlns:c16="http://schemas.microsoft.com/office/drawing/2014/chart" uri="{C3380CC4-5D6E-409C-BE32-E72D297353CC}">
              <c16:uniqueId val="{00000001-5593-4C42-A71B-8644D31BF5FD}"/>
            </c:ext>
          </c:extLst>
        </c:ser>
        <c:dLbls>
          <c:showLegendKey val="0"/>
          <c:showVal val="1"/>
          <c:showCatName val="0"/>
          <c:showSerName val="0"/>
          <c:showPercent val="0"/>
          <c:showBubbleSize val="0"/>
        </c:dLbls>
        <c:gapWidth val="50"/>
        <c:overlap val="-6"/>
        <c:axId val="165306368"/>
        <c:axId val="160238400"/>
      </c:barChart>
      <c:catAx>
        <c:axId val="165306368"/>
        <c:scaling>
          <c:orientation val="minMax"/>
        </c:scaling>
        <c:delete val="0"/>
        <c:axPos val="b"/>
        <c:numFmt formatCode="General" sourceLinked="1"/>
        <c:majorTickMark val="none"/>
        <c:minorTickMark val="none"/>
        <c:tickLblPos val="nextTo"/>
        <c:spPr>
          <a:ln w="12700">
            <a:solidFill>
              <a:schemeClr val="bg1"/>
            </a:solidFill>
          </a:ln>
        </c:spPr>
        <c:txPr>
          <a:bodyPr/>
          <a:lstStyle/>
          <a:p>
            <a:pPr>
              <a:defRPr sz="1400" b="1">
                <a:solidFill>
                  <a:schemeClr val="bg1"/>
                </a:solidFill>
              </a:defRPr>
            </a:pPr>
            <a:endParaRPr lang="en-US"/>
          </a:p>
        </c:txPr>
        <c:crossAx val="160238400"/>
        <c:crosses val="autoZero"/>
        <c:auto val="1"/>
        <c:lblAlgn val="ctr"/>
        <c:lblOffset val="100"/>
        <c:noMultiLvlLbl val="0"/>
      </c:catAx>
      <c:valAx>
        <c:axId val="160238400"/>
        <c:scaling>
          <c:orientation val="minMax"/>
          <c:max val="100"/>
          <c:min val="0"/>
        </c:scaling>
        <c:delete val="0"/>
        <c:axPos val="l"/>
        <c:numFmt formatCode="#,##0" sourceLinked="0"/>
        <c:majorTickMark val="none"/>
        <c:minorTickMark val="none"/>
        <c:tickLblPos val="nextTo"/>
        <c:spPr>
          <a:ln w="12700">
            <a:solidFill>
              <a:schemeClr val="bg1"/>
            </a:solidFill>
          </a:ln>
        </c:spPr>
        <c:txPr>
          <a:bodyPr/>
          <a:lstStyle/>
          <a:p>
            <a:pPr>
              <a:defRPr sz="1400" b="1">
                <a:solidFill>
                  <a:schemeClr val="bg1"/>
                </a:solidFill>
              </a:defRPr>
            </a:pPr>
            <a:endParaRPr lang="en-US"/>
          </a:p>
        </c:txPr>
        <c:crossAx val="165306368"/>
        <c:crosses val="autoZero"/>
        <c:crossBetween val="between"/>
        <c:majorUnit val="10"/>
        <c:minorUnit val="5"/>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9.2146896572764606E-2"/>
          <c:y val="6.7406473737121178E-2"/>
          <c:w val="0.57387391035437796"/>
          <c:h val="0.75229357798165097"/>
        </c:manualLayout>
      </c:layout>
      <c:barChart>
        <c:barDir val="col"/>
        <c:grouping val="clustered"/>
        <c:varyColors val="0"/>
        <c:ser>
          <c:idx val="2"/>
          <c:order val="0"/>
          <c:spPr>
            <a:solidFill>
              <a:schemeClr val="accent3"/>
            </a:solidFill>
            <a:ln>
              <a:solidFill>
                <a:schemeClr val="bg1"/>
              </a:solidFill>
            </a:ln>
          </c:spPr>
          <c:invertIfNegative val="0"/>
          <c:dLbls>
            <c:spPr>
              <a:noFill/>
              <a:ln>
                <a:noFill/>
              </a:ln>
              <a:effectLst/>
            </c:spPr>
            <c:txPr>
              <a:bodyPr/>
              <a:lstStyle/>
              <a:p>
                <a:pPr>
                  <a:defRPr sz="14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50.21</c:v>
                </c:pt>
                <c:pt idx="1">
                  <c:v>56.31</c:v>
                </c:pt>
                <c:pt idx="2">
                  <c:v>48.03</c:v>
                </c:pt>
                <c:pt idx="3">
                  <c:v>46.3</c:v>
                </c:pt>
              </c:numCache>
            </c:numRef>
          </c:val>
          <c:extLst>
            <c:ext xmlns:c16="http://schemas.microsoft.com/office/drawing/2014/chart" uri="{C3380CC4-5D6E-409C-BE32-E72D297353CC}">
              <c16:uniqueId val="{00000000-0390-49DF-8E0F-73864DCABC3B}"/>
            </c:ext>
          </c:extLst>
        </c:ser>
        <c:ser>
          <c:idx val="0"/>
          <c:order val="1"/>
          <c:spPr>
            <a:solidFill>
              <a:schemeClr val="bg1"/>
            </a:solidFill>
            <a:ln>
              <a:solidFill>
                <a:schemeClr val="bg1"/>
              </a:solidFill>
            </a:ln>
          </c:spPr>
          <c:invertIfNegative val="0"/>
          <c:dLbls>
            <c:spPr>
              <a:noFill/>
              <a:ln>
                <a:noFill/>
              </a:ln>
              <a:effectLst/>
            </c:spPr>
            <c:txPr>
              <a:bodyPr/>
              <a:lstStyle/>
              <a:p>
                <a:pPr>
                  <a:defRPr sz="14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51.77</c:v>
                </c:pt>
                <c:pt idx="1">
                  <c:v>52.94</c:v>
                </c:pt>
                <c:pt idx="2">
                  <c:v>51.14</c:v>
                </c:pt>
                <c:pt idx="3">
                  <c:v>48.79</c:v>
                </c:pt>
              </c:numCache>
            </c:numRef>
          </c:val>
          <c:extLst>
            <c:ext xmlns:c16="http://schemas.microsoft.com/office/drawing/2014/chart" uri="{C3380CC4-5D6E-409C-BE32-E72D297353CC}">
              <c16:uniqueId val="{00000001-0390-49DF-8E0F-73864DCABC3B}"/>
            </c:ext>
          </c:extLst>
        </c:ser>
        <c:dLbls>
          <c:showLegendKey val="0"/>
          <c:showVal val="1"/>
          <c:showCatName val="0"/>
          <c:showSerName val="0"/>
          <c:showPercent val="0"/>
          <c:showBubbleSize val="0"/>
        </c:dLbls>
        <c:gapWidth val="50"/>
        <c:overlap val="-6"/>
        <c:axId val="168590848"/>
        <c:axId val="49053696"/>
      </c:barChart>
      <c:catAx>
        <c:axId val="168590848"/>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49053696"/>
        <c:crosses val="autoZero"/>
        <c:auto val="1"/>
        <c:lblAlgn val="ctr"/>
        <c:lblOffset val="100"/>
        <c:tickLblSkip val="1"/>
        <c:tickMarkSkip val="1"/>
        <c:noMultiLvlLbl val="0"/>
      </c:catAx>
      <c:valAx>
        <c:axId val="49053696"/>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8590848"/>
        <c:crosses val="autoZero"/>
        <c:crossBetween val="between"/>
        <c:majorUnit val="10"/>
        <c:minorUnit val="5"/>
      </c:valAx>
      <c:spPr>
        <a:noFill/>
        <a:ln w="25386">
          <a:noFill/>
        </a:ln>
      </c:spPr>
    </c:plotArea>
    <c:plotVisOnly val="1"/>
    <c:dispBlanksAs val="gap"/>
    <c:showDLblsOverMax val="0"/>
  </c:chart>
  <c:txPr>
    <a:bodyPr/>
    <a:lstStyle/>
    <a:p>
      <a:pPr>
        <a:defRPr sz="1788"/>
      </a:pPr>
      <a:endParaRPr lang="en-US"/>
    </a:p>
  </c:txPr>
  <c:externalData r:id="rId1">
    <c:autoUpdate val="0"/>
  </c:externalData>
  <c:userShapes r:id="rId2"/>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7944320467645096E-2"/>
          <c:y val="0.117125037588124"/>
          <c:w val="0.56089906533091505"/>
          <c:h val="0.75229357798165097"/>
        </c:manualLayout>
      </c:layout>
      <c:barChart>
        <c:barDir val="col"/>
        <c:grouping val="clustered"/>
        <c:varyColors val="0"/>
        <c:ser>
          <c:idx val="2"/>
          <c:order val="0"/>
          <c:spPr>
            <a:solidFill>
              <a:schemeClr val="accent3"/>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50.39</c:v>
                </c:pt>
                <c:pt idx="1">
                  <c:v>48.87</c:v>
                </c:pt>
                <c:pt idx="2">
                  <c:v>51.38</c:v>
                </c:pt>
                <c:pt idx="3">
                  <c:v>47.8</c:v>
                </c:pt>
              </c:numCache>
            </c:numRef>
          </c:val>
          <c:extLst>
            <c:ext xmlns:c16="http://schemas.microsoft.com/office/drawing/2014/chart" uri="{C3380CC4-5D6E-409C-BE32-E72D297353CC}">
              <c16:uniqueId val="{00000000-BC99-4255-848A-06A0204ADE9E}"/>
            </c:ext>
          </c:extLst>
        </c:ser>
        <c:ser>
          <c:idx val="0"/>
          <c:order val="1"/>
          <c:spPr>
            <a:solidFill>
              <a:schemeClr val="bg1"/>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46.41</c:v>
                </c:pt>
                <c:pt idx="1">
                  <c:v>47.22</c:v>
                </c:pt>
                <c:pt idx="2">
                  <c:v>45.84</c:v>
                </c:pt>
                <c:pt idx="3">
                  <c:v>46.81</c:v>
                </c:pt>
              </c:numCache>
            </c:numRef>
          </c:val>
          <c:extLst>
            <c:ext xmlns:c16="http://schemas.microsoft.com/office/drawing/2014/chart" uri="{C3380CC4-5D6E-409C-BE32-E72D297353CC}">
              <c16:uniqueId val="{00000001-BC99-4255-848A-06A0204ADE9E}"/>
            </c:ext>
          </c:extLst>
        </c:ser>
        <c:dLbls>
          <c:showLegendKey val="0"/>
          <c:showVal val="1"/>
          <c:showCatName val="0"/>
          <c:showSerName val="0"/>
          <c:showPercent val="0"/>
          <c:showBubbleSize val="0"/>
        </c:dLbls>
        <c:gapWidth val="50"/>
        <c:overlap val="-6"/>
        <c:axId val="165066752"/>
        <c:axId val="160243008"/>
      </c:barChart>
      <c:catAx>
        <c:axId val="165066752"/>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0243008"/>
        <c:crosses val="autoZero"/>
        <c:auto val="1"/>
        <c:lblAlgn val="ctr"/>
        <c:lblOffset val="100"/>
        <c:tickLblSkip val="1"/>
        <c:tickMarkSkip val="1"/>
        <c:noMultiLvlLbl val="0"/>
      </c:catAx>
      <c:valAx>
        <c:axId val="160243008"/>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399" b="1">
                <a:solidFill>
                  <a:schemeClr val="bg1"/>
                </a:solidFill>
              </a:defRPr>
            </a:pPr>
            <a:endParaRPr lang="en-US"/>
          </a:p>
        </c:txPr>
        <c:crossAx val="165066752"/>
        <c:crosses val="autoZero"/>
        <c:crossBetween val="between"/>
        <c:majorUnit val="10"/>
        <c:minorUnit val="5"/>
      </c:valAx>
      <c:spPr>
        <a:noFill/>
        <a:ln w="25379">
          <a:noFill/>
        </a:ln>
      </c:spPr>
    </c:plotArea>
    <c:plotVisOnly val="1"/>
    <c:dispBlanksAs val="gap"/>
    <c:showDLblsOverMax val="0"/>
  </c:chart>
  <c:txPr>
    <a:bodyPr/>
    <a:lstStyle/>
    <a:p>
      <a:pPr>
        <a:defRPr sz="1797"/>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93282149712092599"/>
        </c:manualLayout>
      </c:layout>
      <c:barChart>
        <c:barDir val="col"/>
        <c:grouping val="stacked"/>
        <c:varyColors val="0"/>
        <c:ser>
          <c:idx val="0"/>
          <c:order val="0"/>
          <c:tx>
            <c:strRef>
              <c:f>Sheet1!$C$1</c:f>
              <c:strCache>
                <c:ptCount val="1"/>
                <c:pt idx="0">
                  <c:v>Agree</c:v>
                </c:pt>
              </c:strCache>
            </c:strRef>
          </c:tx>
          <c:spPr>
            <a:ln>
              <a:solidFill>
                <a:schemeClr val="bg1"/>
              </a:solidFill>
            </a:ln>
            <a:effectLst/>
          </c:spPr>
          <c:invertIfNegative val="0"/>
          <c:dPt>
            <c:idx val="0"/>
            <c:invertIfNegative val="0"/>
            <c:bubble3D val="0"/>
            <c:spPr>
              <a:solidFill>
                <a:schemeClr val="accent3">
                  <a:lumMod val="60000"/>
                  <a:lumOff val="40000"/>
                </a:schemeClr>
              </a:solidFill>
              <a:ln>
                <a:solidFill>
                  <a:schemeClr val="bg1"/>
                </a:solidFill>
              </a:ln>
              <a:effectLst/>
            </c:spPr>
            <c:extLst>
              <c:ext xmlns:c16="http://schemas.microsoft.com/office/drawing/2014/chart" uri="{C3380CC4-5D6E-409C-BE32-E72D297353CC}">
                <c16:uniqueId val="{0000000F-12F6-44CB-983F-489F7FA1C343}"/>
              </c:ext>
            </c:extLst>
          </c:dPt>
          <c:dPt>
            <c:idx val="1"/>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1-A951-4DC9-89D0-8A147E957B7B}"/>
              </c:ext>
            </c:extLst>
          </c:dPt>
          <c:dPt>
            <c:idx val="2"/>
            <c:invertIfNegative val="0"/>
            <c:bubble3D val="0"/>
            <c:spPr>
              <a:solidFill>
                <a:schemeClr val="accent3">
                  <a:lumMod val="60000"/>
                  <a:lumOff val="40000"/>
                </a:schemeClr>
              </a:solidFill>
              <a:ln>
                <a:solidFill>
                  <a:schemeClr val="bg1"/>
                </a:solidFill>
              </a:ln>
              <a:effectLst/>
            </c:spPr>
            <c:extLst>
              <c:ext xmlns:c16="http://schemas.microsoft.com/office/drawing/2014/chart" uri="{C3380CC4-5D6E-409C-BE32-E72D297353CC}">
                <c16:uniqueId val="{00000010-12F6-44CB-983F-489F7FA1C343}"/>
              </c:ext>
            </c:extLst>
          </c:dPt>
          <c:dPt>
            <c:idx val="3"/>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3-A951-4DC9-89D0-8A147E957B7B}"/>
              </c:ext>
            </c:extLst>
          </c:dPt>
          <c:dPt>
            <c:idx val="4"/>
            <c:invertIfNegative val="0"/>
            <c:bubble3D val="0"/>
            <c:spPr>
              <a:solidFill>
                <a:schemeClr val="accent3">
                  <a:lumMod val="60000"/>
                  <a:lumOff val="40000"/>
                </a:schemeClr>
              </a:solidFill>
              <a:ln>
                <a:solidFill>
                  <a:schemeClr val="bg1"/>
                </a:solidFill>
              </a:ln>
              <a:effectLst/>
            </c:spPr>
            <c:extLst>
              <c:ext xmlns:c16="http://schemas.microsoft.com/office/drawing/2014/chart" uri="{C3380CC4-5D6E-409C-BE32-E72D297353CC}">
                <c16:uniqueId val="{00000011-12F6-44CB-983F-489F7FA1C343}"/>
              </c:ext>
            </c:extLst>
          </c:dPt>
          <c:dPt>
            <c:idx val="5"/>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5-A951-4DC9-89D0-8A147E957B7B}"/>
              </c:ext>
            </c:extLst>
          </c:dPt>
          <c:dLbls>
            <c:numFmt formatCode="0.0%" sourceLinked="0"/>
            <c:spPr>
              <a:noFill/>
              <a:ln>
                <a:noFill/>
              </a:ln>
              <a:effectLst/>
            </c:spPr>
            <c:txPr>
              <a:bodyPr/>
              <a:lstStyle/>
              <a:p>
                <a:pPr>
                  <a:defRPr sz="1400" b="1" baseline="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At least one faculty member has taken an interest in my development</c:v>
                </c:pt>
                <c:pt idx="1">
                  <c:v>At least one faculty member has taken an interest in my development</c:v>
                </c:pt>
                <c:pt idx="2">
                  <c:v>Faculty empower me to learn here</c:v>
                </c:pt>
                <c:pt idx="3">
                  <c:v>Faculty empower me to learn here</c:v>
                </c:pt>
                <c:pt idx="4">
                  <c:v>At least one staff member has taken an interest in my development</c:v>
                </c:pt>
                <c:pt idx="5">
                  <c:v>At least one staff member has taken an interest in my development</c:v>
                </c:pt>
              </c:strCache>
            </c:strRef>
          </c:cat>
          <c:val>
            <c:numRef>
              <c:f>Sheet1!$C$2:$C$7</c:f>
              <c:numCache>
                <c:formatCode>0.0%</c:formatCode>
                <c:ptCount val="6"/>
                <c:pt idx="0">
                  <c:v>0.45200000000000001</c:v>
                </c:pt>
                <c:pt idx="1">
                  <c:v>0.44900000000000001</c:v>
                </c:pt>
                <c:pt idx="2">
                  <c:v>0.71</c:v>
                </c:pt>
                <c:pt idx="3">
                  <c:v>0.63700000000000001</c:v>
                </c:pt>
                <c:pt idx="4">
                  <c:v>0.45200000000000001</c:v>
                </c:pt>
                <c:pt idx="5">
                  <c:v>0.438</c:v>
                </c:pt>
              </c:numCache>
            </c:numRef>
          </c:val>
          <c:extLst>
            <c:ext xmlns:c16="http://schemas.microsoft.com/office/drawing/2014/chart" uri="{C3380CC4-5D6E-409C-BE32-E72D297353CC}">
              <c16:uniqueId val="{00000006-A951-4DC9-89D0-8A147E957B7B}"/>
            </c:ext>
          </c:extLst>
        </c:ser>
        <c:ser>
          <c:idx val="1"/>
          <c:order val="1"/>
          <c:tx>
            <c:strRef>
              <c:f>Sheet1!$D$1</c:f>
              <c:strCache>
                <c:ptCount val="1"/>
                <c:pt idx="0">
                  <c:v>Strongly Agree</c:v>
                </c:pt>
              </c:strCache>
            </c:strRef>
          </c:tx>
          <c:spPr>
            <a:ln>
              <a:solidFill>
                <a:schemeClr val="bg1"/>
              </a:solidFill>
            </a:ln>
            <a:effectLst/>
          </c:spPr>
          <c:invertIfNegative val="0"/>
          <c:dPt>
            <c:idx val="0"/>
            <c:invertIfNegative val="0"/>
            <c:bubble3D val="0"/>
            <c:spPr>
              <a:solidFill>
                <a:schemeClr val="accent3"/>
              </a:solidFill>
              <a:ln>
                <a:solidFill>
                  <a:schemeClr val="bg1"/>
                </a:solidFill>
              </a:ln>
              <a:effectLst/>
            </c:spPr>
            <c:extLst>
              <c:ext xmlns:c16="http://schemas.microsoft.com/office/drawing/2014/chart" uri="{C3380CC4-5D6E-409C-BE32-E72D297353CC}">
                <c16:uniqueId val="{0000000C-12F6-44CB-983F-489F7FA1C343}"/>
              </c:ext>
            </c:extLst>
          </c:dPt>
          <c:dPt>
            <c:idx val="1"/>
            <c:invertIfNegative val="0"/>
            <c:bubble3D val="0"/>
            <c:spPr>
              <a:solidFill>
                <a:schemeClr val="bg1"/>
              </a:solidFill>
              <a:ln>
                <a:solidFill>
                  <a:schemeClr val="bg1"/>
                </a:solidFill>
              </a:ln>
              <a:effectLst/>
            </c:spPr>
            <c:extLst>
              <c:ext xmlns:c16="http://schemas.microsoft.com/office/drawing/2014/chart" uri="{C3380CC4-5D6E-409C-BE32-E72D297353CC}">
                <c16:uniqueId val="{00000008-A951-4DC9-89D0-8A147E957B7B}"/>
              </c:ext>
            </c:extLst>
          </c:dPt>
          <c:dPt>
            <c:idx val="2"/>
            <c:invertIfNegative val="0"/>
            <c:bubble3D val="0"/>
            <c:spPr>
              <a:solidFill>
                <a:schemeClr val="accent3"/>
              </a:solidFill>
              <a:ln>
                <a:solidFill>
                  <a:schemeClr val="bg1"/>
                </a:solidFill>
              </a:ln>
              <a:effectLst/>
            </c:spPr>
            <c:extLst>
              <c:ext xmlns:c16="http://schemas.microsoft.com/office/drawing/2014/chart" uri="{C3380CC4-5D6E-409C-BE32-E72D297353CC}">
                <c16:uniqueId val="{0000000D-12F6-44CB-983F-489F7FA1C343}"/>
              </c:ext>
            </c:extLst>
          </c:dPt>
          <c:dPt>
            <c:idx val="3"/>
            <c:invertIfNegative val="0"/>
            <c:bubble3D val="0"/>
            <c:spPr>
              <a:solidFill>
                <a:schemeClr val="bg1"/>
              </a:solidFill>
              <a:ln>
                <a:solidFill>
                  <a:schemeClr val="bg1"/>
                </a:solidFill>
              </a:ln>
              <a:effectLst/>
            </c:spPr>
            <c:extLst>
              <c:ext xmlns:c16="http://schemas.microsoft.com/office/drawing/2014/chart" uri="{C3380CC4-5D6E-409C-BE32-E72D297353CC}">
                <c16:uniqueId val="{0000000A-A951-4DC9-89D0-8A147E957B7B}"/>
              </c:ext>
            </c:extLst>
          </c:dPt>
          <c:dPt>
            <c:idx val="4"/>
            <c:invertIfNegative val="0"/>
            <c:bubble3D val="0"/>
            <c:spPr>
              <a:solidFill>
                <a:schemeClr val="accent3"/>
              </a:solidFill>
              <a:ln>
                <a:solidFill>
                  <a:schemeClr val="bg1"/>
                </a:solidFill>
              </a:ln>
              <a:effectLst/>
            </c:spPr>
            <c:extLst>
              <c:ext xmlns:c16="http://schemas.microsoft.com/office/drawing/2014/chart" uri="{C3380CC4-5D6E-409C-BE32-E72D297353CC}">
                <c16:uniqueId val="{0000000E-12F6-44CB-983F-489F7FA1C343}"/>
              </c:ext>
            </c:extLst>
          </c:dPt>
          <c:dPt>
            <c:idx val="5"/>
            <c:invertIfNegative val="0"/>
            <c:bubble3D val="0"/>
            <c:spPr>
              <a:solidFill>
                <a:schemeClr val="bg1"/>
              </a:solidFill>
              <a:ln>
                <a:solidFill>
                  <a:schemeClr val="bg1"/>
                </a:solidFill>
              </a:ln>
              <a:effectLst/>
            </c:spPr>
            <c:extLst>
              <c:ext xmlns:c16="http://schemas.microsoft.com/office/drawing/2014/chart" uri="{C3380CC4-5D6E-409C-BE32-E72D297353CC}">
                <c16:uniqueId val="{0000000C-A951-4DC9-89D0-8A147E957B7B}"/>
              </c:ext>
            </c:extLst>
          </c:dPt>
          <c:dLbls>
            <c:numFmt formatCode="0.0%" sourceLinked="0"/>
            <c:spPr>
              <a:noFill/>
              <a:ln>
                <a:noFill/>
              </a:ln>
              <a:effectLst/>
            </c:spPr>
            <c:txPr>
              <a:bodyPr/>
              <a:lstStyle/>
              <a:p>
                <a:pPr>
                  <a:defRPr sz="1400"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At least one faculty member has taken an interest in my development</c:v>
                </c:pt>
                <c:pt idx="1">
                  <c:v>At least one faculty member has taken an interest in my development</c:v>
                </c:pt>
                <c:pt idx="2">
                  <c:v>Faculty empower me to learn here</c:v>
                </c:pt>
                <c:pt idx="3">
                  <c:v>Faculty empower me to learn here</c:v>
                </c:pt>
                <c:pt idx="4">
                  <c:v>At least one staff member has taken an interest in my development</c:v>
                </c:pt>
                <c:pt idx="5">
                  <c:v>At least one staff member has taken an interest in my development</c:v>
                </c:pt>
              </c:strCache>
            </c:strRef>
          </c:cat>
          <c:val>
            <c:numRef>
              <c:f>Sheet1!$D$2:$D$7</c:f>
              <c:numCache>
                <c:formatCode>0.0%</c:formatCode>
                <c:ptCount val="6"/>
                <c:pt idx="0">
                  <c:v>0.28999999999999998</c:v>
                </c:pt>
                <c:pt idx="1">
                  <c:v>0.20699999999999999</c:v>
                </c:pt>
                <c:pt idx="2">
                  <c:v>0.19400000000000001</c:v>
                </c:pt>
                <c:pt idx="3">
                  <c:v>0.158</c:v>
                </c:pt>
                <c:pt idx="4">
                  <c:v>0.25800000000000001</c:v>
                </c:pt>
                <c:pt idx="5">
                  <c:v>0.23300000000000001</c:v>
                </c:pt>
              </c:numCache>
            </c:numRef>
          </c:val>
          <c:extLst>
            <c:ext xmlns:c16="http://schemas.microsoft.com/office/drawing/2014/chart" uri="{C3380CC4-5D6E-409C-BE32-E72D297353CC}">
              <c16:uniqueId val="{0000000D-A951-4DC9-89D0-8A147E957B7B}"/>
            </c:ext>
          </c:extLst>
        </c:ser>
        <c:dLbls>
          <c:showLegendKey val="0"/>
          <c:showVal val="0"/>
          <c:showCatName val="0"/>
          <c:showSerName val="0"/>
          <c:showPercent val="0"/>
          <c:showBubbleSize val="0"/>
        </c:dLbls>
        <c:gapWidth val="90"/>
        <c:overlap val="100"/>
        <c:axId val="167984640"/>
        <c:axId val="33880832"/>
      </c:barChart>
      <c:catAx>
        <c:axId val="167984640"/>
        <c:scaling>
          <c:orientation val="minMax"/>
        </c:scaling>
        <c:delete val="0"/>
        <c:axPos val="b"/>
        <c:majorGridlines>
          <c:spPr>
            <a:ln w="12700">
              <a:solidFill>
                <a:schemeClr val="bg1"/>
              </a:solidFill>
            </a:ln>
          </c:spPr>
        </c:majorGridlines>
        <c:numFmt formatCode="General" sourceLinked="0"/>
        <c:majorTickMark val="none"/>
        <c:minorTickMark val="none"/>
        <c:tickLblPos val="none"/>
        <c:spPr>
          <a:ln>
            <a:solidFill>
              <a:schemeClr val="bg1"/>
            </a:solidFill>
          </a:ln>
        </c:spPr>
        <c:crossAx val="33880832"/>
        <c:crosses val="autoZero"/>
        <c:auto val="1"/>
        <c:lblAlgn val="ctr"/>
        <c:lblOffset val="100"/>
        <c:tickLblSkip val="2"/>
        <c:tickMarkSkip val="2"/>
        <c:noMultiLvlLbl val="0"/>
      </c:catAx>
      <c:valAx>
        <c:axId val="33880832"/>
        <c:scaling>
          <c:orientation val="minMax"/>
          <c:max val="1"/>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798464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651628587410181"/>
          <c:y val="0.12399237204724407"/>
          <c:w val="0.77628307732025303"/>
          <c:h val="0.56771628937007879"/>
        </c:manualLayout>
      </c:layout>
      <c:barChart>
        <c:barDir val="col"/>
        <c:grouping val="clustered"/>
        <c:varyColors val="0"/>
        <c:ser>
          <c:idx val="0"/>
          <c:order val="0"/>
          <c:tx>
            <c:strRef>
              <c:f>Sheet1!$B$1</c:f>
              <c:strCache>
                <c:ptCount val="1"/>
                <c:pt idx="0">
                  <c:v>Your Institution</c:v>
                </c:pt>
              </c:strCache>
            </c:strRef>
          </c:tx>
          <c:spPr>
            <a:solidFill>
              <a:schemeClr val="accent1"/>
            </a:solidFill>
            <a:ln>
              <a:solidFill>
                <a:schemeClr val="bg1"/>
              </a:solidFill>
            </a:ln>
            <a:effectLst/>
          </c:spPr>
          <c:invertIfNegative val="0"/>
          <c:dPt>
            <c:idx val="1"/>
            <c:invertIfNegative val="0"/>
            <c:bubble3D val="0"/>
            <c:spPr>
              <a:solidFill>
                <a:schemeClr val="accent2"/>
              </a:solidFill>
              <a:ln>
                <a:solidFill>
                  <a:schemeClr val="bg1"/>
                </a:solidFill>
              </a:ln>
              <a:effectLst/>
            </c:spPr>
            <c:extLst>
              <c:ext xmlns:c16="http://schemas.microsoft.com/office/drawing/2014/chart" uri="{C3380CC4-5D6E-409C-BE32-E72D297353CC}">
                <c16:uniqueId val="{00000001-CB06-4C15-B0AF-A8DA81CBA312}"/>
              </c:ext>
            </c:extLst>
          </c:dPt>
          <c:dPt>
            <c:idx val="2"/>
            <c:invertIfNegative val="0"/>
            <c:bubble3D val="0"/>
            <c:spPr>
              <a:solidFill>
                <a:schemeClr val="accent3"/>
              </a:solidFill>
              <a:ln>
                <a:solidFill>
                  <a:schemeClr val="bg1"/>
                </a:solidFill>
              </a:ln>
              <a:effectLst/>
            </c:spPr>
            <c:extLst>
              <c:ext xmlns:c16="http://schemas.microsoft.com/office/drawing/2014/chart" uri="{C3380CC4-5D6E-409C-BE32-E72D297353CC}">
                <c16:uniqueId val="{00000003-CB06-4C15-B0AF-A8DA81CBA312}"/>
              </c:ext>
            </c:extLst>
          </c:dPt>
          <c:dPt>
            <c:idx val="3"/>
            <c:invertIfNegative val="0"/>
            <c:bubble3D val="0"/>
            <c:spPr>
              <a:solidFill>
                <a:schemeClr val="accent4"/>
              </a:solidFill>
              <a:ln>
                <a:solidFill>
                  <a:schemeClr val="bg1"/>
                </a:solidFill>
              </a:ln>
              <a:effectLst/>
            </c:spPr>
            <c:extLst>
              <c:ext xmlns:c16="http://schemas.microsoft.com/office/drawing/2014/chart" uri="{C3380CC4-5D6E-409C-BE32-E72D297353CC}">
                <c16:uniqueId val="{00000005-CB06-4C15-B0AF-A8DA81CBA312}"/>
              </c:ext>
            </c:extLst>
          </c:dPt>
          <c:dPt>
            <c:idx val="4"/>
            <c:invertIfNegative val="0"/>
            <c:bubble3D val="0"/>
            <c:spPr>
              <a:solidFill>
                <a:schemeClr val="bg1"/>
              </a:solidFill>
              <a:ln>
                <a:solidFill>
                  <a:schemeClr val="bg1"/>
                </a:solidFill>
              </a:ln>
              <a:effectLst/>
            </c:spPr>
            <c:extLst>
              <c:ext xmlns:c16="http://schemas.microsoft.com/office/drawing/2014/chart" uri="{C3380CC4-5D6E-409C-BE32-E72D297353CC}">
                <c16:uniqueId val="{00000007-CB06-4C15-B0AF-A8DA81CBA312}"/>
              </c:ext>
            </c:extLst>
          </c:dPt>
          <c:dPt>
            <c:idx val="5"/>
            <c:invertIfNegative val="0"/>
            <c:bubble3D val="0"/>
            <c:spPr>
              <a:solidFill>
                <a:schemeClr val="accent5"/>
              </a:solidFill>
              <a:ln>
                <a:solidFill>
                  <a:schemeClr val="bg1"/>
                </a:solidFill>
              </a:ln>
              <a:effectLst/>
            </c:spPr>
            <c:extLst>
              <c:ext xmlns:c16="http://schemas.microsoft.com/office/drawing/2014/chart" uri="{C3380CC4-5D6E-409C-BE32-E72D297353CC}">
                <c16:uniqueId val="{00000009-CB06-4C15-B0AF-A8DA81CBA312}"/>
              </c:ext>
            </c:extLst>
          </c:dPt>
          <c:dPt>
            <c:idx val="6"/>
            <c:invertIfNegative val="0"/>
            <c:bubble3D val="0"/>
            <c:spPr>
              <a:solidFill>
                <a:schemeClr val="accent6"/>
              </a:solidFill>
              <a:ln>
                <a:solidFill>
                  <a:schemeClr val="bg1"/>
                </a:solidFill>
              </a:ln>
              <a:effectLst/>
            </c:spPr>
            <c:extLst>
              <c:ext xmlns:c16="http://schemas.microsoft.com/office/drawing/2014/chart" uri="{C3380CC4-5D6E-409C-BE32-E72D297353CC}">
                <c16:uniqueId val="{0000000B-CB06-4C15-B0AF-A8DA81CBA312}"/>
              </c:ext>
            </c:extLst>
          </c:dPt>
          <c:dPt>
            <c:idx val="7"/>
            <c:invertIfNegative val="0"/>
            <c:bubble3D val="0"/>
            <c:spPr>
              <a:solidFill>
                <a:schemeClr val="accent1"/>
              </a:solidFill>
              <a:ln>
                <a:solidFill>
                  <a:schemeClr val="bg1"/>
                </a:solidFill>
              </a:ln>
              <a:effectLst/>
            </c:spPr>
            <c:extLst>
              <c:ext xmlns:c16="http://schemas.microsoft.com/office/drawing/2014/chart" uri="{C3380CC4-5D6E-409C-BE32-E72D297353CC}">
                <c16:uniqueId val="{0000000D-CB06-4C15-B0AF-A8DA81CBA312}"/>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Heterosexual</c:v>
                </c:pt>
                <c:pt idx="1">
                  <c:v>Gay</c:v>
                </c:pt>
                <c:pt idx="2">
                  <c:v>Lesbian</c:v>
                </c:pt>
                <c:pt idx="3">
                  <c:v>Bisexual</c:v>
                </c:pt>
                <c:pt idx="4">
                  <c:v>Queer</c:v>
                </c:pt>
                <c:pt idx="5">
                  <c:v>Pansexual</c:v>
                </c:pt>
                <c:pt idx="6">
                  <c:v>Asexual</c:v>
                </c:pt>
                <c:pt idx="7">
                  <c:v>Not Listed Above</c:v>
                </c:pt>
              </c:strCache>
            </c:strRef>
          </c:cat>
          <c:val>
            <c:numRef>
              <c:f>Sheet1!$B$2:$B$9</c:f>
              <c:numCache>
                <c:formatCode>0.0%</c:formatCode>
                <c:ptCount val="8"/>
                <c:pt idx="0">
                  <c:v>0.622</c:v>
                </c:pt>
                <c:pt idx="1">
                  <c:v>2.7E-2</c:v>
                </c:pt>
                <c:pt idx="2">
                  <c:v>0.108</c:v>
                </c:pt>
                <c:pt idx="3">
                  <c:v>0.216</c:v>
                </c:pt>
                <c:pt idx="4">
                  <c:v>2.7E-2</c:v>
                </c:pt>
                <c:pt idx="5">
                  <c:v>0</c:v>
                </c:pt>
                <c:pt idx="6">
                  <c:v>0</c:v>
                </c:pt>
                <c:pt idx="7">
                  <c:v>0</c:v>
                </c:pt>
              </c:numCache>
            </c:numRef>
          </c:val>
          <c:extLst>
            <c:ext xmlns:c16="http://schemas.microsoft.com/office/drawing/2014/chart" uri="{C3380CC4-5D6E-409C-BE32-E72D297353CC}">
              <c16:uniqueId val="{0000000E-CB06-4C15-B0AF-A8DA81CBA312}"/>
            </c:ext>
          </c:extLst>
        </c:ser>
        <c:dLbls>
          <c:showLegendKey val="0"/>
          <c:showVal val="0"/>
          <c:showCatName val="0"/>
          <c:showSerName val="0"/>
          <c:showPercent val="0"/>
          <c:showBubbleSize val="0"/>
        </c:dLbls>
        <c:gapWidth val="67"/>
        <c:overlap val="-100"/>
        <c:axId val="1713283168"/>
        <c:axId val="1713288432"/>
      </c:barChart>
      <c:catAx>
        <c:axId val="1713283168"/>
        <c:scaling>
          <c:orientation val="minMax"/>
        </c:scaling>
        <c:delete val="0"/>
        <c:axPos val="b"/>
        <c:numFmt formatCode="General" sourceLinked="1"/>
        <c:majorTickMark val="none"/>
        <c:minorTickMark val="none"/>
        <c:tickLblPos val="nextTo"/>
        <c:spPr>
          <a:noFill/>
          <a:ln w="9525" cap="flat" cmpd="sng" algn="ctr">
            <a:solidFill>
              <a:schemeClr val="bg1"/>
            </a:solidFill>
            <a:round/>
          </a:ln>
          <a:effectLst/>
        </c:spPr>
        <c:txPr>
          <a:bodyPr rot="-60000000" spcFirstLastPara="1" vertOverflow="ellipsis" vert="horz" wrap="square" anchor="ctr" anchorCtr="1"/>
          <a:lstStyle/>
          <a:p>
            <a:pPr>
              <a:defRPr sz="1197" b="1" i="0" u="none" strike="noStrike" kern="1200" baseline="0">
                <a:solidFill>
                  <a:schemeClr val="bg1"/>
                </a:solidFill>
                <a:latin typeface="+mn-lt"/>
                <a:ea typeface="+mn-ea"/>
                <a:cs typeface="+mn-cs"/>
              </a:defRPr>
            </a:pPr>
            <a:endParaRPr lang="en-US"/>
          </a:p>
        </c:txPr>
        <c:crossAx val="1713288432"/>
        <c:crosses val="autoZero"/>
        <c:auto val="1"/>
        <c:lblAlgn val="ctr"/>
        <c:lblOffset val="100"/>
        <c:noMultiLvlLbl val="0"/>
      </c:catAx>
      <c:valAx>
        <c:axId val="17132884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solidFill>
              <a:schemeClr val="bg1"/>
            </a:solidFill>
          </a:ln>
          <a:effectLst/>
        </c:spPr>
        <c:txPr>
          <a:bodyPr rot="-60000000" spcFirstLastPara="1" vertOverflow="ellipsis" vert="horz" wrap="square" anchor="ctr" anchorCtr="1"/>
          <a:lstStyle/>
          <a:p>
            <a:pPr>
              <a:defRPr sz="1197" b="1" i="0" u="none" strike="noStrike" kern="1200" baseline="0">
                <a:solidFill>
                  <a:schemeClr val="bg1"/>
                </a:solidFill>
                <a:latin typeface="+mn-lt"/>
                <a:ea typeface="+mn-ea"/>
                <a:cs typeface="+mn-cs"/>
              </a:defRPr>
            </a:pPr>
            <a:endParaRPr lang="en-US"/>
          </a:p>
        </c:txPr>
        <c:crossAx val="17132831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bg1"/>
          </a:solidFill>
        </a:defRPr>
      </a:pPr>
      <a:endParaRPr lang="en-US"/>
    </a:p>
  </c:txPr>
  <c:externalData r:id="rId3">
    <c:autoUpdate val="0"/>
  </c:externalData>
  <c:userShapes r:id="rId4"/>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93282149712092599"/>
        </c:manualLayout>
      </c:layout>
      <c:barChart>
        <c:barDir val="col"/>
        <c:grouping val="stacked"/>
        <c:varyColors val="0"/>
        <c:ser>
          <c:idx val="0"/>
          <c:order val="0"/>
          <c:tx>
            <c:strRef>
              <c:f>Sheet1!$C$1</c:f>
              <c:strCache>
                <c:ptCount val="1"/>
                <c:pt idx="0">
                  <c:v>Occasionally</c:v>
                </c:pt>
              </c:strCache>
            </c:strRef>
          </c:tx>
          <c:spPr>
            <a:ln>
              <a:solidFill>
                <a:schemeClr val="bg1"/>
              </a:solidFill>
            </a:ln>
            <a:effectLst/>
          </c:spPr>
          <c:invertIfNegative val="0"/>
          <c:dPt>
            <c:idx val="0"/>
            <c:invertIfNegative val="0"/>
            <c:bubble3D val="0"/>
            <c:spPr>
              <a:solidFill>
                <a:schemeClr val="accent3">
                  <a:lumMod val="60000"/>
                  <a:lumOff val="40000"/>
                </a:schemeClr>
              </a:solidFill>
              <a:ln>
                <a:solidFill>
                  <a:schemeClr val="bg1"/>
                </a:solidFill>
              </a:ln>
              <a:effectLst/>
            </c:spPr>
            <c:extLst>
              <c:ext xmlns:c16="http://schemas.microsoft.com/office/drawing/2014/chart" uri="{C3380CC4-5D6E-409C-BE32-E72D297353CC}">
                <c16:uniqueId val="{00000014-2E2B-48AB-8557-D949A7174290}"/>
              </c:ext>
            </c:extLst>
          </c:dPt>
          <c:dPt>
            <c:idx val="1"/>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1-2FF7-4AF1-B95F-D4801BE364CC}"/>
              </c:ext>
            </c:extLst>
          </c:dPt>
          <c:dPt>
            <c:idx val="2"/>
            <c:invertIfNegative val="0"/>
            <c:bubble3D val="0"/>
            <c:spPr>
              <a:solidFill>
                <a:schemeClr val="accent3">
                  <a:lumMod val="60000"/>
                  <a:lumOff val="40000"/>
                </a:schemeClr>
              </a:solidFill>
              <a:ln>
                <a:solidFill>
                  <a:schemeClr val="bg1"/>
                </a:solidFill>
              </a:ln>
              <a:effectLst/>
            </c:spPr>
            <c:extLst>
              <c:ext xmlns:c16="http://schemas.microsoft.com/office/drawing/2014/chart" uri="{C3380CC4-5D6E-409C-BE32-E72D297353CC}">
                <c16:uniqueId val="{00000015-2E2B-48AB-8557-D949A7174290}"/>
              </c:ext>
            </c:extLst>
          </c:dPt>
          <c:dPt>
            <c:idx val="3"/>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3-2FF7-4AF1-B95F-D4801BE364CC}"/>
              </c:ext>
            </c:extLst>
          </c:dPt>
          <c:dPt>
            <c:idx val="4"/>
            <c:invertIfNegative val="0"/>
            <c:bubble3D val="0"/>
            <c:spPr>
              <a:solidFill>
                <a:schemeClr val="accent3">
                  <a:lumMod val="60000"/>
                  <a:lumOff val="40000"/>
                </a:schemeClr>
              </a:solidFill>
              <a:ln>
                <a:solidFill>
                  <a:schemeClr val="bg1"/>
                </a:solidFill>
              </a:ln>
              <a:effectLst/>
            </c:spPr>
            <c:extLst>
              <c:ext xmlns:c16="http://schemas.microsoft.com/office/drawing/2014/chart" uri="{C3380CC4-5D6E-409C-BE32-E72D297353CC}">
                <c16:uniqueId val="{00000016-2E2B-48AB-8557-D949A7174290}"/>
              </c:ext>
            </c:extLst>
          </c:dPt>
          <c:dPt>
            <c:idx val="5"/>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5-2FF7-4AF1-B95F-D4801BE364CC}"/>
              </c:ext>
            </c:extLst>
          </c:dPt>
          <c:dPt>
            <c:idx val="6"/>
            <c:invertIfNegative val="0"/>
            <c:bubble3D val="0"/>
            <c:spPr>
              <a:solidFill>
                <a:schemeClr val="accent3">
                  <a:lumMod val="60000"/>
                  <a:lumOff val="40000"/>
                </a:schemeClr>
              </a:solidFill>
              <a:ln>
                <a:solidFill>
                  <a:schemeClr val="bg1"/>
                </a:solidFill>
              </a:ln>
              <a:effectLst/>
            </c:spPr>
            <c:extLst>
              <c:ext xmlns:c16="http://schemas.microsoft.com/office/drawing/2014/chart" uri="{C3380CC4-5D6E-409C-BE32-E72D297353CC}">
                <c16:uniqueId val="{00000017-2E2B-48AB-8557-D949A7174290}"/>
              </c:ext>
            </c:extLst>
          </c:dPt>
          <c:dPt>
            <c:idx val="7"/>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7-2FF7-4AF1-B95F-D4801BE364CC}"/>
              </c:ext>
            </c:extLst>
          </c:dPt>
          <c:dLbls>
            <c:numFmt formatCode="0.0%" sourceLinked="0"/>
            <c:spPr>
              <a:ln>
                <a:noFill/>
              </a:ln>
            </c:spPr>
            <c:txPr>
              <a:bodyPr/>
              <a:lstStyle/>
              <a:p>
                <a:pPr>
                  <a:defRPr sz="1388" b="1" baseline="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0.52</c:v>
                </c:pt>
                <c:pt idx="1">
                  <c:v>0.59799999999999998</c:v>
                </c:pt>
                <c:pt idx="2">
                  <c:v>0.4</c:v>
                </c:pt>
                <c:pt idx="3">
                  <c:v>0.60199999999999998</c:v>
                </c:pt>
                <c:pt idx="4">
                  <c:v>0.32</c:v>
                </c:pt>
                <c:pt idx="5">
                  <c:v>0.38400000000000001</c:v>
                </c:pt>
                <c:pt idx="6">
                  <c:v>0.52</c:v>
                </c:pt>
                <c:pt idx="7">
                  <c:v>0.51200000000000001</c:v>
                </c:pt>
              </c:numCache>
            </c:numRef>
          </c:val>
          <c:extLst>
            <c:ext xmlns:c16="http://schemas.microsoft.com/office/drawing/2014/chart" uri="{C3380CC4-5D6E-409C-BE32-E72D297353CC}">
              <c16:uniqueId val="{00000008-2FF7-4AF1-B95F-D4801BE364CC}"/>
            </c:ext>
          </c:extLst>
        </c:ser>
        <c:ser>
          <c:idx val="1"/>
          <c:order val="1"/>
          <c:tx>
            <c:strRef>
              <c:f>Sheet1!$D$1</c:f>
              <c:strCache>
                <c:ptCount val="1"/>
                <c:pt idx="0">
                  <c:v>Frequently</c:v>
                </c:pt>
              </c:strCache>
            </c:strRef>
          </c:tx>
          <c:spPr>
            <a:ln>
              <a:solidFill>
                <a:schemeClr val="bg1"/>
              </a:solidFill>
            </a:ln>
            <a:effectLst/>
          </c:spPr>
          <c:invertIfNegative val="0"/>
          <c:dPt>
            <c:idx val="0"/>
            <c:invertIfNegative val="0"/>
            <c:bubble3D val="0"/>
            <c:spPr>
              <a:solidFill>
                <a:schemeClr val="accent3"/>
              </a:solidFill>
              <a:ln>
                <a:solidFill>
                  <a:schemeClr val="bg1"/>
                </a:solidFill>
              </a:ln>
              <a:effectLst/>
            </c:spPr>
            <c:extLst>
              <c:ext xmlns:c16="http://schemas.microsoft.com/office/drawing/2014/chart" uri="{C3380CC4-5D6E-409C-BE32-E72D297353CC}">
                <c16:uniqueId val="{00000010-2E2B-48AB-8557-D949A7174290}"/>
              </c:ext>
            </c:extLst>
          </c:dPt>
          <c:dPt>
            <c:idx val="1"/>
            <c:invertIfNegative val="0"/>
            <c:bubble3D val="0"/>
            <c:spPr>
              <a:solidFill>
                <a:schemeClr val="bg1"/>
              </a:solidFill>
              <a:ln>
                <a:solidFill>
                  <a:schemeClr val="bg1"/>
                </a:solidFill>
              </a:ln>
              <a:effectLst/>
            </c:spPr>
            <c:extLst>
              <c:ext xmlns:c16="http://schemas.microsoft.com/office/drawing/2014/chart" uri="{C3380CC4-5D6E-409C-BE32-E72D297353CC}">
                <c16:uniqueId val="{0000000A-2FF7-4AF1-B95F-D4801BE364CC}"/>
              </c:ext>
            </c:extLst>
          </c:dPt>
          <c:dPt>
            <c:idx val="2"/>
            <c:invertIfNegative val="0"/>
            <c:bubble3D val="0"/>
            <c:spPr>
              <a:solidFill>
                <a:schemeClr val="accent3"/>
              </a:solidFill>
              <a:ln>
                <a:solidFill>
                  <a:schemeClr val="bg1"/>
                </a:solidFill>
              </a:ln>
              <a:effectLst/>
            </c:spPr>
            <c:extLst>
              <c:ext xmlns:c16="http://schemas.microsoft.com/office/drawing/2014/chart" uri="{C3380CC4-5D6E-409C-BE32-E72D297353CC}">
                <c16:uniqueId val="{00000011-2E2B-48AB-8557-D949A7174290}"/>
              </c:ext>
            </c:extLst>
          </c:dPt>
          <c:dPt>
            <c:idx val="3"/>
            <c:invertIfNegative val="0"/>
            <c:bubble3D val="0"/>
            <c:spPr>
              <a:solidFill>
                <a:schemeClr val="bg1"/>
              </a:solidFill>
              <a:ln>
                <a:solidFill>
                  <a:schemeClr val="bg1"/>
                </a:solidFill>
              </a:ln>
              <a:effectLst/>
            </c:spPr>
            <c:extLst>
              <c:ext xmlns:c16="http://schemas.microsoft.com/office/drawing/2014/chart" uri="{C3380CC4-5D6E-409C-BE32-E72D297353CC}">
                <c16:uniqueId val="{0000000C-2FF7-4AF1-B95F-D4801BE364CC}"/>
              </c:ext>
            </c:extLst>
          </c:dPt>
          <c:dPt>
            <c:idx val="4"/>
            <c:invertIfNegative val="0"/>
            <c:bubble3D val="0"/>
            <c:spPr>
              <a:solidFill>
                <a:schemeClr val="accent3"/>
              </a:solidFill>
              <a:ln>
                <a:solidFill>
                  <a:schemeClr val="bg1"/>
                </a:solidFill>
              </a:ln>
              <a:effectLst/>
            </c:spPr>
            <c:extLst>
              <c:ext xmlns:c16="http://schemas.microsoft.com/office/drawing/2014/chart" uri="{C3380CC4-5D6E-409C-BE32-E72D297353CC}">
                <c16:uniqueId val="{00000012-2E2B-48AB-8557-D949A7174290}"/>
              </c:ext>
            </c:extLst>
          </c:dPt>
          <c:dPt>
            <c:idx val="5"/>
            <c:invertIfNegative val="0"/>
            <c:bubble3D val="0"/>
            <c:spPr>
              <a:solidFill>
                <a:schemeClr val="bg1"/>
              </a:solidFill>
              <a:ln>
                <a:solidFill>
                  <a:schemeClr val="bg1"/>
                </a:solidFill>
              </a:ln>
              <a:effectLst/>
            </c:spPr>
            <c:extLst>
              <c:ext xmlns:c16="http://schemas.microsoft.com/office/drawing/2014/chart" uri="{C3380CC4-5D6E-409C-BE32-E72D297353CC}">
                <c16:uniqueId val="{0000000E-2FF7-4AF1-B95F-D4801BE364CC}"/>
              </c:ext>
            </c:extLst>
          </c:dPt>
          <c:dPt>
            <c:idx val="6"/>
            <c:invertIfNegative val="0"/>
            <c:bubble3D val="0"/>
            <c:spPr>
              <a:solidFill>
                <a:schemeClr val="accent3"/>
              </a:solidFill>
              <a:ln>
                <a:solidFill>
                  <a:schemeClr val="bg1"/>
                </a:solidFill>
              </a:ln>
              <a:effectLst/>
            </c:spPr>
            <c:extLst>
              <c:ext xmlns:c16="http://schemas.microsoft.com/office/drawing/2014/chart" uri="{C3380CC4-5D6E-409C-BE32-E72D297353CC}">
                <c16:uniqueId val="{00000013-2E2B-48AB-8557-D949A7174290}"/>
              </c:ext>
            </c:extLst>
          </c:dPt>
          <c:dPt>
            <c:idx val="7"/>
            <c:invertIfNegative val="0"/>
            <c:bubble3D val="0"/>
            <c:spPr>
              <a:solidFill>
                <a:schemeClr val="bg1"/>
              </a:solidFill>
              <a:ln>
                <a:solidFill>
                  <a:schemeClr val="bg1"/>
                </a:solidFill>
              </a:ln>
              <a:effectLst/>
            </c:spPr>
            <c:extLst>
              <c:ext xmlns:c16="http://schemas.microsoft.com/office/drawing/2014/chart" uri="{C3380CC4-5D6E-409C-BE32-E72D297353CC}">
                <c16:uniqueId val="{00000010-2FF7-4AF1-B95F-D4801BE364CC}"/>
              </c:ext>
            </c:extLst>
          </c:dPt>
          <c:dLbls>
            <c:dLbl>
              <c:idx val="0"/>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2E2B-48AB-8557-D949A7174290}"/>
                </c:ext>
              </c:extLst>
            </c:dLbl>
            <c:numFmt formatCode="0.0%" sourceLinked="0"/>
            <c:spPr>
              <a:noFill/>
              <a:ln>
                <a:noFill/>
              </a:ln>
              <a:effectLst/>
            </c:spPr>
            <c:txPr>
              <a:bodyPr/>
              <a:lstStyle/>
              <a:p>
                <a:pPr>
                  <a:defRPr sz="1388" b="1" baseline="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0.2</c:v>
                </c:pt>
                <c:pt idx="1">
                  <c:v>0.18</c:v>
                </c:pt>
                <c:pt idx="2">
                  <c:v>0.52</c:v>
                </c:pt>
                <c:pt idx="3">
                  <c:v>0.27200000000000002</c:v>
                </c:pt>
                <c:pt idx="4">
                  <c:v>0.32</c:v>
                </c:pt>
                <c:pt idx="5">
                  <c:v>0.107</c:v>
                </c:pt>
                <c:pt idx="6">
                  <c:v>0.16</c:v>
                </c:pt>
                <c:pt idx="7">
                  <c:v>0.115</c:v>
                </c:pt>
              </c:numCache>
            </c:numRef>
          </c:val>
          <c:extLst>
            <c:ext xmlns:c16="http://schemas.microsoft.com/office/drawing/2014/chart" uri="{C3380CC4-5D6E-409C-BE32-E72D297353CC}">
              <c16:uniqueId val="{00000011-2FF7-4AF1-B95F-D4801BE364CC}"/>
            </c:ext>
          </c:extLst>
        </c:ser>
        <c:dLbls>
          <c:showLegendKey val="0"/>
          <c:showVal val="0"/>
          <c:showCatName val="0"/>
          <c:showSerName val="0"/>
          <c:showPercent val="0"/>
          <c:showBubbleSize val="0"/>
        </c:dLbls>
        <c:gapWidth val="64"/>
        <c:overlap val="100"/>
        <c:axId val="48611328"/>
        <c:axId val="48507712"/>
      </c:barChart>
      <c:catAx>
        <c:axId val="48611328"/>
        <c:scaling>
          <c:orientation val="minMax"/>
        </c:scaling>
        <c:delete val="0"/>
        <c:axPos val="b"/>
        <c:majorGridlines>
          <c:spPr>
            <a:ln>
              <a:solidFill>
                <a:schemeClr val="bg1"/>
              </a:solidFill>
            </a:ln>
          </c:spPr>
        </c:majorGridlines>
        <c:numFmt formatCode="General" sourceLinked="0"/>
        <c:majorTickMark val="none"/>
        <c:minorTickMark val="none"/>
        <c:tickLblPos val="none"/>
        <c:spPr>
          <a:ln w="12700">
            <a:solidFill>
              <a:schemeClr val="bg1"/>
            </a:solidFill>
          </a:ln>
        </c:spPr>
        <c:crossAx val="48507712"/>
        <c:crosses val="autoZero"/>
        <c:auto val="1"/>
        <c:lblAlgn val="ctr"/>
        <c:lblOffset val="100"/>
        <c:tickLblSkip val="2"/>
        <c:tickMarkSkip val="2"/>
        <c:noMultiLvlLbl val="0"/>
      </c:catAx>
      <c:valAx>
        <c:axId val="48507712"/>
        <c:scaling>
          <c:orientation val="minMax"/>
          <c:max val="1"/>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48611328"/>
        <c:crosses val="autoZero"/>
        <c:crossBetween val="between"/>
        <c:majorUnit val="0.1"/>
      </c:valAx>
      <c:spPr>
        <a:noFill/>
        <a:ln w="25179">
          <a:noFill/>
        </a:ln>
      </c:spPr>
    </c:plotArea>
    <c:plotVisOnly val="1"/>
    <c:dispBlanksAs val="gap"/>
    <c:showDLblsOverMax val="0"/>
  </c:chart>
  <c:txPr>
    <a:bodyPr/>
    <a:lstStyle/>
    <a:p>
      <a:pPr>
        <a:defRPr sz="1784"/>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a:t>High Pluralistic Orientation</a:t>
            </a:r>
          </a:p>
        </c:rich>
      </c:tx>
      <c:layout>
        <c:manualLayout>
          <c:xMode val="edge"/>
          <c:yMode val="edge"/>
          <c:x val="0.38794079007924598"/>
          <c:y val="2.08817079683223E-2"/>
        </c:manualLayout>
      </c:layout>
      <c:overlay val="0"/>
    </c:title>
    <c:autoTitleDeleted val="0"/>
    <c:plotArea>
      <c:layout>
        <c:manualLayout>
          <c:layoutTarget val="inner"/>
          <c:xMode val="edge"/>
          <c:yMode val="edge"/>
          <c:x val="0.11149032992036401"/>
          <c:y val="0.125290023201856"/>
          <c:w val="0.853242320819113"/>
          <c:h val="0.75406032482598595"/>
        </c:manualLayout>
      </c:layout>
      <c:barChart>
        <c:barDir val="bar"/>
        <c:grouping val="clustered"/>
        <c:varyColors val="0"/>
        <c:dLbls>
          <c:showLegendKey val="0"/>
          <c:showVal val="0"/>
          <c:showCatName val="0"/>
          <c:showSerName val="0"/>
          <c:showPercent val="0"/>
          <c:showBubbleSize val="0"/>
        </c:dLbls>
        <c:gapWidth val="50"/>
        <c:axId val="48918016"/>
        <c:axId val="49060032"/>
      </c:barChart>
      <c:catAx>
        <c:axId val="48918016"/>
        <c:scaling>
          <c:orientation val="minMax"/>
        </c:scaling>
        <c:delete val="0"/>
        <c:axPos val="l"/>
        <c:majorTickMark val="none"/>
        <c:minorTickMark val="none"/>
        <c:tickLblPos val="nextTo"/>
        <c:txPr>
          <a:bodyPr rot="0" vert="horz"/>
          <a:lstStyle/>
          <a:p>
            <a:pPr>
              <a:defRPr/>
            </a:pPr>
            <a:endParaRPr lang="en-US"/>
          </a:p>
        </c:txPr>
        <c:crossAx val="49060032"/>
        <c:crosses val="autoZero"/>
        <c:auto val="1"/>
        <c:lblAlgn val="ctr"/>
        <c:lblOffset val="100"/>
        <c:tickLblSkip val="1"/>
        <c:tickMarkSkip val="1"/>
        <c:noMultiLvlLbl val="0"/>
      </c:catAx>
      <c:valAx>
        <c:axId val="49060032"/>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48918016"/>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
          <c:y val="4.9641647616628599E-2"/>
          <c:w val="0.76293421916010995"/>
          <c:h val="0.755511599356532"/>
        </c:manualLayout>
      </c:layout>
      <c:barChart>
        <c:barDir val="col"/>
        <c:grouping val="clustered"/>
        <c:varyColors val="0"/>
        <c:ser>
          <c:idx val="0"/>
          <c:order val="0"/>
          <c:tx>
            <c:strRef>
              <c:f>Sheet1!$B$1</c:f>
              <c:strCache>
                <c:ptCount val="1"/>
                <c:pt idx="0">
                  <c:v>Your Institution</c:v>
                </c:pt>
              </c:strCache>
            </c:strRef>
          </c:tx>
          <c:spPr>
            <a:solidFill>
              <a:schemeClr val="accent3"/>
            </a:solidFill>
            <a:ln w="9525">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50.01</c:v>
                </c:pt>
                <c:pt idx="1">
                  <c:v>50.12</c:v>
                </c:pt>
                <c:pt idx="2">
                  <c:v>49.19</c:v>
                </c:pt>
                <c:pt idx="3">
                  <c:v>58.37</c:v>
                </c:pt>
              </c:numCache>
            </c:numRef>
          </c:val>
          <c:extLst>
            <c:ext xmlns:c16="http://schemas.microsoft.com/office/drawing/2014/chart" uri="{C3380CC4-5D6E-409C-BE32-E72D297353CC}">
              <c16:uniqueId val="{00000000-172E-4089-A2A5-CF27395F9B65}"/>
            </c:ext>
          </c:extLst>
        </c:ser>
        <c:ser>
          <c:idx val="1"/>
          <c:order val="1"/>
          <c:tx>
            <c:strRef>
              <c:f>Sheet1!$C$1</c:f>
              <c:strCache>
                <c:ptCount val="1"/>
                <c:pt idx="0">
                  <c:v>Comparison Group</c:v>
                </c:pt>
              </c:strCache>
            </c:strRef>
          </c:tx>
          <c:spPr>
            <a:solidFill>
              <a:schemeClr val="bg1"/>
            </a:solidFill>
            <a:ln w="9525">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50.48</c:v>
                </c:pt>
                <c:pt idx="1">
                  <c:v>50.26</c:v>
                </c:pt>
                <c:pt idx="2">
                  <c:v>50.61</c:v>
                </c:pt>
                <c:pt idx="3">
                  <c:v>50.65</c:v>
                </c:pt>
              </c:numCache>
            </c:numRef>
          </c:val>
          <c:extLst>
            <c:ext xmlns:c16="http://schemas.microsoft.com/office/drawing/2014/chart" uri="{C3380CC4-5D6E-409C-BE32-E72D297353CC}">
              <c16:uniqueId val="{00000001-172E-4089-A2A5-CF27395F9B65}"/>
            </c:ext>
          </c:extLst>
        </c:ser>
        <c:dLbls>
          <c:showLegendKey val="0"/>
          <c:showVal val="1"/>
          <c:showCatName val="0"/>
          <c:showSerName val="0"/>
          <c:showPercent val="0"/>
          <c:showBubbleSize val="0"/>
        </c:dLbls>
        <c:gapWidth val="49"/>
        <c:overlap val="-6"/>
        <c:axId val="87834112"/>
        <c:axId val="163267712"/>
      </c:barChart>
      <c:catAx>
        <c:axId val="87834112"/>
        <c:scaling>
          <c:orientation val="minMax"/>
        </c:scaling>
        <c:delete val="0"/>
        <c:axPos val="b"/>
        <c:numFmt formatCode="General" sourceLinked="1"/>
        <c:majorTickMark val="none"/>
        <c:minorTickMark val="none"/>
        <c:tickLblPos val="nextTo"/>
        <c:spPr>
          <a:ln w="12700">
            <a:solidFill>
              <a:schemeClr val="bg1"/>
            </a:solidFill>
          </a:ln>
        </c:spPr>
        <c:txPr>
          <a:bodyPr/>
          <a:lstStyle/>
          <a:p>
            <a:pPr>
              <a:defRPr sz="1400" b="1">
                <a:solidFill>
                  <a:schemeClr val="bg1"/>
                </a:solidFill>
              </a:defRPr>
            </a:pPr>
            <a:endParaRPr lang="en-US"/>
          </a:p>
        </c:txPr>
        <c:crossAx val="163267712"/>
        <c:crosses val="autoZero"/>
        <c:auto val="1"/>
        <c:lblAlgn val="ctr"/>
        <c:lblOffset val="100"/>
        <c:noMultiLvlLbl val="0"/>
      </c:catAx>
      <c:valAx>
        <c:axId val="163267712"/>
        <c:scaling>
          <c:orientation val="minMax"/>
          <c:max val="100"/>
          <c:min val="0"/>
        </c:scaling>
        <c:delete val="0"/>
        <c:axPos val="l"/>
        <c:numFmt formatCode="#,##0" sourceLinked="0"/>
        <c:majorTickMark val="none"/>
        <c:minorTickMark val="none"/>
        <c:tickLblPos val="nextTo"/>
        <c:spPr>
          <a:ln w="12700">
            <a:solidFill>
              <a:schemeClr val="bg1"/>
            </a:solidFill>
          </a:ln>
        </c:spPr>
        <c:txPr>
          <a:bodyPr/>
          <a:lstStyle/>
          <a:p>
            <a:pPr>
              <a:defRPr sz="1400" b="1">
                <a:solidFill>
                  <a:schemeClr val="bg1"/>
                </a:solidFill>
              </a:defRPr>
            </a:pPr>
            <a:endParaRPr lang="en-US"/>
          </a:p>
        </c:txPr>
        <c:crossAx val="87834112"/>
        <c:crosses val="autoZero"/>
        <c:crossBetween val="between"/>
        <c:majorUnit val="10"/>
        <c:minorUnit val="5"/>
      </c:valAx>
      <c:spPr>
        <a:noFill/>
        <a:ln w="25387">
          <a:noFill/>
        </a:ln>
      </c:spPr>
    </c:plotArea>
    <c:plotVisOnly val="1"/>
    <c:dispBlanksAs val="gap"/>
    <c:showDLblsOverMax val="0"/>
  </c:chart>
  <c:txPr>
    <a:bodyPr/>
    <a:lstStyle/>
    <a:p>
      <a:pPr>
        <a:defRPr sz="1792"/>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699E-2"/>
          <c:y val="9.1665348762099197E-2"/>
          <c:w val="0.56542022948082604"/>
          <c:h val="0.78623973983450102"/>
        </c:manualLayout>
      </c:layout>
      <c:barChart>
        <c:barDir val="col"/>
        <c:grouping val="clustered"/>
        <c:varyColors val="0"/>
        <c:ser>
          <c:idx val="2"/>
          <c:order val="0"/>
          <c:spPr>
            <a:solidFill>
              <a:schemeClr val="accent3"/>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50.97</c:v>
                </c:pt>
                <c:pt idx="1">
                  <c:v>49.58</c:v>
                </c:pt>
                <c:pt idx="2">
                  <c:v>50.75</c:v>
                </c:pt>
                <c:pt idx="3">
                  <c:v>62.48</c:v>
                </c:pt>
              </c:numCache>
            </c:numRef>
          </c:val>
          <c:extLst>
            <c:ext xmlns:c16="http://schemas.microsoft.com/office/drawing/2014/chart" uri="{C3380CC4-5D6E-409C-BE32-E72D297353CC}">
              <c16:uniqueId val="{00000000-772E-416F-89E7-A9CD2AE5D007}"/>
            </c:ext>
          </c:extLst>
        </c:ser>
        <c:ser>
          <c:idx val="0"/>
          <c:order val="1"/>
          <c:spPr>
            <a:solidFill>
              <a:schemeClr val="bg1"/>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49.89</c:v>
                </c:pt>
                <c:pt idx="1">
                  <c:v>50.24</c:v>
                </c:pt>
                <c:pt idx="2">
                  <c:v>49.66</c:v>
                </c:pt>
                <c:pt idx="3">
                  <c:v>50.03</c:v>
                </c:pt>
              </c:numCache>
            </c:numRef>
          </c:val>
          <c:extLst>
            <c:ext xmlns:c16="http://schemas.microsoft.com/office/drawing/2014/chart" uri="{C3380CC4-5D6E-409C-BE32-E72D297353CC}">
              <c16:uniqueId val="{00000001-772E-416F-89E7-A9CD2AE5D007}"/>
            </c:ext>
          </c:extLst>
        </c:ser>
        <c:dLbls>
          <c:showLegendKey val="0"/>
          <c:showVal val="1"/>
          <c:showCatName val="0"/>
          <c:showSerName val="0"/>
          <c:showPercent val="0"/>
          <c:showBubbleSize val="0"/>
        </c:dLbls>
        <c:gapWidth val="50"/>
        <c:overlap val="-6"/>
        <c:axId val="170741248"/>
        <c:axId val="163269440"/>
      </c:barChart>
      <c:catAx>
        <c:axId val="170741248"/>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3269440"/>
        <c:crosses val="autoZero"/>
        <c:auto val="1"/>
        <c:lblAlgn val="ctr"/>
        <c:lblOffset val="100"/>
        <c:tickLblSkip val="1"/>
        <c:tickMarkSkip val="1"/>
        <c:noMultiLvlLbl val="0"/>
      </c:catAx>
      <c:valAx>
        <c:axId val="163269440"/>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70741248"/>
        <c:crosses val="autoZero"/>
        <c:crossBetween val="between"/>
        <c:majorUnit val="10"/>
        <c:minorUnit val="5"/>
      </c:valAx>
      <c:spPr>
        <a:noFill/>
        <a:ln w="25402">
          <a:noFill/>
        </a:ln>
      </c:spPr>
    </c:plotArea>
    <c:plotVisOnly val="1"/>
    <c:dispBlanksAs val="gap"/>
    <c:showDLblsOverMax val="0"/>
  </c:chart>
  <c:txPr>
    <a:bodyPr/>
    <a:lstStyle/>
    <a:p>
      <a:pPr>
        <a:defRPr sz="1791"/>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9.2163981439621803E-2"/>
          <c:y val="9.1665348762099197E-2"/>
          <c:w val="0.60501671104061605"/>
          <c:h val="0.78623973983450102"/>
        </c:manualLayout>
      </c:layout>
      <c:barChart>
        <c:barDir val="col"/>
        <c:grouping val="clustered"/>
        <c:varyColors val="0"/>
        <c:ser>
          <c:idx val="2"/>
          <c:order val="0"/>
          <c:spPr>
            <a:solidFill>
              <a:schemeClr val="accent3"/>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54.13</c:v>
                </c:pt>
                <c:pt idx="1">
                  <c:v>54.62</c:v>
                </c:pt>
                <c:pt idx="2">
                  <c:v>53.67</c:v>
                </c:pt>
                <c:pt idx="3">
                  <c:v>56.01</c:v>
                </c:pt>
              </c:numCache>
            </c:numRef>
          </c:val>
          <c:extLst>
            <c:ext xmlns:c16="http://schemas.microsoft.com/office/drawing/2014/chart" uri="{C3380CC4-5D6E-409C-BE32-E72D297353CC}">
              <c16:uniqueId val="{00000000-228D-40E1-9444-FD8EE4C44F3B}"/>
            </c:ext>
          </c:extLst>
        </c:ser>
        <c:ser>
          <c:idx val="0"/>
          <c:order val="1"/>
          <c:spPr>
            <a:solidFill>
              <a:schemeClr val="bg1"/>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49.83</c:v>
                </c:pt>
                <c:pt idx="1">
                  <c:v>50.37</c:v>
                </c:pt>
                <c:pt idx="2">
                  <c:v>49.39</c:v>
                </c:pt>
                <c:pt idx="3">
                  <c:v>51.42</c:v>
                </c:pt>
              </c:numCache>
            </c:numRef>
          </c:val>
          <c:extLst>
            <c:ext xmlns:c16="http://schemas.microsoft.com/office/drawing/2014/chart" uri="{C3380CC4-5D6E-409C-BE32-E72D297353CC}">
              <c16:uniqueId val="{00000001-228D-40E1-9444-FD8EE4C44F3B}"/>
            </c:ext>
          </c:extLst>
        </c:ser>
        <c:dLbls>
          <c:showLegendKey val="0"/>
          <c:showVal val="1"/>
          <c:showCatName val="0"/>
          <c:showSerName val="0"/>
          <c:showPercent val="0"/>
          <c:showBubbleSize val="0"/>
        </c:dLbls>
        <c:gapWidth val="37"/>
        <c:overlap val="-6"/>
        <c:axId val="95367168"/>
        <c:axId val="163271744"/>
      </c:barChart>
      <c:catAx>
        <c:axId val="95367168"/>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3271744"/>
        <c:crosses val="autoZero"/>
        <c:auto val="1"/>
        <c:lblAlgn val="ctr"/>
        <c:lblOffset val="100"/>
        <c:tickLblSkip val="1"/>
        <c:tickMarkSkip val="1"/>
        <c:noMultiLvlLbl val="0"/>
      </c:catAx>
      <c:valAx>
        <c:axId val="163271744"/>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95367168"/>
        <c:crosses val="autoZero"/>
        <c:crossBetween val="between"/>
        <c:majorUnit val="10"/>
        <c:minorUnit val="5"/>
      </c:valAx>
      <c:spPr>
        <a:noFill/>
        <a:ln w="25391">
          <a:noFill/>
        </a:ln>
      </c:spPr>
    </c:plotArea>
    <c:plotVisOnly val="1"/>
    <c:dispBlanksAs val="gap"/>
    <c:showDLblsOverMax val="0"/>
  </c:chart>
  <c:txPr>
    <a:bodyPr/>
    <a:lstStyle/>
    <a:p>
      <a:pPr>
        <a:defRPr sz="1791"/>
      </a:pPr>
      <a:endParaRPr lang="en-US"/>
    </a:p>
  </c:txPr>
  <c:externalData r:id="rId1">
    <c:autoUpdate val="0"/>
  </c:externalData>
  <c:userShapes r:id="rId2"/>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a:t>High Pluralistic Orientation</a:t>
            </a:r>
          </a:p>
        </c:rich>
      </c:tx>
      <c:layout>
        <c:manualLayout>
          <c:xMode val="edge"/>
          <c:yMode val="edge"/>
          <c:x val="0.38794079007924598"/>
          <c:y val="2.08817079683223E-2"/>
        </c:manualLayout>
      </c:layout>
      <c:overlay val="0"/>
    </c:title>
    <c:autoTitleDeleted val="0"/>
    <c:plotArea>
      <c:layout>
        <c:manualLayout>
          <c:layoutTarget val="inner"/>
          <c:xMode val="edge"/>
          <c:yMode val="edge"/>
          <c:x val="0.11149032992036401"/>
          <c:y val="0.125290023201856"/>
          <c:w val="0.853242320819113"/>
          <c:h val="0.75406032482598595"/>
        </c:manualLayout>
      </c:layout>
      <c:barChart>
        <c:barDir val="bar"/>
        <c:grouping val="clustered"/>
        <c:varyColors val="0"/>
        <c:dLbls>
          <c:showLegendKey val="0"/>
          <c:showVal val="0"/>
          <c:showCatName val="0"/>
          <c:showSerName val="0"/>
          <c:showPercent val="0"/>
          <c:showBubbleSize val="0"/>
        </c:dLbls>
        <c:gapWidth val="50"/>
        <c:axId val="99917824"/>
        <c:axId val="48526400"/>
      </c:barChart>
      <c:catAx>
        <c:axId val="99917824"/>
        <c:scaling>
          <c:orientation val="minMax"/>
        </c:scaling>
        <c:delete val="0"/>
        <c:axPos val="l"/>
        <c:majorTickMark val="none"/>
        <c:minorTickMark val="none"/>
        <c:tickLblPos val="nextTo"/>
        <c:txPr>
          <a:bodyPr rot="0" vert="horz"/>
          <a:lstStyle/>
          <a:p>
            <a:pPr>
              <a:defRPr/>
            </a:pPr>
            <a:endParaRPr lang="en-US"/>
          </a:p>
        </c:txPr>
        <c:crossAx val="48526400"/>
        <c:crosses val="autoZero"/>
        <c:auto val="1"/>
        <c:lblAlgn val="ctr"/>
        <c:lblOffset val="100"/>
        <c:tickLblSkip val="1"/>
        <c:tickMarkSkip val="1"/>
        <c:noMultiLvlLbl val="0"/>
      </c:catAx>
      <c:valAx>
        <c:axId val="48526400"/>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99917824"/>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09339180703678"/>
          <c:y val="9.870898733539768E-2"/>
          <c:w val="0.83482241934948009"/>
          <c:h val="0.75677790834464942"/>
        </c:manualLayout>
      </c:layout>
      <c:barChart>
        <c:barDir val="col"/>
        <c:grouping val="clustered"/>
        <c:varyColors val="0"/>
        <c:ser>
          <c:idx val="0"/>
          <c:order val="0"/>
          <c:tx>
            <c:strRef>
              <c:f>Sheet1!$B$1</c:f>
              <c:strCache>
                <c:ptCount val="1"/>
                <c:pt idx="0">
                  <c:v>Your Institution</c:v>
                </c:pt>
              </c:strCache>
            </c:strRef>
          </c:tx>
          <c:spPr>
            <a:solidFill>
              <a:schemeClr val="accent3"/>
            </a:solidFill>
            <a:ln w="9525">
              <a:solidFill>
                <a:schemeClr val="bg1"/>
              </a:solidFill>
            </a:ln>
            <a:effectLst/>
          </c:spPr>
          <c:invertIfNegative val="0"/>
          <c:dLbls>
            <c:spPr>
              <a:noFill/>
              <a:ln>
                <a:noFill/>
              </a:ln>
              <a:effectLst/>
            </c:spPr>
            <c:txPr>
              <a:bodyPr/>
              <a:lstStyle/>
              <a:p>
                <a:pPr algn="ctr">
                  <a:defRPr lang="en-US"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48.72</c:v>
                </c:pt>
                <c:pt idx="1">
                  <c:v>51.95</c:v>
                </c:pt>
                <c:pt idx="2">
                  <c:v>46.95</c:v>
                </c:pt>
                <c:pt idx="3">
                  <c:v>48.76</c:v>
                </c:pt>
              </c:numCache>
            </c:numRef>
          </c:val>
          <c:extLst>
            <c:ext xmlns:c16="http://schemas.microsoft.com/office/drawing/2014/chart" uri="{C3380CC4-5D6E-409C-BE32-E72D297353CC}">
              <c16:uniqueId val="{00000000-4BD6-4343-9E3D-10CEF239456B}"/>
            </c:ext>
          </c:extLst>
        </c:ser>
        <c:ser>
          <c:idx val="1"/>
          <c:order val="1"/>
          <c:tx>
            <c:strRef>
              <c:f>Sheet1!$C$1</c:f>
              <c:strCache>
                <c:ptCount val="1"/>
                <c:pt idx="0">
                  <c:v>Comparison Group</c:v>
                </c:pt>
              </c:strCache>
            </c:strRef>
          </c:tx>
          <c:spPr>
            <a:solidFill>
              <a:schemeClr val="bg1"/>
            </a:solidFill>
            <a:ln w="9525">
              <a:solidFill>
                <a:schemeClr val="bg1"/>
              </a:solidFill>
            </a:ln>
            <a:effectLst/>
          </c:spPr>
          <c:invertIfNegative val="0"/>
          <c:dLbls>
            <c:spPr>
              <a:noFill/>
              <a:ln>
                <a:noFill/>
              </a:ln>
              <a:effectLst/>
            </c:spPr>
            <c:txPr>
              <a:bodyPr/>
              <a:lstStyle/>
              <a:p>
                <a:pPr algn="ctr">
                  <a:defRPr lang="en-US"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49.51</c:v>
                </c:pt>
                <c:pt idx="1">
                  <c:v>49.94</c:v>
                </c:pt>
                <c:pt idx="2">
                  <c:v>49.3</c:v>
                </c:pt>
                <c:pt idx="3">
                  <c:v>48.3</c:v>
                </c:pt>
              </c:numCache>
            </c:numRef>
          </c:val>
          <c:extLst>
            <c:ext xmlns:c16="http://schemas.microsoft.com/office/drawing/2014/chart" uri="{C3380CC4-5D6E-409C-BE32-E72D297353CC}">
              <c16:uniqueId val="{00000001-4BD6-4343-9E3D-10CEF239456B}"/>
            </c:ext>
          </c:extLst>
        </c:ser>
        <c:dLbls>
          <c:showLegendKey val="0"/>
          <c:showVal val="1"/>
          <c:showCatName val="0"/>
          <c:showSerName val="0"/>
          <c:showPercent val="0"/>
          <c:showBubbleSize val="0"/>
        </c:dLbls>
        <c:gapWidth val="49"/>
        <c:overlap val="-6"/>
        <c:axId val="99920384"/>
        <c:axId val="48528704"/>
      </c:barChart>
      <c:catAx>
        <c:axId val="99920384"/>
        <c:scaling>
          <c:orientation val="minMax"/>
        </c:scaling>
        <c:delete val="0"/>
        <c:axPos val="b"/>
        <c:numFmt formatCode="General" sourceLinked="1"/>
        <c:majorTickMark val="none"/>
        <c:minorTickMark val="none"/>
        <c:tickLblPos val="nextTo"/>
        <c:spPr>
          <a:ln w="12700">
            <a:solidFill>
              <a:schemeClr val="bg1"/>
            </a:solidFill>
          </a:ln>
        </c:spPr>
        <c:txPr>
          <a:bodyPr/>
          <a:lstStyle/>
          <a:p>
            <a:pPr>
              <a:defRPr sz="1400" b="1" baseline="0">
                <a:solidFill>
                  <a:schemeClr val="bg1"/>
                </a:solidFill>
              </a:defRPr>
            </a:pPr>
            <a:endParaRPr lang="en-US"/>
          </a:p>
        </c:txPr>
        <c:crossAx val="48528704"/>
        <c:crosses val="autoZero"/>
        <c:auto val="1"/>
        <c:lblAlgn val="ctr"/>
        <c:lblOffset val="100"/>
        <c:noMultiLvlLbl val="0"/>
      </c:catAx>
      <c:valAx>
        <c:axId val="48528704"/>
        <c:scaling>
          <c:orientation val="minMax"/>
          <c:max val="100"/>
          <c:min val="0"/>
        </c:scaling>
        <c:delete val="0"/>
        <c:axPos val="l"/>
        <c:numFmt formatCode="#,##0" sourceLinked="0"/>
        <c:majorTickMark val="none"/>
        <c:minorTickMark val="none"/>
        <c:tickLblPos val="nextTo"/>
        <c:spPr>
          <a:ln w="12700">
            <a:solidFill>
              <a:schemeClr val="bg1"/>
            </a:solidFill>
          </a:ln>
        </c:spPr>
        <c:txPr>
          <a:bodyPr/>
          <a:lstStyle/>
          <a:p>
            <a:pPr>
              <a:defRPr sz="1400" b="1">
                <a:solidFill>
                  <a:schemeClr val="bg1"/>
                </a:solidFill>
              </a:defRPr>
            </a:pPr>
            <a:endParaRPr lang="en-US"/>
          </a:p>
        </c:txPr>
        <c:crossAx val="99920384"/>
        <c:crosses val="autoZero"/>
        <c:crossBetween val="between"/>
        <c:majorUnit val="10"/>
        <c:minorUnit val="5"/>
      </c:valAx>
      <c:spPr>
        <a:noFill/>
        <a:ln w="25387">
          <a:noFill/>
        </a:ln>
      </c:spPr>
    </c:plotArea>
    <c:plotVisOnly val="1"/>
    <c:dispBlanksAs val="gap"/>
    <c:showDLblsOverMax val="0"/>
  </c:chart>
  <c:txPr>
    <a:bodyPr/>
    <a:lstStyle/>
    <a:p>
      <a:pPr>
        <a:defRPr sz="1792"/>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602E-2"/>
          <c:y val="0.10863847464611499"/>
          <c:w val="0.57998459185407603"/>
          <c:h val="0.77492432257848953"/>
        </c:manualLayout>
      </c:layout>
      <c:barChart>
        <c:barDir val="col"/>
        <c:grouping val="clustered"/>
        <c:varyColors val="0"/>
        <c:ser>
          <c:idx val="2"/>
          <c:order val="0"/>
          <c:spPr>
            <a:solidFill>
              <a:schemeClr val="accent3"/>
            </a:solidFill>
            <a:ln>
              <a:solidFill>
                <a:schemeClr val="bg1"/>
              </a:solidFill>
            </a:ln>
            <a:effectLst/>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51.86</c:v>
                </c:pt>
                <c:pt idx="1">
                  <c:v>51.79</c:v>
                </c:pt>
                <c:pt idx="2">
                  <c:v>51.39</c:v>
                </c:pt>
                <c:pt idx="3">
                  <c:v>57.48</c:v>
                </c:pt>
              </c:numCache>
            </c:numRef>
          </c:val>
          <c:extLst>
            <c:ext xmlns:c16="http://schemas.microsoft.com/office/drawing/2014/chart" uri="{C3380CC4-5D6E-409C-BE32-E72D297353CC}">
              <c16:uniqueId val="{00000000-4ABA-4D00-838B-688E82235570}"/>
            </c:ext>
          </c:extLst>
        </c:ser>
        <c:ser>
          <c:idx val="0"/>
          <c:order val="1"/>
          <c:spPr>
            <a:solidFill>
              <a:schemeClr val="bg1"/>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50.36</c:v>
                </c:pt>
                <c:pt idx="1">
                  <c:v>50.41</c:v>
                </c:pt>
                <c:pt idx="2">
                  <c:v>50.32</c:v>
                </c:pt>
                <c:pt idx="3">
                  <c:v>50.52</c:v>
                </c:pt>
              </c:numCache>
            </c:numRef>
          </c:val>
          <c:extLst>
            <c:ext xmlns:c16="http://schemas.microsoft.com/office/drawing/2014/chart" uri="{C3380CC4-5D6E-409C-BE32-E72D297353CC}">
              <c16:uniqueId val="{00000001-4ABA-4D00-838B-688E82235570}"/>
            </c:ext>
          </c:extLst>
        </c:ser>
        <c:dLbls>
          <c:showLegendKey val="0"/>
          <c:showVal val="1"/>
          <c:showCatName val="0"/>
          <c:showSerName val="0"/>
          <c:showPercent val="0"/>
          <c:showBubbleSize val="0"/>
        </c:dLbls>
        <c:gapWidth val="50"/>
        <c:overlap val="-6"/>
        <c:axId val="135348224"/>
        <c:axId val="48965312"/>
      </c:barChart>
      <c:catAx>
        <c:axId val="135348224"/>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48965312"/>
        <c:crosses val="autoZero"/>
        <c:auto val="1"/>
        <c:lblAlgn val="ctr"/>
        <c:lblOffset val="100"/>
        <c:tickLblSkip val="1"/>
        <c:tickMarkSkip val="1"/>
        <c:noMultiLvlLbl val="0"/>
      </c:catAx>
      <c:valAx>
        <c:axId val="48965312"/>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35348224"/>
        <c:crosses val="autoZero"/>
        <c:crossBetween val="between"/>
        <c:majorUnit val="10"/>
        <c:minorUnit val="5"/>
      </c:valAx>
      <c:spPr>
        <a:noFill/>
        <a:ln w="25391">
          <a:noFill/>
        </a:ln>
      </c:spPr>
    </c:plotArea>
    <c:plotVisOnly val="1"/>
    <c:dispBlanksAs val="gap"/>
    <c:showDLblsOverMax val="0"/>
  </c:chart>
  <c:txPr>
    <a:bodyPr/>
    <a:lstStyle/>
    <a:p>
      <a:pPr>
        <a:defRPr sz="1788"/>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7.1012651325578754E-2"/>
          <c:y val="4.3658738453948465E-2"/>
          <c:w val="0.63308350837281768"/>
          <c:h val="0.79472630277650935"/>
        </c:manualLayout>
      </c:layout>
      <c:barChart>
        <c:barDir val="col"/>
        <c:grouping val="clustered"/>
        <c:varyColors val="0"/>
        <c:ser>
          <c:idx val="2"/>
          <c:order val="0"/>
          <c:spPr>
            <a:solidFill>
              <a:schemeClr val="accent3"/>
            </a:solidFill>
            <a:ln>
              <a:solidFill>
                <a:schemeClr val="bg1"/>
              </a:solidFill>
            </a:ln>
            <a:effectLst/>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50.95</c:v>
                </c:pt>
                <c:pt idx="1">
                  <c:v>49.18</c:v>
                </c:pt>
                <c:pt idx="2">
                  <c:v>50.78</c:v>
                </c:pt>
                <c:pt idx="3">
                  <c:v>64.31</c:v>
                </c:pt>
              </c:numCache>
            </c:numRef>
          </c:val>
          <c:extLst>
            <c:ext xmlns:c16="http://schemas.microsoft.com/office/drawing/2014/chart" uri="{C3380CC4-5D6E-409C-BE32-E72D297353CC}">
              <c16:uniqueId val="{00000000-C338-4F46-8C53-2654EFE1E689}"/>
            </c:ext>
          </c:extLst>
        </c:ser>
        <c:ser>
          <c:idx val="0"/>
          <c:order val="1"/>
          <c:spPr>
            <a:solidFill>
              <a:schemeClr val="bg1"/>
            </a:solidFill>
            <a:ln>
              <a:solidFill>
                <a:schemeClr val="bg1"/>
              </a:solidFill>
            </a:ln>
            <a:effectLst/>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51.01</c:v>
                </c:pt>
                <c:pt idx="1">
                  <c:v>52.02</c:v>
                </c:pt>
                <c:pt idx="2">
                  <c:v>50.36</c:v>
                </c:pt>
                <c:pt idx="3">
                  <c:v>51.1</c:v>
                </c:pt>
              </c:numCache>
            </c:numRef>
          </c:val>
          <c:extLst>
            <c:ext xmlns:c16="http://schemas.microsoft.com/office/drawing/2014/chart" uri="{C3380CC4-5D6E-409C-BE32-E72D297353CC}">
              <c16:uniqueId val="{00000001-C338-4F46-8C53-2654EFE1E689}"/>
            </c:ext>
          </c:extLst>
        </c:ser>
        <c:dLbls>
          <c:showLegendKey val="0"/>
          <c:showVal val="1"/>
          <c:showCatName val="0"/>
          <c:showSerName val="0"/>
          <c:showPercent val="0"/>
          <c:showBubbleSize val="0"/>
        </c:dLbls>
        <c:gapWidth val="57"/>
        <c:overlap val="-6"/>
        <c:axId val="141598720"/>
        <c:axId val="48968768"/>
      </c:barChart>
      <c:catAx>
        <c:axId val="141598720"/>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baseline="0">
                <a:solidFill>
                  <a:schemeClr val="bg1"/>
                </a:solidFill>
              </a:defRPr>
            </a:pPr>
            <a:endParaRPr lang="en-US"/>
          </a:p>
        </c:txPr>
        <c:crossAx val="48968768"/>
        <c:crosses val="autoZero"/>
        <c:auto val="1"/>
        <c:lblAlgn val="ctr"/>
        <c:lblOffset val="100"/>
        <c:tickLblSkip val="1"/>
        <c:tickMarkSkip val="1"/>
        <c:noMultiLvlLbl val="0"/>
      </c:catAx>
      <c:valAx>
        <c:axId val="48968768"/>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395" b="1">
                <a:solidFill>
                  <a:schemeClr val="bg1"/>
                </a:solidFill>
              </a:defRPr>
            </a:pPr>
            <a:endParaRPr lang="en-US"/>
          </a:p>
        </c:txPr>
        <c:crossAx val="141598720"/>
        <c:crosses val="autoZero"/>
        <c:crossBetween val="between"/>
        <c:majorUnit val="10"/>
        <c:minorUnit val="5"/>
      </c:valAx>
      <c:spPr>
        <a:noFill/>
        <a:ln w="25395">
          <a:noFill/>
        </a:ln>
      </c:spPr>
    </c:plotArea>
    <c:plotVisOnly val="1"/>
    <c:dispBlanksAs val="gap"/>
    <c:showDLblsOverMax val="0"/>
  </c:chart>
  <c:txPr>
    <a:bodyPr/>
    <a:lstStyle/>
    <a:p>
      <a:pPr>
        <a:defRPr sz="1794"/>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6.5324315626788296E-2"/>
          <c:y val="2.6939817121220101E-2"/>
          <c:w val="0.94561598224195298"/>
          <c:h val="0.93282149712092699"/>
        </c:manualLayout>
      </c:layout>
      <c:barChart>
        <c:barDir val="col"/>
        <c:grouping val="stacked"/>
        <c:varyColors val="0"/>
        <c:ser>
          <c:idx val="0"/>
          <c:order val="0"/>
          <c:tx>
            <c:strRef>
              <c:f>Sheet1!$C$1</c:f>
              <c:strCache>
                <c:ptCount val="1"/>
                <c:pt idx="0">
                  <c:v>Agree</c:v>
                </c:pt>
              </c:strCache>
            </c:strRef>
          </c:tx>
          <c:spPr>
            <a:solidFill>
              <a:schemeClr val="accent3">
                <a:lumMod val="60000"/>
                <a:lumOff val="40000"/>
              </a:schemeClr>
            </a:solidFill>
            <a:ln>
              <a:solidFill>
                <a:schemeClr val="bg1"/>
              </a:solidFill>
            </a:ln>
            <a:effectLst/>
          </c:spPr>
          <c:invertIfNegative val="0"/>
          <c:dPt>
            <c:idx val="1"/>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1-3967-404E-927D-8A7F9AA2504D}"/>
              </c:ext>
            </c:extLst>
          </c:dPt>
          <c:dPt>
            <c:idx val="3"/>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3-3967-404E-927D-8A7F9AA2504D}"/>
              </c:ext>
            </c:extLst>
          </c:dPt>
          <c:dPt>
            <c:idx val="5"/>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5-3967-404E-927D-8A7F9AA2504D}"/>
              </c:ext>
            </c:extLst>
          </c:dPt>
          <c:dPt>
            <c:idx val="7"/>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7-3967-404E-927D-8A7F9AA2504D}"/>
              </c:ext>
            </c:extLst>
          </c:dPt>
          <c:dLbls>
            <c:spPr>
              <a:noFill/>
              <a:ln>
                <a:noFill/>
              </a:ln>
              <a:effectLst/>
            </c:spPr>
            <c:txPr>
              <a:bodyPr/>
              <a:lstStyle/>
              <a:p>
                <a:pPr algn="ctr">
                  <a:defRPr lang="en-US"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0.64500000000000002</c:v>
                </c:pt>
                <c:pt idx="1">
                  <c:v>0.626</c:v>
                </c:pt>
                <c:pt idx="2">
                  <c:v>0.129</c:v>
                </c:pt>
                <c:pt idx="3">
                  <c:v>0.14499999999999999</c:v>
                </c:pt>
                <c:pt idx="4">
                  <c:v>0.161</c:v>
                </c:pt>
                <c:pt idx="5">
                  <c:v>0.188</c:v>
                </c:pt>
                <c:pt idx="6">
                  <c:v>0.129</c:v>
                </c:pt>
                <c:pt idx="7">
                  <c:v>0.182</c:v>
                </c:pt>
              </c:numCache>
            </c:numRef>
          </c:val>
          <c:extLst>
            <c:ext xmlns:c16="http://schemas.microsoft.com/office/drawing/2014/chart" uri="{C3380CC4-5D6E-409C-BE32-E72D297353CC}">
              <c16:uniqueId val="{00000008-3967-404E-927D-8A7F9AA2504D}"/>
            </c:ext>
          </c:extLst>
        </c:ser>
        <c:ser>
          <c:idx val="1"/>
          <c:order val="1"/>
          <c:tx>
            <c:strRef>
              <c:f>Sheet1!$D$1</c:f>
              <c:strCache>
                <c:ptCount val="1"/>
                <c:pt idx="0">
                  <c:v>Strongly Agree</c:v>
                </c:pt>
              </c:strCache>
            </c:strRef>
          </c:tx>
          <c:spPr>
            <a:solidFill>
              <a:srgbClr val="DE7C00"/>
            </a:solidFill>
            <a:ln>
              <a:solidFill>
                <a:schemeClr val="bg1"/>
              </a:solidFill>
            </a:ln>
            <a:effectLst/>
          </c:spPr>
          <c:invertIfNegative val="1"/>
          <c:dPt>
            <c:idx val="1"/>
            <c:invertIfNegative val="1"/>
            <c:bubble3D val="0"/>
            <c:spPr>
              <a:solidFill>
                <a:schemeClr val="bg1"/>
              </a:solidFill>
              <a:ln>
                <a:solidFill>
                  <a:schemeClr val="bg1"/>
                </a:solidFill>
              </a:ln>
              <a:effectLst/>
            </c:spPr>
            <c:extLst>
              <c:ext xmlns:c16="http://schemas.microsoft.com/office/drawing/2014/chart" uri="{C3380CC4-5D6E-409C-BE32-E72D297353CC}">
                <c16:uniqueId val="{0000000A-3967-404E-927D-8A7F9AA2504D}"/>
              </c:ext>
            </c:extLst>
          </c:dPt>
          <c:dPt>
            <c:idx val="3"/>
            <c:invertIfNegative val="1"/>
            <c:bubble3D val="0"/>
            <c:spPr>
              <a:solidFill>
                <a:schemeClr val="bg1"/>
              </a:solidFill>
              <a:ln>
                <a:solidFill>
                  <a:schemeClr val="bg1"/>
                </a:solidFill>
              </a:ln>
              <a:effectLst/>
            </c:spPr>
            <c:extLst>
              <c:ext xmlns:c16="http://schemas.microsoft.com/office/drawing/2014/chart" uri="{C3380CC4-5D6E-409C-BE32-E72D297353CC}">
                <c16:uniqueId val="{0000000C-3967-404E-927D-8A7F9AA2504D}"/>
              </c:ext>
            </c:extLst>
          </c:dPt>
          <c:dPt>
            <c:idx val="5"/>
            <c:invertIfNegative val="1"/>
            <c:bubble3D val="0"/>
            <c:spPr>
              <a:solidFill>
                <a:schemeClr val="bg1"/>
              </a:solidFill>
              <a:ln>
                <a:solidFill>
                  <a:schemeClr val="bg1"/>
                </a:solidFill>
              </a:ln>
              <a:effectLst/>
            </c:spPr>
            <c:extLst>
              <c:ext xmlns:c16="http://schemas.microsoft.com/office/drawing/2014/chart" uri="{C3380CC4-5D6E-409C-BE32-E72D297353CC}">
                <c16:uniqueId val="{0000000E-3967-404E-927D-8A7F9AA2504D}"/>
              </c:ext>
            </c:extLst>
          </c:dPt>
          <c:dPt>
            <c:idx val="7"/>
            <c:invertIfNegative val="1"/>
            <c:bubble3D val="0"/>
            <c:spPr>
              <a:solidFill>
                <a:schemeClr val="bg1"/>
              </a:solidFill>
              <a:ln>
                <a:solidFill>
                  <a:schemeClr val="bg1"/>
                </a:solidFill>
              </a:ln>
              <a:effectLst/>
            </c:spPr>
            <c:extLst>
              <c:ext xmlns:c16="http://schemas.microsoft.com/office/drawing/2014/chart" uri="{C3380CC4-5D6E-409C-BE32-E72D297353CC}">
                <c16:uniqueId val="{00000010-3967-404E-927D-8A7F9AA2504D}"/>
              </c:ext>
            </c:extLst>
          </c:dPt>
          <c:dLbls>
            <c:spPr>
              <a:ln>
                <a:noFill/>
              </a:ln>
            </c:spPr>
            <c:txPr>
              <a:bodyPr rot="0" vert="horz" anchor="ctr" anchorCtr="0"/>
              <a:lstStyle/>
              <a:p>
                <a:pPr algn="just">
                  <a:defRPr lang="en-US"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0.19400000000000001</c:v>
                </c:pt>
                <c:pt idx="1">
                  <c:v>0.13600000000000001</c:v>
                </c:pt>
                <c:pt idx="2">
                  <c:v>3.2000000000000001E-2</c:v>
                </c:pt>
                <c:pt idx="3">
                  <c:v>2.3E-2</c:v>
                </c:pt>
                <c:pt idx="4">
                  <c:v>0.161</c:v>
                </c:pt>
                <c:pt idx="5">
                  <c:v>4.5999999999999999E-2</c:v>
                </c:pt>
                <c:pt idx="6">
                  <c:v>9.7000000000000003E-2</c:v>
                </c:pt>
                <c:pt idx="7">
                  <c:v>2.8000000000000001E-2</c:v>
                </c:pt>
              </c:numCache>
            </c:numRef>
          </c:val>
          <c:extLst>
            <c:ext xmlns:c14="http://schemas.microsoft.com/office/drawing/2007/8/2/chart" uri="{6F2FDCE9-48DA-4B69-8628-5D25D57E5C99}">
              <c14:invertSolidFillFmt>
                <c14:spPr xmlns:c14="http://schemas.microsoft.com/office/drawing/2007/8/2/chart">
                  <a:solidFill>
                    <a:srgbClr val="FFFFFF"/>
                  </a:solidFill>
                  <a:ln>
                    <a:solidFill>
                      <a:schemeClr val="bg1"/>
                    </a:solidFill>
                  </a:ln>
                  <a:effectLst/>
                </c14:spPr>
              </c14:invertSolidFillFmt>
            </c:ext>
            <c:ext xmlns:c16="http://schemas.microsoft.com/office/drawing/2014/chart" uri="{C3380CC4-5D6E-409C-BE32-E72D297353CC}">
              <c16:uniqueId val="{00000011-3967-404E-927D-8A7F9AA2504D}"/>
            </c:ext>
          </c:extLst>
        </c:ser>
        <c:dLbls>
          <c:showLegendKey val="0"/>
          <c:showVal val="0"/>
          <c:showCatName val="0"/>
          <c:showSerName val="0"/>
          <c:showPercent val="0"/>
          <c:showBubbleSize val="0"/>
        </c:dLbls>
        <c:gapWidth val="61"/>
        <c:overlap val="100"/>
        <c:axId val="145774592"/>
        <c:axId val="49225728"/>
      </c:barChart>
      <c:catAx>
        <c:axId val="145774592"/>
        <c:scaling>
          <c:orientation val="minMax"/>
        </c:scaling>
        <c:delete val="0"/>
        <c:axPos val="b"/>
        <c:majorGridlines>
          <c:spPr>
            <a:ln w="12700">
              <a:solidFill>
                <a:schemeClr val="bg1"/>
              </a:solidFill>
            </a:ln>
          </c:spPr>
        </c:majorGridlines>
        <c:numFmt formatCode="General" sourceLinked="0"/>
        <c:majorTickMark val="none"/>
        <c:minorTickMark val="none"/>
        <c:tickLblPos val="none"/>
        <c:spPr>
          <a:ln>
            <a:solidFill>
              <a:schemeClr val="bg1"/>
            </a:solidFill>
          </a:ln>
        </c:spPr>
        <c:crossAx val="49225728"/>
        <c:crosses val="autoZero"/>
        <c:auto val="1"/>
        <c:lblAlgn val="ctr"/>
        <c:lblOffset val="100"/>
        <c:tickLblSkip val="2"/>
        <c:tickMarkSkip val="2"/>
        <c:noMultiLvlLbl val="0"/>
      </c:catAx>
      <c:valAx>
        <c:axId val="49225728"/>
        <c:scaling>
          <c:orientation val="minMax"/>
        </c:scaling>
        <c:delete val="0"/>
        <c:axPos val="l"/>
        <c:numFmt formatCode="0%" sourceLinked="0"/>
        <c:majorTickMark val="none"/>
        <c:minorTickMark val="none"/>
        <c:tickLblPos val="nextTo"/>
        <c:spPr>
          <a:ln w="12700">
            <a:solidFill>
              <a:schemeClr val="bg1"/>
            </a:solidFill>
          </a:ln>
        </c:spPr>
        <c:txPr>
          <a:bodyPr rot="0" vert="horz"/>
          <a:lstStyle/>
          <a:p>
            <a:pPr>
              <a:defRPr sz="1403" b="1">
                <a:solidFill>
                  <a:schemeClr val="bg1"/>
                </a:solidFill>
              </a:defRPr>
            </a:pPr>
            <a:endParaRPr lang="en-US"/>
          </a:p>
        </c:txPr>
        <c:crossAx val="145774592"/>
        <c:crosses val="autoZero"/>
        <c:crossBetween val="between"/>
      </c:valAx>
    </c:plotArea>
    <c:plotVisOnly val="1"/>
    <c:dispBlanksAs val="gap"/>
    <c:showDLblsOverMax val="0"/>
  </c:chart>
  <c:txPr>
    <a:bodyPr/>
    <a:lstStyle/>
    <a:p>
      <a:pPr>
        <a:defRPr sz="1804"/>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38510887817216521"/>
          <c:y val="3.17459842782402E-2"/>
          <c:w val="0.5253996524418697"/>
          <c:h val="0.68216931216931398"/>
        </c:manualLayout>
      </c:layout>
      <c:barChart>
        <c:barDir val="bar"/>
        <c:grouping val="clustered"/>
        <c:varyColors val="0"/>
        <c:dLbls>
          <c:showLegendKey val="0"/>
          <c:showVal val="0"/>
          <c:showCatName val="0"/>
          <c:showSerName val="0"/>
          <c:showPercent val="0"/>
          <c:showBubbleSize val="0"/>
        </c:dLbls>
        <c:gapWidth val="100"/>
        <c:axId val="33871360"/>
        <c:axId val="83168064"/>
      </c:barChart>
      <c:valAx>
        <c:axId val="83168064"/>
        <c:scaling>
          <c:orientation val="minMax"/>
        </c:scaling>
        <c:delete val="0"/>
        <c:axPos val="t"/>
        <c:majorGridlines/>
        <c:numFmt formatCode="0%" sourceLinked="0"/>
        <c:majorTickMark val="out"/>
        <c:minorTickMark val="none"/>
        <c:tickLblPos val="nextTo"/>
        <c:spPr>
          <a:ln>
            <a:solidFill>
              <a:schemeClr val="bg1"/>
            </a:solidFill>
          </a:ln>
        </c:spPr>
        <c:txPr>
          <a:bodyPr/>
          <a:lstStyle/>
          <a:p>
            <a:pPr>
              <a:defRPr sz="1200"/>
            </a:pPr>
            <a:endParaRPr lang="en-US"/>
          </a:p>
        </c:txPr>
        <c:crossAx val="33871360"/>
        <c:crosses val="autoZero"/>
        <c:crossBetween val="between"/>
      </c:valAx>
      <c:catAx>
        <c:axId val="33871360"/>
        <c:scaling>
          <c:orientation val="maxMin"/>
        </c:scaling>
        <c:delete val="1"/>
        <c:axPos val="l"/>
        <c:numFmt formatCode="General" sourceLinked="1"/>
        <c:majorTickMark val="out"/>
        <c:minorTickMark val="none"/>
        <c:tickLblPos val="nextTo"/>
        <c:crossAx val="83168064"/>
        <c:crosses val="autoZero"/>
        <c:auto val="1"/>
        <c:lblAlgn val="ctr"/>
        <c:lblOffset val="100"/>
        <c:noMultiLvlLbl val="0"/>
      </c:catAx>
      <c:spPr>
        <a:noFill/>
        <a:ln w="25379">
          <a:noFill/>
        </a:ln>
      </c:spPr>
    </c:plotArea>
    <c:plotVisOnly val="1"/>
    <c:dispBlanksAs val="zero"/>
    <c:showDLblsOverMax val="0"/>
  </c:chart>
  <c:spPr>
    <a:noFill/>
    <a:ln>
      <a:noFill/>
    </a:ln>
  </c:spPr>
  <c:txPr>
    <a:bodyPr/>
    <a:lstStyle/>
    <a:p>
      <a:pPr>
        <a:defRPr sz="1400" b="1">
          <a:solidFill>
            <a:schemeClr val="bg1"/>
          </a:solidFill>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202E-2"/>
          <c:y val="2.8790786948176599E-2"/>
          <c:w val="0.94561598224195298"/>
          <c:h val="0.93282149712092599"/>
        </c:manualLayout>
      </c:layout>
      <c:barChart>
        <c:barDir val="col"/>
        <c:grouping val="stacked"/>
        <c:varyColors val="0"/>
        <c:ser>
          <c:idx val="0"/>
          <c:order val="0"/>
          <c:tx>
            <c:strRef>
              <c:f>Sheet1!$C$1</c:f>
              <c:strCache>
                <c:ptCount val="1"/>
                <c:pt idx="0">
                  <c:v>Satisfied</c:v>
                </c:pt>
              </c:strCache>
            </c:strRef>
          </c:tx>
          <c:spPr>
            <a:solidFill>
              <a:schemeClr val="accent3">
                <a:lumMod val="60000"/>
                <a:lumOff val="40000"/>
              </a:schemeClr>
            </a:solidFill>
            <a:ln>
              <a:solidFill>
                <a:schemeClr val="bg1"/>
              </a:solidFill>
            </a:ln>
            <a:effectLst/>
          </c:spPr>
          <c:invertIfNegative val="0"/>
          <c:dPt>
            <c:idx val="1"/>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1-7CDB-4C77-9FDE-83387DE57D30}"/>
              </c:ext>
            </c:extLst>
          </c:dPt>
          <c:dPt>
            <c:idx val="3"/>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3-7CDB-4C77-9FDE-83387DE57D30}"/>
              </c:ext>
            </c:extLst>
          </c:dPt>
          <c:dPt>
            <c:idx val="5"/>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5-7CDB-4C77-9FDE-83387DE57D30}"/>
              </c:ext>
            </c:extLst>
          </c:dPt>
          <c:dPt>
            <c:idx val="7"/>
            <c:invertIfNegative val="0"/>
            <c:bubble3D val="0"/>
            <c:extLst>
              <c:ext xmlns:c16="http://schemas.microsoft.com/office/drawing/2014/chart" uri="{C3380CC4-5D6E-409C-BE32-E72D297353CC}">
                <c16:uniqueId val="{00000007-7CDB-4C77-9FDE-83387DE57D30}"/>
              </c:ext>
            </c:extLst>
          </c:dPt>
          <c:dLbls>
            <c:numFmt formatCode="0.0%" sourceLinked="0"/>
            <c:spPr>
              <a:noFill/>
              <a:ln>
                <a:noFill/>
              </a:ln>
              <a:effectLst/>
            </c:spPr>
            <c:txPr>
              <a:bodyPr/>
              <a:lstStyle/>
              <a:p>
                <a:pPr>
                  <a:defRPr sz="1400" b="1" baseline="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0.3</c:v>
                </c:pt>
                <c:pt idx="1">
                  <c:v>0.35599999999999998</c:v>
                </c:pt>
                <c:pt idx="2">
                  <c:v>0.26700000000000002</c:v>
                </c:pt>
                <c:pt idx="3">
                  <c:v>0.33900000000000002</c:v>
                </c:pt>
                <c:pt idx="4">
                  <c:v>0.5</c:v>
                </c:pt>
                <c:pt idx="5">
                  <c:v>0.52800000000000002</c:v>
                </c:pt>
              </c:numCache>
            </c:numRef>
          </c:val>
          <c:extLst>
            <c:ext xmlns:c16="http://schemas.microsoft.com/office/drawing/2014/chart" uri="{C3380CC4-5D6E-409C-BE32-E72D297353CC}">
              <c16:uniqueId val="{00000008-7CDB-4C77-9FDE-83387DE57D30}"/>
            </c:ext>
          </c:extLst>
        </c:ser>
        <c:ser>
          <c:idx val="1"/>
          <c:order val="1"/>
          <c:tx>
            <c:strRef>
              <c:f>Sheet1!$D$1</c:f>
              <c:strCache>
                <c:ptCount val="1"/>
                <c:pt idx="0">
                  <c:v>Very Satisfied</c:v>
                </c:pt>
              </c:strCache>
            </c:strRef>
          </c:tx>
          <c:spPr>
            <a:solidFill>
              <a:schemeClr val="accent3"/>
            </a:solidFill>
            <a:ln>
              <a:solidFill>
                <a:schemeClr val="bg1"/>
              </a:solidFill>
            </a:ln>
            <a:effectLst/>
          </c:spPr>
          <c:invertIfNegative val="0"/>
          <c:dPt>
            <c:idx val="1"/>
            <c:invertIfNegative val="0"/>
            <c:bubble3D val="0"/>
            <c:spPr>
              <a:solidFill>
                <a:schemeClr val="bg1"/>
              </a:solidFill>
              <a:ln>
                <a:solidFill>
                  <a:schemeClr val="bg1"/>
                </a:solidFill>
              </a:ln>
              <a:effectLst/>
            </c:spPr>
            <c:extLst>
              <c:ext xmlns:c16="http://schemas.microsoft.com/office/drawing/2014/chart" uri="{C3380CC4-5D6E-409C-BE32-E72D297353CC}">
                <c16:uniqueId val="{0000000A-7CDB-4C77-9FDE-83387DE57D30}"/>
              </c:ext>
            </c:extLst>
          </c:dPt>
          <c:dPt>
            <c:idx val="3"/>
            <c:invertIfNegative val="0"/>
            <c:bubble3D val="0"/>
            <c:spPr>
              <a:solidFill>
                <a:schemeClr val="bg1"/>
              </a:solidFill>
              <a:ln>
                <a:solidFill>
                  <a:schemeClr val="bg1"/>
                </a:solidFill>
              </a:ln>
              <a:effectLst/>
            </c:spPr>
            <c:extLst>
              <c:ext xmlns:c16="http://schemas.microsoft.com/office/drawing/2014/chart" uri="{C3380CC4-5D6E-409C-BE32-E72D297353CC}">
                <c16:uniqueId val="{0000000C-7CDB-4C77-9FDE-83387DE57D30}"/>
              </c:ext>
            </c:extLst>
          </c:dPt>
          <c:dPt>
            <c:idx val="5"/>
            <c:invertIfNegative val="0"/>
            <c:bubble3D val="0"/>
            <c:spPr>
              <a:solidFill>
                <a:schemeClr val="bg1"/>
              </a:solidFill>
              <a:ln>
                <a:solidFill>
                  <a:schemeClr val="bg1"/>
                </a:solidFill>
              </a:ln>
              <a:effectLst/>
            </c:spPr>
            <c:extLst>
              <c:ext xmlns:c16="http://schemas.microsoft.com/office/drawing/2014/chart" uri="{C3380CC4-5D6E-409C-BE32-E72D297353CC}">
                <c16:uniqueId val="{0000000E-7CDB-4C77-9FDE-83387DE57D30}"/>
              </c:ext>
            </c:extLst>
          </c:dPt>
          <c:dPt>
            <c:idx val="7"/>
            <c:invertIfNegative val="0"/>
            <c:bubble3D val="0"/>
            <c:extLst>
              <c:ext xmlns:c16="http://schemas.microsoft.com/office/drawing/2014/chart" uri="{C3380CC4-5D6E-409C-BE32-E72D297353CC}">
                <c16:uniqueId val="{00000010-7CDB-4C77-9FDE-83387DE57D30}"/>
              </c:ext>
            </c:extLst>
          </c:dPt>
          <c:dLbls>
            <c:numFmt formatCode="0.0%" sourceLinked="0"/>
            <c:spPr>
              <a:noFill/>
              <a:ln>
                <a:noFill/>
              </a:ln>
              <a:effectLst/>
            </c:spPr>
            <c:txPr>
              <a:bodyPr/>
              <a:lstStyle/>
              <a:p>
                <a:pPr>
                  <a:defRPr sz="1400"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0.16700000000000001</c:v>
                </c:pt>
                <c:pt idx="1">
                  <c:v>0.10299999999999999</c:v>
                </c:pt>
                <c:pt idx="2">
                  <c:v>0.1</c:v>
                </c:pt>
                <c:pt idx="3">
                  <c:v>0.112</c:v>
                </c:pt>
                <c:pt idx="4">
                  <c:v>0.26700000000000002</c:v>
                </c:pt>
                <c:pt idx="5">
                  <c:v>0.20200000000000001</c:v>
                </c:pt>
              </c:numCache>
            </c:numRef>
          </c:val>
          <c:extLst>
            <c:ext xmlns:c16="http://schemas.microsoft.com/office/drawing/2014/chart" uri="{C3380CC4-5D6E-409C-BE32-E72D297353CC}">
              <c16:uniqueId val="{00000011-7CDB-4C77-9FDE-83387DE57D30}"/>
            </c:ext>
          </c:extLst>
        </c:ser>
        <c:dLbls>
          <c:showLegendKey val="0"/>
          <c:showVal val="0"/>
          <c:showCatName val="0"/>
          <c:showSerName val="0"/>
          <c:showPercent val="0"/>
          <c:showBubbleSize val="0"/>
        </c:dLbls>
        <c:gapWidth val="90"/>
        <c:overlap val="100"/>
        <c:axId val="161302528"/>
        <c:axId val="49229184"/>
      </c:barChart>
      <c:catAx>
        <c:axId val="161302528"/>
        <c:scaling>
          <c:orientation val="minMax"/>
        </c:scaling>
        <c:delete val="0"/>
        <c:axPos val="b"/>
        <c:majorGridlines>
          <c:spPr>
            <a:ln w="12700">
              <a:solidFill>
                <a:schemeClr val="bg1"/>
              </a:solidFill>
            </a:ln>
          </c:spPr>
        </c:majorGridlines>
        <c:numFmt formatCode="General" sourceLinked="0"/>
        <c:majorTickMark val="none"/>
        <c:minorTickMark val="none"/>
        <c:tickLblPos val="none"/>
        <c:spPr>
          <a:ln w="12700">
            <a:solidFill>
              <a:schemeClr val="bg1"/>
            </a:solidFill>
          </a:ln>
        </c:spPr>
        <c:crossAx val="49229184"/>
        <c:crosses val="autoZero"/>
        <c:auto val="1"/>
        <c:lblAlgn val="ctr"/>
        <c:lblOffset val="100"/>
        <c:tickLblSkip val="2"/>
        <c:tickMarkSkip val="2"/>
        <c:noMultiLvlLbl val="0"/>
      </c:catAx>
      <c:valAx>
        <c:axId val="49229184"/>
        <c:scaling>
          <c:orientation val="minMax"/>
          <c:max val="1"/>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130252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9.2146896572764606E-2"/>
          <c:y val="0.102980766018109"/>
          <c:w val="0.56114135141921395"/>
          <c:h val="0.76926661395048801"/>
        </c:manualLayout>
      </c:layout>
      <c:barChart>
        <c:barDir val="col"/>
        <c:grouping val="clustered"/>
        <c:varyColors val="0"/>
        <c:ser>
          <c:idx val="2"/>
          <c:order val="0"/>
          <c:spPr>
            <a:solidFill>
              <a:schemeClr val="accent3"/>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51.54</c:v>
                </c:pt>
                <c:pt idx="1">
                  <c:v>53.5</c:v>
                </c:pt>
                <c:pt idx="2">
                  <c:v>50.67</c:v>
                </c:pt>
                <c:pt idx="3">
                  <c:v>48.42</c:v>
                </c:pt>
              </c:numCache>
            </c:numRef>
          </c:val>
          <c:extLst>
            <c:ext xmlns:c16="http://schemas.microsoft.com/office/drawing/2014/chart" uri="{C3380CC4-5D6E-409C-BE32-E72D297353CC}">
              <c16:uniqueId val="{00000000-87B6-46EE-9138-5E3B09F25F7D}"/>
            </c:ext>
          </c:extLst>
        </c:ser>
        <c:ser>
          <c:idx val="0"/>
          <c:order val="1"/>
          <c:spPr>
            <a:solidFill>
              <a:schemeClr val="bg1"/>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48.95</c:v>
                </c:pt>
                <c:pt idx="1">
                  <c:v>49.71</c:v>
                </c:pt>
                <c:pt idx="2">
                  <c:v>48.51</c:v>
                </c:pt>
                <c:pt idx="3">
                  <c:v>48.15</c:v>
                </c:pt>
              </c:numCache>
            </c:numRef>
          </c:val>
          <c:extLst>
            <c:ext xmlns:c16="http://schemas.microsoft.com/office/drawing/2014/chart" uri="{C3380CC4-5D6E-409C-BE32-E72D297353CC}">
              <c16:uniqueId val="{00000001-87B6-46EE-9138-5E3B09F25F7D}"/>
            </c:ext>
          </c:extLst>
        </c:ser>
        <c:dLbls>
          <c:showLegendKey val="0"/>
          <c:showVal val="1"/>
          <c:showCatName val="0"/>
          <c:showSerName val="0"/>
          <c:showPercent val="0"/>
          <c:showBubbleSize val="0"/>
        </c:dLbls>
        <c:gapWidth val="50"/>
        <c:overlap val="-6"/>
        <c:axId val="162448896"/>
        <c:axId val="49233216"/>
      </c:barChart>
      <c:catAx>
        <c:axId val="162448896"/>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49233216"/>
        <c:crosses val="autoZero"/>
        <c:auto val="1"/>
        <c:lblAlgn val="ctr"/>
        <c:lblOffset val="100"/>
        <c:tickLblSkip val="1"/>
        <c:tickMarkSkip val="1"/>
        <c:noMultiLvlLbl val="0"/>
      </c:catAx>
      <c:valAx>
        <c:axId val="49233216"/>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396" b="1">
                <a:solidFill>
                  <a:schemeClr val="bg1"/>
                </a:solidFill>
              </a:defRPr>
            </a:pPr>
            <a:endParaRPr lang="en-US"/>
          </a:p>
        </c:txPr>
        <c:crossAx val="162448896"/>
        <c:crosses val="autoZero"/>
        <c:crossBetween val="between"/>
        <c:majorUnit val="10"/>
        <c:minorUnit val="5"/>
      </c:valAx>
      <c:spPr>
        <a:noFill/>
        <a:ln w="25402">
          <a:noFill/>
        </a:ln>
      </c:spPr>
    </c:plotArea>
    <c:plotVisOnly val="1"/>
    <c:dispBlanksAs val="gap"/>
    <c:showDLblsOverMax val="0"/>
  </c:chart>
  <c:txPr>
    <a:bodyPr/>
    <a:lstStyle/>
    <a:p>
      <a:pPr>
        <a:defRPr sz="1795"/>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93282149712092699"/>
        </c:manualLayout>
      </c:layout>
      <c:barChart>
        <c:barDir val="col"/>
        <c:grouping val="stacked"/>
        <c:varyColors val="0"/>
        <c:ser>
          <c:idx val="0"/>
          <c:order val="0"/>
          <c:tx>
            <c:strRef>
              <c:f>Sheet1!$C$1</c:f>
              <c:strCache>
                <c:ptCount val="1"/>
                <c:pt idx="0">
                  <c:v>Sat</c:v>
                </c:pt>
              </c:strCache>
            </c:strRef>
          </c:tx>
          <c:spPr>
            <a:solidFill>
              <a:schemeClr val="accent3">
                <a:lumMod val="60000"/>
                <a:lumOff val="40000"/>
              </a:schemeClr>
            </a:solidFill>
            <a:ln>
              <a:solidFill>
                <a:schemeClr val="bg1"/>
              </a:solidFill>
            </a:ln>
            <a:effectLst/>
          </c:spPr>
          <c:invertIfNegative val="0"/>
          <c:dPt>
            <c:idx val="1"/>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1-0F9D-4B4E-94BD-3784887C68FF}"/>
              </c:ext>
            </c:extLst>
          </c:dPt>
          <c:dPt>
            <c:idx val="3"/>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3-0F9D-4B4E-94BD-3784887C68FF}"/>
              </c:ext>
            </c:extLst>
          </c:dPt>
          <c:dPt>
            <c:idx val="5"/>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5-0F9D-4B4E-94BD-3784887C68FF}"/>
              </c:ext>
            </c:extLst>
          </c:dPt>
          <c:dPt>
            <c:idx val="7"/>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7-0F9D-4B4E-94BD-3784887C68FF}"/>
              </c:ext>
            </c:extLst>
          </c:dPt>
          <c:dLbls>
            <c:numFmt formatCode="0.0%" sourceLinked="0"/>
            <c:spPr>
              <a:noFill/>
              <a:ln>
                <a:noFill/>
              </a:ln>
              <a:effectLst/>
            </c:spPr>
            <c:txPr>
              <a:bodyPr/>
              <a:lstStyle/>
              <a:p>
                <a:pPr>
                  <a:defRPr sz="1400" b="1" baseline="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0.5</c:v>
                </c:pt>
                <c:pt idx="1">
                  <c:v>0.53600000000000003</c:v>
                </c:pt>
                <c:pt idx="2">
                  <c:v>0.40600000000000003</c:v>
                </c:pt>
                <c:pt idx="3">
                  <c:v>0.443</c:v>
                </c:pt>
                <c:pt idx="4">
                  <c:v>0.53300000000000003</c:v>
                </c:pt>
                <c:pt idx="5">
                  <c:v>0.373</c:v>
                </c:pt>
                <c:pt idx="6">
                  <c:v>0.53300000000000003</c:v>
                </c:pt>
                <c:pt idx="7">
                  <c:v>0.48799999999999999</c:v>
                </c:pt>
              </c:numCache>
            </c:numRef>
          </c:val>
          <c:extLst>
            <c:ext xmlns:c16="http://schemas.microsoft.com/office/drawing/2014/chart" uri="{C3380CC4-5D6E-409C-BE32-E72D297353CC}">
              <c16:uniqueId val="{00000008-0F9D-4B4E-94BD-3784887C68FF}"/>
            </c:ext>
          </c:extLst>
        </c:ser>
        <c:ser>
          <c:idx val="1"/>
          <c:order val="1"/>
          <c:tx>
            <c:strRef>
              <c:f>Sheet1!$D$1</c:f>
              <c:strCache>
                <c:ptCount val="1"/>
                <c:pt idx="0">
                  <c:v>Very Sat</c:v>
                </c:pt>
              </c:strCache>
            </c:strRef>
          </c:tx>
          <c:spPr>
            <a:ln>
              <a:solidFill>
                <a:schemeClr val="bg1"/>
              </a:solidFill>
            </a:ln>
            <a:effectLst/>
          </c:spPr>
          <c:invertIfNegative val="0"/>
          <c:dPt>
            <c:idx val="0"/>
            <c:invertIfNegative val="0"/>
            <c:bubble3D val="0"/>
            <c:spPr>
              <a:solidFill>
                <a:schemeClr val="accent3"/>
              </a:solidFill>
              <a:ln>
                <a:solidFill>
                  <a:schemeClr val="bg1"/>
                </a:solidFill>
              </a:ln>
              <a:effectLst/>
            </c:spPr>
            <c:extLst>
              <c:ext xmlns:c16="http://schemas.microsoft.com/office/drawing/2014/chart" uri="{C3380CC4-5D6E-409C-BE32-E72D297353CC}">
                <c16:uniqueId val="{00000010-F6BD-40FC-B1CF-A5D2BEFC4071}"/>
              </c:ext>
            </c:extLst>
          </c:dPt>
          <c:dPt>
            <c:idx val="1"/>
            <c:invertIfNegative val="0"/>
            <c:bubble3D val="0"/>
            <c:spPr>
              <a:solidFill>
                <a:schemeClr val="bg1"/>
              </a:solidFill>
              <a:ln>
                <a:solidFill>
                  <a:schemeClr val="bg1"/>
                </a:solidFill>
              </a:ln>
              <a:effectLst/>
            </c:spPr>
            <c:extLst>
              <c:ext xmlns:c16="http://schemas.microsoft.com/office/drawing/2014/chart" uri="{C3380CC4-5D6E-409C-BE32-E72D297353CC}">
                <c16:uniqueId val="{0000000A-0F9D-4B4E-94BD-3784887C68FF}"/>
              </c:ext>
            </c:extLst>
          </c:dPt>
          <c:dPt>
            <c:idx val="2"/>
            <c:invertIfNegative val="0"/>
            <c:bubble3D val="0"/>
            <c:spPr>
              <a:solidFill>
                <a:schemeClr val="accent3"/>
              </a:solidFill>
              <a:ln>
                <a:solidFill>
                  <a:schemeClr val="bg1"/>
                </a:solidFill>
              </a:ln>
              <a:effectLst/>
            </c:spPr>
            <c:extLst>
              <c:ext xmlns:c16="http://schemas.microsoft.com/office/drawing/2014/chart" uri="{C3380CC4-5D6E-409C-BE32-E72D297353CC}">
                <c16:uniqueId val="{00000011-F6BD-40FC-B1CF-A5D2BEFC4071}"/>
              </c:ext>
            </c:extLst>
          </c:dPt>
          <c:dPt>
            <c:idx val="3"/>
            <c:invertIfNegative val="0"/>
            <c:bubble3D val="0"/>
            <c:spPr>
              <a:solidFill>
                <a:schemeClr val="bg1"/>
              </a:solidFill>
              <a:ln>
                <a:solidFill>
                  <a:schemeClr val="bg1"/>
                </a:solidFill>
              </a:ln>
              <a:effectLst/>
            </c:spPr>
            <c:extLst>
              <c:ext xmlns:c16="http://schemas.microsoft.com/office/drawing/2014/chart" uri="{C3380CC4-5D6E-409C-BE32-E72D297353CC}">
                <c16:uniqueId val="{0000000C-0F9D-4B4E-94BD-3784887C68FF}"/>
              </c:ext>
            </c:extLst>
          </c:dPt>
          <c:dPt>
            <c:idx val="4"/>
            <c:invertIfNegative val="0"/>
            <c:bubble3D val="0"/>
            <c:spPr>
              <a:solidFill>
                <a:schemeClr val="accent3"/>
              </a:solidFill>
              <a:ln>
                <a:solidFill>
                  <a:schemeClr val="bg1"/>
                </a:solidFill>
              </a:ln>
              <a:effectLst/>
            </c:spPr>
            <c:extLst>
              <c:ext xmlns:c16="http://schemas.microsoft.com/office/drawing/2014/chart" uri="{C3380CC4-5D6E-409C-BE32-E72D297353CC}">
                <c16:uniqueId val="{00000012-F6BD-40FC-B1CF-A5D2BEFC4071}"/>
              </c:ext>
            </c:extLst>
          </c:dPt>
          <c:dPt>
            <c:idx val="5"/>
            <c:invertIfNegative val="0"/>
            <c:bubble3D val="0"/>
            <c:spPr>
              <a:solidFill>
                <a:schemeClr val="bg1"/>
              </a:solidFill>
              <a:ln>
                <a:solidFill>
                  <a:schemeClr val="bg1"/>
                </a:solidFill>
              </a:ln>
              <a:effectLst/>
            </c:spPr>
            <c:extLst>
              <c:ext xmlns:c16="http://schemas.microsoft.com/office/drawing/2014/chart" uri="{C3380CC4-5D6E-409C-BE32-E72D297353CC}">
                <c16:uniqueId val="{0000000E-0F9D-4B4E-94BD-3784887C68FF}"/>
              </c:ext>
            </c:extLst>
          </c:dPt>
          <c:dPt>
            <c:idx val="6"/>
            <c:invertIfNegative val="0"/>
            <c:bubble3D val="0"/>
            <c:spPr>
              <a:solidFill>
                <a:schemeClr val="accent3"/>
              </a:solidFill>
              <a:ln>
                <a:solidFill>
                  <a:schemeClr val="bg1"/>
                </a:solidFill>
              </a:ln>
              <a:effectLst/>
            </c:spPr>
            <c:extLst>
              <c:ext xmlns:c16="http://schemas.microsoft.com/office/drawing/2014/chart" uri="{C3380CC4-5D6E-409C-BE32-E72D297353CC}">
                <c16:uniqueId val="{00000013-F6BD-40FC-B1CF-A5D2BEFC4071}"/>
              </c:ext>
            </c:extLst>
          </c:dPt>
          <c:dPt>
            <c:idx val="7"/>
            <c:invertIfNegative val="0"/>
            <c:bubble3D val="0"/>
            <c:spPr>
              <a:solidFill>
                <a:schemeClr val="bg1"/>
              </a:solidFill>
              <a:ln>
                <a:solidFill>
                  <a:schemeClr val="bg1"/>
                </a:solidFill>
              </a:ln>
              <a:effectLst/>
            </c:spPr>
            <c:extLst>
              <c:ext xmlns:c16="http://schemas.microsoft.com/office/drawing/2014/chart" uri="{C3380CC4-5D6E-409C-BE32-E72D297353CC}">
                <c16:uniqueId val="{00000010-0F9D-4B4E-94BD-3784887C68FF}"/>
              </c:ext>
            </c:extLst>
          </c:dPt>
          <c:dLbls>
            <c:numFmt formatCode="0.0%" sourceLinked="0"/>
            <c:spPr>
              <a:noFill/>
              <a:ln>
                <a:noFill/>
              </a:ln>
              <a:effectLst/>
            </c:spPr>
            <c:txPr>
              <a:bodyPr/>
              <a:lstStyle/>
              <a:p>
                <a:pPr>
                  <a:defRPr sz="1400"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0.26700000000000002</c:v>
                </c:pt>
                <c:pt idx="1">
                  <c:v>0.157</c:v>
                </c:pt>
                <c:pt idx="2">
                  <c:v>0.219</c:v>
                </c:pt>
                <c:pt idx="3">
                  <c:v>0.23100000000000001</c:v>
                </c:pt>
                <c:pt idx="4">
                  <c:v>0.13300000000000001</c:v>
                </c:pt>
                <c:pt idx="5">
                  <c:v>0.159</c:v>
                </c:pt>
                <c:pt idx="6">
                  <c:v>0.33300000000000002</c:v>
                </c:pt>
                <c:pt idx="7">
                  <c:v>0.23</c:v>
                </c:pt>
              </c:numCache>
            </c:numRef>
          </c:val>
          <c:extLst>
            <c:ext xmlns:c16="http://schemas.microsoft.com/office/drawing/2014/chart" uri="{C3380CC4-5D6E-409C-BE32-E72D297353CC}">
              <c16:uniqueId val="{00000011-0F9D-4B4E-94BD-3784887C68FF}"/>
            </c:ext>
          </c:extLst>
        </c:ser>
        <c:dLbls>
          <c:showLegendKey val="0"/>
          <c:showVal val="0"/>
          <c:showCatName val="0"/>
          <c:showSerName val="0"/>
          <c:showPercent val="0"/>
          <c:showBubbleSize val="0"/>
        </c:dLbls>
        <c:gapWidth val="61"/>
        <c:overlap val="100"/>
        <c:axId val="162481664"/>
        <c:axId val="143657216"/>
      </c:barChart>
      <c:catAx>
        <c:axId val="162481664"/>
        <c:scaling>
          <c:orientation val="minMax"/>
        </c:scaling>
        <c:delete val="0"/>
        <c:axPos val="b"/>
        <c:majorGridlines>
          <c:spPr>
            <a:ln w="12700">
              <a:solidFill>
                <a:schemeClr val="bg1"/>
              </a:solidFill>
            </a:ln>
          </c:spPr>
        </c:majorGridlines>
        <c:numFmt formatCode="General" sourceLinked="0"/>
        <c:majorTickMark val="none"/>
        <c:minorTickMark val="none"/>
        <c:tickLblPos val="none"/>
        <c:spPr>
          <a:ln>
            <a:solidFill>
              <a:schemeClr val="bg1"/>
            </a:solidFill>
          </a:ln>
        </c:spPr>
        <c:crossAx val="143657216"/>
        <c:crosses val="autoZero"/>
        <c:auto val="1"/>
        <c:lblAlgn val="ctr"/>
        <c:lblOffset val="100"/>
        <c:tickLblSkip val="2"/>
        <c:tickMarkSkip val="2"/>
        <c:noMultiLvlLbl val="0"/>
      </c:catAx>
      <c:valAx>
        <c:axId val="143657216"/>
        <c:scaling>
          <c:orientation val="minMax"/>
          <c:max val="1"/>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248166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6.3574551364219009E-2"/>
          <c:y val="3.2215510732391331E-2"/>
          <c:w val="0.94561598224195298"/>
          <c:h val="0.93282149712092699"/>
        </c:manualLayout>
      </c:layout>
      <c:barChart>
        <c:barDir val="col"/>
        <c:grouping val="stacked"/>
        <c:varyColors val="0"/>
        <c:ser>
          <c:idx val="0"/>
          <c:order val="0"/>
          <c:tx>
            <c:strRef>
              <c:f>Sheet1!$C$1</c:f>
              <c:strCache>
                <c:ptCount val="1"/>
                <c:pt idx="0">
                  <c:v>Sat</c:v>
                </c:pt>
              </c:strCache>
            </c:strRef>
          </c:tx>
          <c:spPr>
            <a:solidFill>
              <a:schemeClr val="accent3">
                <a:lumMod val="60000"/>
                <a:lumOff val="40000"/>
              </a:schemeClr>
            </a:solidFill>
            <a:ln>
              <a:solidFill>
                <a:schemeClr val="bg1"/>
              </a:solidFill>
            </a:ln>
            <a:effectLst/>
          </c:spPr>
          <c:invertIfNegative val="0"/>
          <c:dPt>
            <c:idx val="1"/>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1-9761-44C7-A56A-4CABDD954A45}"/>
              </c:ext>
            </c:extLst>
          </c:dPt>
          <c:dPt>
            <c:idx val="3"/>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3-9761-44C7-A56A-4CABDD954A45}"/>
              </c:ext>
            </c:extLst>
          </c:dPt>
          <c:dPt>
            <c:idx val="5"/>
            <c:invertIfNegative val="0"/>
            <c:bubble3D val="0"/>
            <c:spPr>
              <a:solidFill>
                <a:schemeClr val="bg1">
                  <a:lumMod val="50000"/>
                  <a:lumOff val="50000"/>
                </a:schemeClr>
              </a:solidFill>
              <a:ln>
                <a:solidFill>
                  <a:schemeClr val="bg1"/>
                </a:solidFill>
              </a:ln>
              <a:effectLst/>
            </c:spPr>
            <c:extLst>
              <c:ext xmlns:c16="http://schemas.microsoft.com/office/drawing/2014/chart" uri="{C3380CC4-5D6E-409C-BE32-E72D297353CC}">
                <c16:uniqueId val="{00000005-9761-44C7-A56A-4CABDD954A45}"/>
              </c:ext>
            </c:extLst>
          </c:dPt>
          <c:dPt>
            <c:idx val="7"/>
            <c:invertIfNegative val="0"/>
            <c:bubble3D val="0"/>
            <c:extLst>
              <c:ext xmlns:c16="http://schemas.microsoft.com/office/drawing/2014/chart" uri="{C3380CC4-5D6E-409C-BE32-E72D297353CC}">
                <c16:uniqueId val="{00000007-9761-44C7-A56A-4CABDD954A45}"/>
              </c:ext>
            </c:extLst>
          </c:dPt>
          <c:dLbls>
            <c:numFmt formatCode="0.0%" sourceLinked="0"/>
            <c:spPr>
              <a:noFill/>
              <a:ln>
                <a:noFill/>
              </a:ln>
              <a:effectLst/>
            </c:spPr>
            <c:txPr>
              <a:bodyPr/>
              <a:lstStyle/>
              <a:p>
                <a:pPr>
                  <a:defRPr sz="1400" b="1" baseline="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c:v>
                </c:pt>
                <c:pt idx="1">
                  <c:v>0.45100000000000001</c:v>
                </c:pt>
                <c:pt idx="2">
                  <c:v>0.34399999999999997</c:v>
                </c:pt>
                <c:pt idx="3">
                  <c:v>0.36699999999999999</c:v>
                </c:pt>
                <c:pt idx="4">
                  <c:v>0.35499999999999998</c:v>
                </c:pt>
                <c:pt idx="5">
                  <c:v>0.36399999999999999</c:v>
                </c:pt>
              </c:numCache>
            </c:numRef>
          </c:val>
          <c:extLst>
            <c:ext xmlns:c16="http://schemas.microsoft.com/office/drawing/2014/chart" uri="{C3380CC4-5D6E-409C-BE32-E72D297353CC}">
              <c16:uniqueId val="{00000008-9761-44C7-A56A-4CABDD954A45}"/>
            </c:ext>
          </c:extLst>
        </c:ser>
        <c:ser>
          <c:idx val="1"/>
          <c:order val="1"/>
          <c:tx>
            <c:strRef>
              <c:f>Sheet1!$D$1</c:f>
              <c:strCache>
                <c:ptCount val="1"/>
                <c:pt idx="0">
                  <c:v>Very Sat</c:v>
                </c:pt>
              </c:strCache>
            </c:strRef>
          </c:tx>
          <c:spPr>
            <a:solidFill>
              <a:schemeClr val="accent3"/>
            </a:solidFill>
            <a:ln>
              <a:solidFill>
                <a:schemeClr val="bg1"/>
              </a:solidFill>
            </a:ln>
            <a:effectLst/>
          </c:spPr>
          <c:invertIfNegative val="0"/>
          <c:dPt>
            <c:idx val="1"/>
            <c:invertIfNegative val="0"/>
            <c:bubble3D val="0"/>
            <c:spPr>
              <a:solidFill>
                <a:schemeClr val="bg1"/>
              </a:solidFill>
              <a:ln>
                <a:solidFill>
                  <a:schemeClr val="bg1"/>
                </a:solidFill>
              </a:ln>
              <a:effectLst/>
            </c:spPr>
            <c:extLst>
              <c:ext xmlns:c16="http://schemas.microsoft.com/office/drawing/2014/chart" uri="{C3380CC4-5D6E-409C-BE32-E72D297353CC}">
                <c16:uniqueId val="{0000000A-9761-44C7-A56A-4CABDD954A45}"/>
              </c:ext>
            </c:extLst>
          </c:dPt>
          <c:dPt>
            <c:idx val="3"/>
            <c:invertIfNegative val="0"/>
            <c:bubble3D val="0"/>
            <c:spPr>
              <a:solidFill>
                <a:schemeClr val="bg1"/>
              </a:solidFill>
              <a:ln>
                <a:solidFill>
                  <a:schemeClr val="bg1"/>
                </a:solidFill>
              </a:ln>
              <a:effectLst/>
            </c:spPr>
            <c:extLst>
              <c:ext xmlns:c16="http://schemas.microsoft.com/office/drawing/2014/chart" uri="{C3380CC4-5D6E-409C-BE32-E72D297353CC}">
                <c16:uniqueId val="{0000000C-9761-44C7-A56A-4CABDD954A45}"/>
              </c:ext>
            </c:extLst>
          </c:dPt>
          <c:dPt>
            <c:idx val="5"/>
            <c:invertIfNegative val="0"/>
            <c:bubble3D val="0"/>
            <c:spPr>
              <a:solidFill>
                <a:schemeClr val="bg1"/>
              </a:solidFill>
              <a:ln>
                <a:solidFill>
                  <a:schemeClr val="bg1"/>
                </a:solidFill>
              </a:ln>
              <a:effectLst/>
            </c:spPr>
            <c:extLst>
              <c:ext xmlns:c16="http://schemas.microsoft.com/office/drawing/2014/chart" uri="{C3380CC4-5D6E-409C-BE32-E72D297353CC}">
                <c16:uniqueId val="{0000000E-9761-44C7-A56A-4CABDD954A45}"/>
              </c:ext>
            </c:extLst>
          </c:dPt>
          <c:dPt>
            <c:idx val="7"/>
            <c:invertIfNegative val="0"/>
            <c:bubble3D val="0"/>
            <c:extLst>
              <c:ext xmlns:c16="http://schemas.microsoft.com/office/drawing/2014/chart" uri="{C3380CC4-5D6E-409C-BE32-E72D297353CC}">
                <c16:uniqueId val="{00000010-9761-44C7-A56A-4CABDD954A45}"/>
              </c:ext>
            </c:extLst>
          </c:dPt>
          <c:dLbls>
            <c:numFmt formatCode="0.0%" sourceLinked="0"/>
            <c:spPr>
              <a:noFill/>
              <a:ln>
                <a:noFill/>
              </a:ln>
              <a:effectLst/>
            </c:spPr>
            <c:txPr>
              <a:bodyPr/>
              <a:lstStyle/>
              <a:p>
                <a:pPr>
                  <a:defRPr sz="1400"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0.36699999999999999</c:v>
                </c:pt>
                <c:pt idx="1">
                  <c:v>0.17</c:v>
                </c:pt>
                <c:pt idx="2">
                  <c:v>0.5</c:v>
                </c:pt>
                <c:pt idx="3">
                  <c:v>0.14099999999999999</c:v>
                </c:pt>
                <c:pt idx="4">
                  <c:v>0.41899999999999998</c:v>
                </c:pt>
                <c:pt idx="5">
                  <c:v>0.11899999999999999</c:v>
                </c:pt>
              </c:numCache>
            </c:numRef>
          </c:val>
          <c:extLst>
            <c:ext xmlns:c16="http://schemas.microsoft.com/office/drawing/2014/chart" uri="{C3380CC4-5D6E-409C-BE32-E72D297353CC}">
              <c16:uniqueId val="{00000011-9761-44C7-A56A-4CABDD954A45}"/>
            </c:ext>
          </c:extLst>
        </c:ser>
        <c:dLbls>
          <c:showLegendKey val="0"/>
          <c:showVal val="0"/>
          <c:showCatName val="0"/>
          <c:showSerName val="0"/>
          <c:showPercent val="0"/>
          <c:showBubbleSize val="0"/>
        </c:dLbls>
        <c:gapWidth val="90"/>
        <c:overlap val="100"/>
        <c:axId val="163386880"/>
        <c:axId val="48553984"/>
      </c:barChart>
      <c:catAx>
        <c:axId val="163386880"/>
        <c:scaling>
          <c:orientation val="minMax"/>
        </c:scaling>
        <c:delete val="0"/>
        <c:axPos val="b"/>
        <c:majorGridlines>
          <c:spPr>
            <a:ln w="12700">
              <a:solidFill>
                <a:schemeClr val="bg1"/>
              </a:solidFill>
            </a:ln>
          </c:spPr>
        </c:majorGridlines>
        <c:numFmt formatCode="General" sourceLinked="0"/>
        <c:majorTickMark val="none"/>
        <c:minorTickMark val="none"/>
        <c:tickLblPos val="none"/>
        <c:spPr>
          <a:ln w="12700">
            <a:solidFill>
              <a:schemeClr val="bg1"/>
            </a:solidFill>
          </a:ln>
        </c:spPr>
        <c:crossAx val="48553984"/>
        <c:crosses val="autoZero"/>
        <c:auto val="1"/>
        <c:lblAlgn val="ctr"/>
        <c:lblOffset val="100"/>
        <c:tickLblSkip val="2"/>
        <c:tickMarkSkip val="2"/>
        <c:noMultiLvlLbl val="0"/>
      </c:catAx>
      <c:valAx>
        <c:axId val="48553984"/>
        <c:scaling>
          <c:orientation val="minMax"/>
          <c:max val="1"/>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338688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798735215159501E-2"/>
          <c:y val="0.10863847464611499"/>
          <c:w val="0.59040998798117394"/>
          <c:h val="0.76926661395048801"/>
        </c:manualLayout>
      </c:layout>
      <c:barChart>
        <c:barDir val="col"/>
        <c:grouping val="clustered"/>
        <c:varyColors val="0"/>
        <c:ser>
          <c:idx val="2"/>
          <c:order val="0"/>
          <c:spPr>
            <a:solidFill>
              <a:schemeClr val="accent3"/>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50.56</c:v>
                </c:pt>
                <c:pt idx="1">
                  <c:v>51.85</c:v>
                </c:pt>
                <c:pt idx="2">
                  <c:v>50.11</c:v>
                </c:pt>
                <c:pt idx="3">
                  <c:v>47.22</c:v>
                </c:pt>
              </c:numCache>
            </c:numRef>
          </c:val>
          <c:extLst>
            <c:ext xmlns:c16="http://schemas.microsoft.com/office/drawing/2014/chart" uri="{C3380CC4-5D6E-409C-BE32-E72D297353CC}">
              <c16:uniqueId val="{00000000-834D-429F-B14F-B7BDFC713C42}"/>
            </c:ext>
          </c:extLst>
        </c:ser>
        <c:ser>
          <c:idx val="0"/>
          <c:order val="1"/>
          <c:spPr>
            <a:solidFill>
              <a:schemeClr val="bg1"/>
            </a:solidFill>
            <a:ln>
              <a:solidFill>
                <a:schemeClr val="bg1"/>
              </a:solidFill>
            </a:ln>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49.32</c:v>
                </c:pt>
                <c:pt idx="1">
                  <c:v>49.97</c:v>
                </c:pt>
                <c:pt idx="2">
                  <c:v>48.97</c:v>
                </c:pt>
                <c:pt idx="3">
                  <c:v>48</c:v>
                </c:pt>
              </c:numCache>
            </c:numRef>
          </c:val>
          <c:extLst>
            <c:ext xmlns:c16="http://schemas.microsoft.com/office/drawing/2014/chart" uri="{C3380CC4-5D6E-409C-BE32-E72D297353CC}">
              <c16:uniqueId val="{00000001-834D-429F-B14F-B7BDFC713C42}"/>
            </c:ext>
          </c:extLst>
        </c:ser>
        <c:dLbls>
          <c:showLegendKey val="0"/>
          <c:showVal val="1"/>
          <c:showCatName val="0"/>
          <c:showSerName val="0"/>
          <c:showPercent val="0"/>
          <c:showBubbleSize val="0"/>
        </c:dLbls>
        <c:gapWidth val="50"/>
        <c:overlap val="-6"/>
        <c:axId val="163388928"/>
        <c:axId val="48560320"/>
      </c:barChart>
      <c:catAx>
        <c:axId val="163388928"/>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48560320"/>
        <c:crosses val="autoZero"/>
        <c:auto val="1"/>
        <c:lblAlgn val="ctr"/>
        <c:lblOffset val="100"/>
        <c:tickLblSkip val="1"/>
        <c:tickMarkSkip val="1"/>
        <c:noMultiLvlLbl val="0"/>
      </c:catAx>
      <c:valAx>
        <c:axId val="48560320"/>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3388928"/>
        <c:crosses val="autoZero"/>
        <c:crossBetween val="between"/>
        <c:majorUnit val="10"/>
        <c:minorUnit val="5"/>
      </c:valAx>
      <c:spPr>
        <a:noFill/>
        <a:ln w="25399">
          <a:noFill/>
        </a:ln>
      </c:spPr>
    </c:plotArea>
    <c:plotVisOnly val="1"/>
    <c:dispBlanksAs val="gap"/>
    <c:showDLblsOverMax val="0"/>
  </c:chart>
  <c:txPr>
    <a:bodyPr/>
    <a:lstStyle/>
    <a:p>
      <a:pPr>
        <a:defRPr sz="1791"/>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2000">
                <a:solidFill>
                  <a:schemeClr val="accent1">
                    <a:lumMod val="50000"/>
                  </a:schemeClr>
                </a:solidFill>
                <a:latin typeface="Franklin Gothic Medium" panose="020B0603020102020204" pitchFamily="34" charset="0"/>
              </a:defRPr>
            </a:pPr>
            <a:r>
              <a:rPr lang="en-US" sz="2000" dirty="0">
                <a:solidFill>
                  <a:schemeClr val="tx2"/>
                </a:solidFill>
                <a:latin typeface="Franklin Gothic Medium" panose="020B0603020102020204" pitchFamily="34" charset="0"/>
              </a:rPr>
              <a:t>Race/Ethnicity</a:t>
            </a:r>
            <a:r>
              <a:rPr lang="en-US" sz="2000" baseline="0" dirty="0">
                <a:solidFill>
                  <a:schemeClr val="tx2"/>
                </a:solidFill>
                <a:latin typeface="Franklin Gothic Medium" panose="020B0603020102020204" pitchFamily="34" charset="0"/>
              </a:rPr>
              <a:t> </a:t>
            </a:r>
          </a:p>
        </c:rich>
      </c:tx>
      <c:layout>
        <c:manualLayout>
          <c:xMode val="edge"/>
          <c:yMode val="edge"/>
          <c:x val="0.32006204597042498"/>
          <c:y val="3.1135348587756003E-4"/>
        </c:manualLayout>
      </c:layout>
      <c:overlay val="0"/>
    </c:title>
    <c:autoTitleDeleted val="0"/>
    <c:plotArea>
      <c:layout>
        <c:manualLayout>
          <c:layoutTarget val="inner"/>
          <c:xMode val="edge"/>
          <c:yMode val="edge"/>
          <c:x val="0.140605679498396"/>
          <c:y val="8.7462626954239397E-2"/>
          <c:w val="0.84782024642753995"/>
          <c:h val="0.63424189314736157"/>
        </c:manualLayout>
      </c:layout>
      <c:barChart>
        <c:barDir val="col"/>
        <c:grouping val="clustered"/>
        <c:varyColors val="0"/>
        <c:ser>
          <c:idx val="0"/>
          <c:order val="0"/>
          <c:spPr>
            <a:solidFill>
              <a:schemeClr val="accent3"/>
            </a:solidFill>
            <a:ln w="3175">
              <a:solidFill>
                <a:schemeClr val="tx2"/>
              </a:solidFill>
            </a:ln>
          </c:spPr>
          <c:invertIfNegative val="0"/>
          <c:dLbls>
            <c:numFmt formatCode="0.0%" sourceLinked="0"/>
            <c:spPr>
              <a:noFill/>
              <a:ln w="21370">
                <a:noFill/>
              </a:ln>
            </c:spPr>
            <c:txPr>
              <a:bodyPr/>
              <a:lstStyle/>
              <a:p>
                <a:pPr>
                  <a:defRPr sz="1400" b="1" i="0" u="none" strike="noStrike" baseline="0">
                    <a:solidFill>
                      <a:schemeClr val="tx2"/>
                    </a:solidFill>
                    <a:latin typeface="Garamond"/>
                    <a:ea typeface="Garamond"/>
                    <a:cs typeface="Garamond"/>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American Indian</c:v>
                </c:pt>
                <c:pt idx="1">
                  <c:v>Asian</c:v>
                </c:pt>
                <c:pt idx="2">
                  <c:v>Black</c:v>
                </c:pt>
                <c:pt idx="3">
                  <c:v>Hispanic</c:v>
                </c:pt>
                <c:pt idx="4">
                  <c:v>White</c:v>
                </c:pt>
                <c:pt idx="5">
                  <c:v>Other</c:v>
                </c:pt>
                <c:pt idx="6">
                  <c:v>Two or more Race</c:v>
                </c:pt>
              </c:strCache>
            </c:strRef>
          </c:cat>
          <c:val>
            <c:numRef>
              <c:f>Sheet1!$B$2:$B$8</c:f>
              <c:numCache>
                <c:formatCode>0.0%</c:formatCode>
                <c:ptCount val="7"/>
                <c:pt idx="0">
                  <c:v>0</c:v>
                </c:pt>
                <c:pt idx="1">
                  <c:v>5.3999999999999999E-2</c:v>
                </c:pt>
                <c:pt idx="2">
                  <c:v>0</c:v>
                </c:pt>
                <c:pt idx="3">
                  <c:v>5.3999999999999999E-2</c:v>
                </c:pt>
                <c:pt idx="4">
                  <c:v>0.75700000000000001</c:v>
                </c:pt>
                <c:pt idx="5">
                  <c:v>0</c:v>
                </c:pt>
                <c:pt idx="6">
                  <c:v>0.13500000000000001</c:v>
                </c:pt>
              </c:numCache>
            </c:numRef>
          </c:val>
          <c:extLst>
            <c:ext xmlns:c16="http://schemas.microsoft.com/office/drawing/2014/chart" uri="{C3380CC4-5D6E-409C-BE32-E72D297353CC}">
              <c16:uniqueId val="{00000000-E1CB-434C-9051-292FBDB85166}"/>
            </c:ext>
          </c:extLst>
        </c:ser>
        <c:dLbls>
          <c:showLegendKey val="0"/>
          <c:showVal val="1"/>
          <c:showCatName val="0"/>
          <c:showSerName val="0"/>
          <c:showPercent val="0"/>
          <c:showBubbleSize val="0"/>
        </c:dLbls>
        <c:gapWidth val="50"/>
        <c:axId val="86228992"/>
        <c:axId val="90234176"/>
      </c:barChart>
      <c:catAx>
        <c:axId val="86228992"/>
        <c:scaling>
          <c:orientation val="minMax"/>
        </c:scaling>
        <c:delete val="0"/>
        <c:axPos val="b"/>
        <c:numFmt formatCode="General" sourceLinked="1"/>
        <c:majorTickMark val="out"/>
        <c:minorTickMark val="none"/>
        <c:tickLblPos val="nextTo"/>
        <c:spPr>
          <a:ln w="19050">
            <a:solidFill>
              <a:schemeClr val="tx1"/>
            </a:solidFill>
          </a:ln>
        </c:spPr>
        <c:txPr>
          <a:bodyPr rot="-5400000" vert="horz"/>
          <a:lstStyle/>
          <a:p>
            <a:pPr>
              <a:defRPr sz="1300" baseline="0">
                <a:solidFill>
                  <a:schemeClr val="tx2"/>
                </a:solidFill>
              </a:defRPr>
            </a:pPr>
            <a:endParaRPr lang="en-US"/>
          </a:p>
        </c:txPr>
        <c:crossAx val="90234176"/>
        <c:crosses val="autoZero"/>
        <c:auto val="1"/>
        <c:lblAlgn val="ctr"/>
        <c:lblOffset val="100"/>
        <c:tickLblSkip val="1"/>
        <c:tickMarkSkip val="1"/>
        <c:noMultiLvlLbl val="0"/>
      </c:catAx>
      <c:valAx>
        <c:axId val="90234176"/>
        <c:scaling>
          <c:orientation val="minMax"/>
          <c:max val="1"/>
          <c:min val="0"/>
        </c:scaling>
        <c:delete val="0"/>
        <c:axPos val="l"/>
        <c:numFmt formatCode="0%" sourceLinked="0"/>
        <c:majorTickMark val="none"/>
        <c:minorTickMark val="none"/>
        <c:tickLblPos val="nextTo"/>
        <c:spPr>
          <a:ln w="19050">
            <a:solidFill>
              <a:schemeClr val="tx1"/>
            </a:solidFill>
          </a:ln>
        </c:spPr>
        <c:txPr>
          <a:bodyPr rot="0" vert="horz"/>
          <a:lstStyle/>
          <a:p>
            <a:pPr>
              <a:defRPr sz="1400" b="1" i="0" u="none" strike="noStrike" baseline="0">
                <a:solidFill>
                  <a:schemeClr val="tx2"/>
                </a:solidFill>
                <a:latin typeface="Garamond"/>
                <a:ea typeface="Garamond"/>
                <a:cs typeface="Garamond"/>
              </a:defRPr>
            </a:pPr>
            <a:endParaRPr lang="en-US"/>
          </a:p>
        </c:txPr>
        <c:crossAx val="86228992"/>
        <c:crosses val="autoZero"/>
        <c:crossBetween val="between"/>
        <c:majorUnit val="0.1"/>
        <c:minorUnit val="0.04"/>
      </c:valAx>
      <c:spPr>
        <a:noFill/>
        <a:ln w="25403">
          <a:noFill/>
        </a:ln>
      </c:spPr>
    </c:plotArea>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469696969698"/>
          <c:y val="3.1746031746031703E-2"/>
          <c:w val="0.65116161616162105"/>
          <c:h val="0.68216931216931298"/>
        </c:manualLayout>
      </c:layout>
      <c:pieChart>
        <c:varyColors val="1"/>
        <c:ser>
          <c:idx val="0"/>
          <c:order val="0"/>
          <c:tx>
            <c:strRef>
              <c:f>Sheet1!$B$1</c:f>
              <c:strCache>
                <c:ptCount val="1"/>
                <c:pt idx="0">
                  <c:v>Your Institution</c:v>
                </c:pt>
              </c:strCache>
            </c:strRef>
          </c:tx>
          <c:spPr>
            <a:ln>
              <a:solidFill>
                <a:schemeClr val="bg1"/>
              </a:solidFill>
            </a:ln>
          </c:spPr>
          <c:dPt>
            <c:idx val="0"/>
            <c:bubble3D val="0"/>
            <c:spPr>
              <a:solidFill>
                <a:schemeClr val="accent1"/>
              </a:solidFill>
              <a:ln w="19050">
                <a:solidFill>
                  <a:schemeClr val="bg1"/>
                </a:solidFill>
              </a:ln>
              <a:effectLst/>
            </c:spPr>
            <c:extLst>
              <c:ext xmlns:c16="http://schemas.microsoft.com/office/drawing/2014/chart" uri="{C3380CC4-5D6E-409C-BE32-E72D297353CC}">
                <c16:uniqueId val="{00000001-9612-4A1A-B81F-8E7B7E2DE044}"/>
              </c:ext>
            </c:extLst>
          </c:dPt>
          <c:dPt>
            <c:idx val="1"/>
            <c:bubble3D val="0"/>
            <c:spPr>
              <a:solidFill>
                <a:schemeClr val="accent2"/>
              </a:solidFill>
              <a:ln w="19050">
                <a:solidFill>
                  <a:schemeClr val="bg1"/>
                </a:solidFill>
              </a:ln>
              <a:effectLst/>
            </c:spPr>
            <c:extLst>
              <c:ext xmlns:c16="http://schemas.microsoft.com/office/drawing/2014/chart" uri="{C3380CC4-5D6E-409C-BE32-E72D297353CC}">
                <c16:uniqueId val="{00000003-9612-4A1A-B81F-8E7B7E2DE044}"/>
              </c:ext>
            </c:extLst>
          </c:dPt>
          <c:dPt>
            <c:idx val="2"/>
            <c:bubble3D val="0"/>
            <c:spPr>
              <a:solidFill>
                <a:schemeClr val="accent3"/>
              </a:solidFill>
              <a:ln w="19050">
                <a:solidFill>
                  <a:schemeClr val="bg1"/>
                </a:solidFill>
              </a:ln>
              <a:effectLst/>
            </c:spPr>
            <c:extLst>
              <c:ext xmlns:c16="http://schemas.microsoft.com/office/drawing/2014/chart" uri="{C3380CC4-5D6E-409C-BE32-E72D297353CC}">
                <c16:uniqueId val="{00000005-9612-4A1A-B81F-8E7B7E2DE044}"/>
              </c:ext>
            </c:extLst>
          </c:dPt>
          <c:dPt>
            <c:idx val="3"/>
            <c:bubble3D val="0"/>
            <c:spPr>
              <a:solidFill>
                <a:schemeClr val="accent4"/>
              </a:solidFill>
              <a:ln w="19050">
                <a:solidFill>
                  <a:schemeClr val="bg1"/>
                </a:solidFill>
              </a:ln>
              <a:effectLst/>
            </c:spPr>
            <c:extLst>
              <c:ext xmlns:c16="http://schemas.microsoft.com/office/drawing/2014/chart" uri="{C3380CC4-5D6E-409C-BE32-E72D297353CC}">
                <c16:uniqueId val="{00000007-9612-4A1A-B81F-8E7B7E2DE044}"/>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Residence Halls</c:v>
                </c:pt>
                <c:pt idx="1">
                  <c:v>Special Interest Housing</c:v>
                </c:pt>
                <c:pt idx="2">
                  <c:v>With Family</c:v>
                </c:pt>
                <c:pt idx="3">
                  <c:v>All Other Responses</c:v>
                </c:pt>
              </c:strCache>
            </c:strRef>
          </c:cat>
          <c:val>
            <c:numRef>
              <c:f>Sheet1!$B$2:$B$5</c:f>
              <c:numCache>
                <c:formatCode>0.0%</c:formatCode>
                <c:ptCount val="4"/>
                <c:pt idx="0">
                  <c:v>0.31</c:v>
                </c:pt>
                <c:pt idx="1">
                  <c:v>0.621</c:v>
                </c:pt>
                <c:pt idx="2">
                  <c:v>3.4000000000000002E-2</c:v>
                </c:pt>
                <c:pt idx="3">
                  <c:v>3.4000000000000002E-2</c:v>
                </c:pt>
              </c:numCache>
            </c:numRef>
          </c:val>
          <c:extLst>
            <c:ext xmlns:c16="http://schemas.microsoft.com/office/drawing/2014/chart" uri="{C3380CC4-5D6E-409C-BE32-E72D297353CC}">
              <c16:uniqueId val="{00000008-9612-4A1A-B81F-8E7B7E2DE044}"/>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3.9150869571403506E-2"/>
          <c:y val="0.77201574279731555"/>
          <c:w val="0.93976789296707153"/>
          <c:h val="0.2114894227648661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641996873188599"/>
          <c:y val="3.7516182546260698E-2"/>
          <c:w val="0.82991690668580798"/>
          <c:h val="0.72204176653955299"/>
        </c:manualLayout>
      </c:layout>
      <c:barChart>
        <c:barDir val="col"/>
        <c:grouping val="clustered"/>
        <c:varyColors val="0"/>
        <c:ser>
          <c:idx val="0"/>
          <c:order val="0"/>
          <c:tx>
            <c:strRef>
              <c:f>Sheet1!$B$1</c:f>
              <c:strCache>
                <c:ptCount val="1"/>
                <c:pt idx="0">
                  <c:v>Your Institution</c:v>
                </c:pt>
              </c:strCache>
            </c:strRef>
          </c:tx>
          <c:spPr>
            <a:solidFill>
              <a:schemeClr val="accent3"/>
            </a:solidFill>
            <a:ln>
              <a:solidFill>
                <a:schemeClr val="bg1"/>
              </a:solidFill>
            </a:ln>
          </c:spPr>
          <c:invertIfNegative val="0"/>
          <c:dLbls>
            <c:dLbl>
              <c:idx val="0"/>
              <c:layout>
                <c:manualLayout>
                  <c:x val="-3.83018905162078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386-45B2-A930-2112A853DC4B}"/>
                </c:ext>
              </c:extLst>
            </c:dLbl>
            <c:dLbl>
              <c:idx val="1"/>
              <c:layout>
                <c:manualLayout>
                  <c:x val="4.1148824787099157E-3"/>
                  <c:y val="1.3310608366116907E-3"/>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12043853579532679"/>
                      <c:h val="6.675226685641876E-2"/>
                    </c:manualLayout>
                  </c15:layout>
                </c:ext>
                <c:ext xmlns:c16="http://schemas.microsoft.com/office/drawing/2014/chart" uri="{C3380CC4-5D6E-409C-BE32-E72D297353CC}">
                  <c16:uniqueId val="{00000001-D386-45B2-A930-2112A853DC4B}"/>
                </c:ext>
              </c:extLst>
            </c:dLbl>
            <c:dLbl>
              <c:idx val="2"/>
              <c:layout>
                <c:manualLayout>
                  <c:x val="-1.73446016511828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386-45B2-A930-2112A853DC4B}"/>
                </c:ext>
              </c:extLst>
            </c:dLbl>
            <c:dLbl>
              <c:idx val="3"/>
              <c:layout>
                <c:manualLayout>
                  <c:x val="-1.0038859378856299E-2"/>
                  <c:y val="4.6893997336941596E-3"/>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117420892660342"/>
                      <c:h val="5.2366338137488901E-2"/>
                    </c:manualLayout>
                  </c15:layout>
                </c:ext>
                <c:ext xmlns:c16="http://schemas.microsoft.com/office/drawing/2014/chart" uri="{C3380CC4-5D6E-409C-BE32-E72D297353CC}">
                  <c16:uniqueId val="{00000003-D386-45B2-A930-2112A853DC4B}"/>
                </c:ext>
              </c:extLst>
            </c:dLbl>
            <c:spPr>
              <a:noFill/>
              <a:ln>
                <a:noFill/>
              </a:ln>
              <a:effectLst/>
            </c:spPr>
            <c:txPr>
              <a:bodyPr anchor="ctr" anchorCtr="1"/>
              <a:lstStyle/>
              <a:p>
                <a:pPr>
                  <a:defRPr sz="1200" baseline="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Aid to be repaid</c:v>
                </c:pt>
                <c:pt idx="1">
                  <c:v>Aid not to be repaid</c:v>
                </c:pt>
                <c:pt idx="2">
                  <c:v>Personal resources</c:v>
                </c:pt>
                <c:pt idx="3">
                  <c:v>Family resources</c:v>
                </c:pt>
              </c:strCache>
            </c:strRef>
          </c:cat>
          <c:val>
            <c:numRef>
              <c:f>Sheet1!$B$2:$B$5</c:f>
              <c:numCache>
                <c:formatCode>0.0%</c:formatCode>
                <c:ptCount val="4"/>
                <c:pt idx="0">
                  <c:v>0.78500000000000003</c:v>
                </c:pt>
                <c:pt idx="1">
                  <c:v>0.93599999999999994</c:v>
                </c:pt>
                <c:pt idx="2">
                  <c:v>0.64599999999999991</c:v>
                </c:pt>
                <c:pt idx="3">
                  <c:v>0.90399999999999991</c:v>
                </c:pt>
              </c:numCache>
            </c:numRef>
          </c:val>
          <c:extLst>
            <c:ext xmlns:c16="http://schemas.microsoft.com/office/drawing/2014/chart" uri="{C3380CC4-5D6E-409C-BE32-E72D297353CC}">
              <c16:uniqueId val="{00000000-F458-4916-8E30-789DFA6F0153}"/>
            </c:ext>
          </c:extLst>
        </c:ser>
        <c:ser>
          <c:idx val="2"/>
          <c:order val="1"/>
          <c:tx>
            <c:strRef>
              <c:f>Sheet1!$C$1</c:f>
              <c:strCache>
                <c:ptCount val="1"/>
                <c:pt idx="0">
                  <c:v>Comparison Group</c:v>
                </c:pt>
              </c:strCache>
            </c:strRef>
          </c:tx>
          <c:spPr>
            <a:solidFill>
              <a:schemeClr val="bg1"/>
            </a:solidFill>
            <a:ln w="9525">
              <a:solidFill>
                <a:schemeClr val="bg1"/>
              </a:solidFill>
            </a:ln>
          </c:spPr>
          <c:invertIfNegative val="0"/>
          <c:dLbls>
            <c:spPr>
              <a:noFill/>
              <a:ln>
                <a:noFill/>
              </a:ln>
              <a:effectLst/>
            </c:spPr>
            <c:txPr>
              <a:bodyPr/>
              <a:lstStyle/>
              <a:p>
                <a:pPr>
                  <a:defRPr sz="1200" baseline="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Sheet1!$C$2:$C$5</c:f>
              <c:numCache>
                <c:formatCode>0.0%</c:formatCode>
                <c:ptCount val="4"/>
                <c:pt idx="0">
                  <c:v>0.43</c:v>
                </c:pt>
                <c:pt idx="1">
                  <c:v>0.75600000000000001</c:v>
                </c:pt>
                <c:pt idx="2">
                  <c:v>0.51100000000000001</c:v>
                </c:pt>
                <c:pt idx="3">
                  <c:v>0.86299999999999999</c:v>
                </c:pt>
              </c:numCache>
            </c:numRef>
          </c:val>
          <c:extLst>
            <c:ext xmlns:c16="http://schemas.microsoft.com/office/drawing/2014/chart" uri="{C3380CC4-5D6E-409C-BE32-E72D297353CC}">
              <c16:uniqueId val="{00000001-F458-4916-8E30-789DFA6F0153}"/>
            </c:ext>
          </c:extLst>
        </c:ser>
        <c:dLbls>
          <c:showLegendKey val="0"/>
          <c:showVal val="0"/>
          <c:showCatName val="0"/>
          <c:showSerName val="0"/>
          <c:showPercent val="0"/>
          <c:showBubbleSize val="0"/>
        </c:dLbls>
        <c:gapWidth val="50"/>
        <c:overlap val="-50"/>
        <c:axId val="141203968"/>
        <c:axId val="152154048"/>
      </c:barChart>
      <c:catAx>
        <c:axId val="141203968"/>
        <c:scaling>
          <c:orientation val="minMax"/>
        </c:scaling>
        <c:delete val="0"/>
        <c:axPos val="b"/>
        <c:majorGridlines/>
        <c:numFmt formatCode="General" sourceLinked="1"/>
        <c:majorTickMark val="none"/>
        <c:minorTickMark val="none"/>
        <c:tickLblPos val="nextTo"/>
        <c:spPr>
          <a:solidFill>
            <a:schemeClr val="tx1">
              <a:lumMod val="20000"/>
              <a:lumOff val="80000"/>
            </a:schemeClr>
          </a:solidFill>
          <a:ln>
            <a:solidFill>
              <a:schemeClr val="bg1"/>
            </a:solidFill>
          </a:ln>
        </c:spPr>
        <c:txPr>
          <a:bodyPr rot="0" vert="horz"/>
          <a:lstStyle/>
          <a:p>
            <a:pPr>
              <a:defRPr sz="1400" b="1">
                <a:solidFill>
                  <a:schemeClr val="bg1"/>
                </a:solidFill>
              </a:defRPr>
            </a:pPr>
            <a:endParaRPr lang="en-US"/>
          </a:p>
        </c:txPr>
        <c:crossAx val="152154048"/>
        <c:crosses val="autoZero"/>
        <c:auto val="1"/>
        <c:lblAlgn val="ctr"/>
        <c:lblOffset val="100"/>
        <c:noMultiLvlLbl val="0"/>
      </c:catAx>
      <c:valAx>
        <c:axId val="152154048"/>
        <c:scaling>
          <c:orientation val="minMax"/>
          <c:max val="1"/>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41203968"/>
        <c:crosses val="autoZero"/>
        <c:crossBetween val="between"/>
      </c:valAx>
      <c:spPr>
        <a:noFill/>
        <a:ln w="24366">
          <a:noFill/>
        </a:ln>
      </c:spPr>
    </c:plotArea>
    <c:legend>
      <c:legendPos val="b"/>
      <c:legendEntry>
        <c:idx val="0"/>
        <c:txPr>
          <a:bodyPr/>
          <a:lstStyle/>
          <a:p>
            <a:pPr>
              <a:defRPr sz="1400" b="1">
                <a:solidFill>
                  <a:schemeClr val="bg1"/>
                </a:solidFill>
              </a:defRPr>
            </a:pPr>
            <a:endParaRPr lang="en-US"/>
          </a:p>
        </c:txPr>
      </c:legendEntry>
      <c:legendEntry>
        <c:idx val="1"/>
        <c:txPr>
          <a:bodyPr/>
          <a:lstStyle/>
          <a:p>
            <a:pPr>
              <a:defRPr sz="1400" b="1">
                <a:solidFill>
                  <a:schemeClr val="bg1"/>
                </a:solidFill>
              </a:defRPr>
            </a:pPr>
            <a:endParaRPr lang="en-US"/>
          </a:p>
        </c:txPr>
      </c:legendEntry>
      <c:overlay val="0"/>
      <c:txPr>
        <a:bodyPr/>
        <a:lstStyle/>
        <a:p>
          <a:pPr>
            <a:defRPr sz="1400" b="0">
              <a:solidFill>
                <a:schemeClr val="tx2"/>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641996873188599"/>
          <c:y val="3.7516182546260698E-2"/>
          <c:w val="0.82991690668580798"/>
          <c:h val="0.73142081217611798"/>
        </c:manualLayout>
      </c:layout>
      <c:barChart>
        <c:barDir val="col"/>
        <c:grouping val="clustered"/>
        <c:varyColors val="0"/>
        <c:ser>
          <c:idx val="0"/>
          <c:order val="0"/>
          <c:tx>
            <c:strRef>
              <c:f>Sheet1!$B$1</c:f>
              <c:strCache>
                <c:ptCount val="1"/>
                <c:pt idx="0">
                  <c:v>Your Institution</c:v>
                </c:pt>
              </c:strCache>
            </c:strRef>
          </c:tx>
          <c:spPr>
            <a:solidFill>
              <a:schemeClr val="accent3"/>
            </a:solidFill>
            <a:ln>
              <a:solidFill>
                <a:schemeClr val="bg1"/>
              </a:solidFill>
            </a:ln>
          </c:spPr>
          <c:invertIfNegative val="0"/>
          <c:dLbls>
            <c:dLbl>
              <c:idx val="0"/>
              <c:layout>
                <c:manualLayout>
                  <c:x val="2.4593624248151601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B9D-45A3-BFE8-CEA01E0BC76A}"/>
                </c:ext>
              </c:extLst>
            </c:dLbl>
            <c:dLbl>
              <c:idx val="1"/>
              <c:layout>
                <c:manualLayout>
                  <c:x val="1.36631245823064E-2"/>
                  <c:y val="-3.126348545521729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B9D-45A3-BFE8-CEA01E0BC76A}"/>
                </c:ext>
              </c:extLst>
            </c:dLbl>
            <c:dLbl>
              <c:idx val="2"/>
              <c:layout>
                <c:manualLayout>
                  <c:x val="1.36631245823064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B9D-45A3-BFE8-CEA01E0BC76A}"/>
                </c:ext>
              </c:extLst>
            </c:dLbl>
            <c:dLbl>
              <c:idx val="3"/>
              <c:layout>
                <c:manualLayout>
                  <c:x val="2.0968915638489599E-2"/>
                  <c:y val="1.56317427276085E-3"/>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117420892660342"/>
                      <c:h val="5.2366338137488901E-2"/>
                    </c:manualLayout>
                  </c15:layout>
                </c:ext>
                <c:ext xmlns:c16="http://schemas.microsoft.com/office/drawing/2014/chart" uri="{C3380CC4-5D6E-409C-BE32-E72D297353CC}">
                  <c16:uniqueId val="{00000003-BB9D-45A3-BFE8-CEA01E0BC76A}"/>
                </c:ext>
              </c:extLst>
            </c:dLbl>
            <c:spPr>
              <a:noFill/>
              <a:ln>
                <a:noFill/>
              </a:ln>
              <a:effectLst/>
            </c:spPr>
            <c:txPr>
              <a:bodyPr/>
              <a:lstStyle/>
              <a:p>
                <a:pPr>
                  <a:defRPr sz="140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Percent indicating "Major" concerns</c:v>
                </c:pt>
              </c:strCache>
            </c:strRef>
          </c:cat>
          <c:val>
            <c:numRef>
              <c:f>Sheet1!$B$2</c:f>
              <c:numCache>
                <c:formatCode>0.0%</c:formatCode>
                <c:ptCount val="1"/>
                <c:pt idx="0">
                  <c:v>0.25700000000000001</c:v>
                </c:pt>
              </c:numCache>
            </c:numRef>
          </c:val>
          <c:extLst>
            <c:ext xmlns:c16="http://schemas.microsoft.com/office/drawing/2014/chart" uri="{C3380CC4-5D6E-409C-BE32-E72D297353CC}">
              <c16:uniqueId val="{00000004-BB9D-45A3-BFE8-CEA01E0BC76A}"/>
            </c:ext>
          </c:extLst>
        </c:ser>
        <c:ser>
          <c:idx val="2"/>
          <c:order val="1"/>
          <c:tx>
            <c:strRef>
              <c:f>Sheet1!$C$1</c:f>
              <c:strCache>
                <c:ptCount val="1"/>
                <c:pt idx="0">
                  <c:v>Comparison Group</c:v>
                </c:pt>
              </c:strCache>
            </c:strRef>
          </c:tx>
          <c:spPr>
            <a:solidFill>
              <a:schemeClr val="bg1"/>
            </a:solidFill>
            <a:ln w="9525">
              <a:solidFill>
                <a:schemeClr val="bg1"/>
              </a:solidFill>
            </a:ln>
          </c:spPr>
          <c:invertIfNegative val="0"/>
          <c:dLbls>
            <c:spPr>
              <a:noFill/>
              <a:ln>
                <a:noFill/>
              </a:ln>
              <a:effectLst/>
            </c:spPr>
            <c:txPr>
              <a:bodyPr/>
              <a:lstStyle/>
              <a:p>
                <a:pPr>
                  <a:defRPr sz="140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Percent indicating "Major" concerns</c:v>
                </c:pt>
              </c:strCache>
            </c:strRef>
          </c:cat>
          <c:val>
            <c:numRef>
              <c:f>Sheet1!$C$2</c:f>
              <c:numCache>
                <c:formatCode>0.0%</c:formatCode>
                <c:ptCount val="1"/>
                <c:pt idx="0">
                  <c:v>0.185</c:v>
                </c:pt>
              </c:numCache>
            </c:numRef>
          </c:val>
          <c:extLst>
            <c:ext xmlns:c16="http://schemas.microsoft.com/office/drawing/2014/chart" uri="{C3380CC4-5D6E-409C-BE32-E72D297353CC}">
              <c16:uniqueId val="{00000005-BB9D-45A3-BFE8-CEA01E0BC76A}"/>
            </c:ext>
          </c:extLst>
        </c:ser>
        <c:dLbls>
          <c:showLegendKey val="0"/>
          <c:showVal val="0"/>
          <c:showCatName val="0"/>
          <c:showSerName val="0"/>
          <c:showPercent val="0"/>
          <c:showBubbleSize val="0"/>
        </c:dLbls>
        <c:gapWidth val="75"/>
        <c:overlap val="-4"/>
        <c:axId val="137732096"/>
        <c:axId val="152156352"/>
      </c:barChart>
      <c:catAx>
        <c:axId val="137732096"/>
        <c:scaling>
          <c:orientation val="minMax"/>
        </c:scaling>
        <c:delete val="0"/>
        <c:axPos val="b"/>
        <c:majorGridlines>
          <c:spPr>
            <a:ln w="0">
              <a:noFill/>
            </a:ln>
          </c:spPr>
        </c:majorGridlines>
        <c:numFmt formatCode="General" sourceLinked="1"/>
        <c:majorTickMark val="none"/>
        <c:minorTickMark val="none"/>
        <c:tickLblPos val="nextTo"/>
        <c:spPr>
          <a:ln w="12700">
            <a:solidFill>
              <a:schemeClr val="bg1"/>
            </a:solidFill>
          </a:ln>
        </c:spPr>
        <c:txPr>
          <a:bodyPr/>
          <a:lstStyle/>
          <a:p>
            <a:pPr>
              <a:defRPr>
                <a:noFill/>
              </a:defRPr>
            </a:pPr>
            <a:endParaRPr lang="en-US"/>
          </a:p>
        </c:txPr>
        <c:crossAx val="152156352"/>
        <c:crosses val="autoZero"/>
        <c:auto val="1"/>
        <c:lblAlgn val="ctr"/>
        <c:lblOffset val="100"/>
        <c:noMultiLvlLbl val="0"/>
      </c:catAx>
      <c:valAx>
        <c:axId val="152156352"/>
        <c:scaling>
          <c:orientation val="minMax"/>
          <c:max val="1"/>
          <c:min val="0"/>
        </c:scaling>
        <c:delete val="0"/>
        <c:axPos val="l"/>
        <c:numFmt formatCode="0%" sourceLinked="0"/>
        <c:majorTickMark val="none"/>
        <c:minorTickMark val="none"/>
        <c:tickLblPos val="nextTo"/>
        <c:spPr>
          <a:ln w="12700">
            <a:solidFill>
              <a:schemeClr val="bg1"/>
            </a:solidFill>
          </a:ln>
        </c:spPr>
        <c:txPr>
          <a:bodyPr/>
          <a:lstStyle/>
          <a:p>
            <a:pPr>
              <a:defRPr sz="1400" baseline="0">
                <a:solidFill>
                  <a:schemeClr val="bg1"/>
                </a:solidFill>
              </a:defRPr>
            </a:pPr>
            <a:endParaRPr lang="en-US"/>
          </a:p>
        </c:txPr>
        <c:crossAx val="137732096"/>
        <c:crosses val="autoZero"/>
        <c:crossBetween val="between"/>
      </c:valAx>
      <c:spPr>
        <a:noFill/>
        <a:ln w="12700">
          <a:noFill/>
        </a:ln>
      </c:spPr>
    </c:plotArea>
    <c:legend>
      <c:legendPos val="b"/>
      <c:legendEntry>
        <c:idx val="0"/>
        <c:txPr>
          <a:bodyPr/>
          <a:lstStyle/>
          <a:p>
            <a:pPr>
              <a:defRPr sz="1400" b="1">
                <a:solidFill>
                  <a:schemeClr val="bg1"/>
                </a:solidFill>
              </a:defRPr>
            </a:pPr>
            <a:endParaRPr lang="en-US"/>
          </a:p>
        </c:txPr>
      </c:legendEntry>
      <c:legendEntry>
        <c:idx val="1"/>
        <c:txPr>
          <a:bodyPr/>
          <a:lstStyle/>
          <a:p>
            <a:pPr>
              <a:defRPr sz="1400" b="1">
                <a:solidFill>
                  <a:schemeClr val="bg1"/>
                </a:solidFill>
              </a:defRPr>
            </a:pPr>
            <a:endParaRPr lang="en-US"/>
          </a:p>
        </c:txPr>
      </c:legendEntry>
      <c:layout>
        <c:manualLayout>
          <c:xMode val="edge"/>
          <c:yMode val="edge"/>
          <c:x val="0.15619139519324801"/>
          <c:y val="0.92159588224742495"/>
          <c:w val="0.84380860480675213"/>
          <c:h val="6.6743350429788476E-2"/>
        </c:manualLayout>
      </c:layout>
      <c:overlay val="0"/>
      <c:txPr>
        <a:bodyPr/>
        <a:lstStyle/>
        <a:p>
          <a:pPr>
            <a:defRPr sz="1400" b="0">
              <a:solidFill>
                <a:schemeClr val="tx2"/>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9.5578332880803696E-2"/>
          <c:y val="8.3444266732283501E-2"/>
          <c:w val="0.62185706851298805"/>
          <c:h val="0.71946532251650364"/>
        </c:manualLayout>
      </c:layout>
      <c:barChart>
        <c:barDir val="col"/>
        <c:grouping val="clustered"/>
        <c:varyColors val="0"/>
        <c:ser>
          <c:idx val="2"/>
          <c:order val="0"/>
          <c:tx>
            <c:strRef>
              <c:f>Sheet1!$B$1</c:f>
              <c:strCache>
                <c:ptCount val="1"/>
                <c:pt idx="0">
                  <c:v>Your Institution</c:v>
                </c:pt>
              </c:strCache>
            </c:strRef>
          </c:tx>
          <c:spPr>
            <a:solidFill>
              <a:schemeClr val="accent3"/>
            </a:solidFill>
            <a:ln>
              <a:solidFill>
                <a:schemeClr val="bg1"/>
              </a:solidFill>
            </a:ln>
          </c:spPr>
          <c:invertIfNegative val="0"/>
          <c:dLbls>
            <c:spPr>
              <a:noFill/>
              <a:ln>
                <a:noFill/>
              </a:ln>
              <a:effectLst/>
            </c:spPr>
            <c:txPr>
              <a:bodyPr/>
              <a:lstStyle/>
              <a:p>
                <a:pPr>
                  <a:defRPr sz="14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46.72</c:v>
                </c:pt>
                <c:pt idx="1">
                  <c:v>49.85</c:v>
                </c:pt>
                <c:pt idx="2">
                  <c:v>46.09</c:v>
                </c:pt>
                <c:pt idx="3">
                  <c:v>35.79</c:v>
                </c:pt>
              </c:numCache>
            </c:numRef>
          </c:val>
          <c:extLst>
            <c:ext xmlns:c16="http://schemas.microsoft.com/office/drawing/2014/chart" uri="{C3380CC4-5D6E-409C-BE32-E72D297353CC}">
              <c16:uniqueId val="{00000000-2D8A-4D05-8C51-12546FC9A162}"/>
            </c:ext>
          </c:extLst>
        </c:ser>
        <c:ser>
          <c:idx val="0"/>
          <c:order val="1"/>
          <c:tx>
            <c:strRef>
              <c:f>Sheet1!$C$1</c:f>
              <c:strCache>
                <c:ptCount val="1"/>
                <c:pt idx="0">
                  <c:v>Comparison Group</c:v>
                </c:pt>
              </c:strCache>
            </c:strRef>
          </c:tx>
          <c:spPr>
            <a:solidFill>
              <a:schemeClr val="bg1">
                <a:alpha val="98000"/>
              </a:schemeClr>
            </a:solidFill>
            <a:ln>
              <a:solidFill>
                <a:schemeClr val="bg1"/>
              </a:solidFill>
            </a:ln>
          </c:spPr>
          <c:invertIfNegative val="0"/>
          <c:dLbls>
            <c:spPr>
              <a:noFill/>
              <a:ln>
                <a:noFill/>
              </a:ln>
              <a:effectLst/>
            </c:spPr>
            <c:txPr>
              <a:bodyPr/>
              <a:lstStyle/>
              <a:p>
                <a:pPr>
                  <a:defRPr sz="14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48.58</c:v>
                </c:pt>
                <c:pt idx="1">
                  <c:v>49.83</c:v>
                </c:pt>
                <c:pt idx="2">
                  <c:v>47.98</c:v>
                </c:pt>
                <c:pt idx="3">
                  <c:v>44.44</c:v>
                </c:pt>
              </c:numCache>
            </c:numRef>
          </c:val>
          <c:extLst>
            <c:ext xmlns:c16="http://schemas.microsoft.com/office/drawing/2014/chart" uri="{C3380CC4-5D6E-409C-BE32-E72D297353CC}">
              <c16:uniqueId val="{00000001-2D8A-4D05-8C51-12546FC9A162}"/>
            </c:ext>
          </c:extLst>
        </c:ser>
        <c:dLbls>
          <c:showLegendKey val="0"/>
          <c:showVal val="1"/>
          <c:showCatName val="0"/>
          <c:showSerName val="0"/>
          <c:showPercent val="0"/>
          <c:showBubbleSize val="0"/>
        </c:dLbls>
        <c:gapWidth val="50"/>
        <c:overlap val="-6"/>
        <c:axId val="145659392"/>
        <c:axId val="145100160"/>
      </c:barChart>
      <c:catAx>
        <c:axId val="145659392"/>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45100160"/>
        <c:crosses val="autoZero"/>
        <c:auto val="1"/>
        <c:lblAlgn val="ctr"/>
        <c:lblOffset val="100"/>
        <c:tickLblSkip val="1"/>
        <c:tickMarkSkip val="1"/>
        <c:noMultiLvlLbl val="0"/>
      </c:catAx>
      <c:valAx>
        <c:axId val="145100160"/>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396" b="1">
                <a:solidFill>
                  <a:schemeClr val="bg1"/>
                </a:solidFill>
              </a:defRPr>
            </a:pPr>
            <a:endParaRPr lang="en-US"/>
          </a:p>
        </c:txPr>
        <c:crossAx val="145659392"/>
        <c:crosses val="autoZero"/>
        <c:crossBetween val="between"/>
        <c:majorUnit val="10"/>
        <c:minorUnit val="5"/>
      </c:valAx>
      <c:spPr>
        <a:noFill/>
        <a:ln w="25402">
          <a:noFill/>
        </a:ln>
      </c:spPr>
    </c:plotArea>
    <c:legend>
      <c:legendPos val="b"/>
      <c:legendEntry>
        <c:idx val="0"/>
        <c:txPr>
          <a:bodyPr/>
          <a:lstStyle/>
          <a:p>
            <a:pPr>
              <a:defRPr sz="1400" b="1">
                <a:solidFill>
                  <a:schemeClr val="bg1"/>
                </a:solidFill>
              </a:defRPr>
            </a:pPr>
            <a:endParaRPr lang="en-US"/>
          </a:p>
        </c:txPr>
      </c:legendEntry>
      <c:legendEntry>
        <c:idx val="1"/>
        <c:txPr>
          <a:bodyPr/>
          <a:lstStyle/>
          <a:p>
            <a:pPr>
              <a:defRPr sz="1400" b="1">
                <a:solidFill>
                  <a:schemeClr val="bg1"/>
                </a:solidFill>
              </a:defRPr>
            </a:pPr>
            <a:endParaRPr lang="en-US"/>
          </a:p>
        </c:txPr>
      </c:legendEntry>
      <c:layout>
        <c:manualLayout>
          <c:xMode val="edge"/>
          <c:yMode val="edge"/>
          <c:x val="0.24095483754185895"/>
          <c:y val="0.94424930282152231"/>
          <c:w val="0.3957051543126075"/>
          <c:h val="5.04295849737533E-2"/>
        </c:manualLayout>
      </c:layout>
      <c:overlay val="0"/>
      <c:txPr>
        <a:bodyPr/>
        <a:lstStyle/>
        <a:p>
          <a:pPr>
            <a:defRPr sz="1400"/>
          </a:pPr>
          <a:endParaRPr lang="en-US"/>
        </a:p>
      </c:txPr>
    </c:legend>
    <c:plotVisOnly val="1"/>
    <c:dispBlanksAs val="gap"/>
    <c:showDLblsOverMax val="0"/>
  </c:chart>
  <c:txPr>
    <a:bodyPr/>
    <a:lstStyle/>
    <a:p>
      <a:pPr>
        <a:defRPr sz="1795"/>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6733754185899195E-2"/>
          <c:y val="7.7968066491688498E-2"/>
          <c:w val="0.6269946291435794"/>
          <c:h val="0.75229357798165097"/>
        </c:manualLayout>
      </c:layout>
      <c:barChart>
        <c:barDir val="col"/>
        <c:grouping val="clustered"/>
        <c:varyColors val="0"/>
        <c:ser>
          <c:idx val="2"/>
          <c:order val="0"/>
          <c:tx>
            <c:strRef>
              <c:f>Sheet1!$B$1</c:f>
              <c:strCache>
                <c:ptCount val="1"/>
                <c:pt idx="0">
                  <c:v>Your Institution</c:v>
                </c:pt>
              </c:strCache>
            </c:strRef>
          </c:tx>
          <c:spPr>
            <a:solidFill>
              <a:schemeClr val="accent3"/>
            </a:solidFill>
            <a:ln>
              <a:solidFill>
                <a:schemeClr val="bg1"/>
              </a:solidFill>
            </a:ln>
          </c:spPr>
          <c:invertIfNegative val="0"/>
          <c:dLbls>
            <c:spPr>
              <a:noFill/>
              <a:ln>
                <a:noFill/>
              </a:ln>
              <a:effectLst/>
            </c:spPr>
            <c:txPr>
              <a:bodyPr/>
              <a:lstStyle/>
              <a:p>
                <a:pPr>
                  <a:defRPr sz="14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Sheet1!$B$2:$B$5</c:f>
              <c:numCache>
                <c:formatCode>0.0</c:formatCode>
                <c:ptCount val="4"/>
                <c:pt idx="0">
                  <c:v>51.33</c:v>
                </c:pt>
                <c:pt idx="1">
                  <c:v>51.68</c:v>
                </c:pt>
                <c:pt idx="2">
                  <c:v>50.79</c:v>
                </c:pt>
                <c:pt idx="3">
                  <c:v>55.06</c:v>
                </c:pt>
              </c:numCache>
            </c:numRef>
          </c:val>
          <c:extLst>
            <c:ext xmlns:c16="http://schemas.microsoft.com/office/drawing/2014/chart" uri="{C3380CC4-5D6E-409C-BE32-E72D297353CC}">
              <c16:uniqueId val="{00000000-547A-4F53-B135-071853BA9D2E}"/>
            </c:ext>
          </c:extLst>
        </c:ser>
        <c:ser>
          <c:idx val="0"/>
          <c:order val="1"/>
          <c:tx>
            <c:strRef>
              <c:f>Sheet1!$C$1</c:f>
              <c:strCache>
                <c:ptCount val="1"/>
                <c:pt idx="0">
                  <c:v>Comparison Group</c:v>
                </c:pt>
              </c:strCache>
            </c:strRef>
          </c:tx>
          <c:spPr>
            <a:solidFill>
              <a:schemeClr val="bg1"/>
            </a:solidFill>
            <a:ln>
              <a:solidFill>
                <a:schemeClr val="bg1"/>
              </a:solidFill>
            </a:ln>
          </c:spPr>
          <c:invertIfNegative val="0"/>
          <c:dLbls>
            <c:spPr>
              <a:noFill/>
              <a:ln>
                <a:noFill/>
              </a:ln>
              <a:effectLst/>
            </c:spPr>
            <c:txPr>
              <a:bodyPr/>
              <a:lstStyle/>
              <a:p>
                <a:pPr>
                  <a:defRPr sz="14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FTFT</c:v>
                </c:pt>
                <c:pt idx="1">
                  <c:v>Men</c:v>
                </c:pt>
                <c:pt idx="2">
                  <c:v>Women</c:v>
                </c:pt>
                <c:pt idx="3">
                  <c:v>Genderqueer*</c:v>
                </c:pt>
              </c:strCache>
            </c:strRef>
          </c:cat>
          <c:val>
            <c:numRef>
              <c:f>Sheet1!$C$2:$C$5</c:f>
              <c:numCache>
                <c:formatCode>0.0</c:formatCode>
                <c:ptCount val="4"/>
                <c:pt idx="0">
                  <c:v>49.4</c:v>
                </c:pt>
                <c:pt idx="1">
                  <c:v>49.79</c:v>
                </c:pt>
                <c:pt idx="2">
                  <c:v>49.21</c:v>
                </c:pt>
                <c:pt idx="3">
                  <c:v>48.15</c:v>
                </c:pt>
              </c:numCache>
            </c:numRef>
          </c:val>
          <c:extLst>
            <c:ext xmlns:c16="http://schemas.microsoft.com/office/drawing/2014/chart" uri="{C3380CC4-5D6E-409C-BE32-E72D297353CC}">
              <c16:uniqueId val="{00000001-547A-4F53-B135-071853BA9D2E}"/>
            </c:ext>
          </c:extLst>
        </c:ser>
        <c:dLbls>
          <c:showLegendKey val="0"/>
          <c:showVal val="1"/>
          <c:showCatName val="0"/>
          <c:showSerName val="0"/>
          <c:showPercent val="0"/>
          <c:showBubbleSize val="0"/>
        </c:dLbls>
        <c:gapWidth val="50"/>
        <c:overlap val="-6"/>
        <c:axId val="146527232"/>
        <c:axId val="163265280"/>
      </c:barChart>
      <c:catAx>
        <c:axId val="146527232"/>
        <c:scaling>
          <c:orientation val="minMax"/>
        </c:scaling>
        <c:delete val="0"/>
        <c:axPos val="b"/>
        <c:numFmt formatCode="General" sourceLinked="1"/>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63265280"/>
        <c:crosses val="autoZero"/>
        <c:auto val="1"/>
        <c:lblAlgn val="ctr"/>
        <c:lblOffset val="100"/>
        <c:tickLblSkip val="1"/>
        <c:tickMarkSkip val="1"/>
        <c:noMultiLvlLbl val="0"/>
      </c:catAx>
      <c:valAx>
        <c:axId val="163265280"/>
        <c:scaling>
          <c:orientation val="minMax"/>
          <c:max val="100"/>
          <c:min val="0"/>
        </c:scaling>
        <c:delete val="0"/>
        <c:axPos val="l"/>
        <c:numFmt formatCode="#,##0" sourceLinked="0"/>
        <c:majorTickMark val="none"/>
        <c:minorTickMark val="none"/>
        <c:tickLblPos val="nextTo"/>
        <c:spPr>
          <a:ln w="12700">
            <a:solidFill>
              <a:schemeClr val="bg1"/>
            </a:solidFill>
          </a:ln>
        </c:spPr>
        <c:txPr>
          <a:bodyPr rot="0" vert="horz"/>
          <a:lstStyle/>
          <a:p>
            <a:pPr>
              <a:defRPr sz="1400" b="1">
                <a:solidFill>
                  <a:schemeClr val="bg1"/>
                </a:solidFill>
              </a:defRPr>
            </a:pPr>
            <a:endParaRPr lang="en-US"/>
          </a:p>
        </c:txPr>
        <c:crossAx val="146527232"/>
        <c:crosses val="autoZero"/>
        <c:crossBetween val="between"/>
        <c:majorUnit val="10"/>
        <c:minorUnit val="5"/>
      </c:valAx>
      <c:spPr>
        <a:noFill/>
        <a:ln w="25402">
          <a:noFill/>
        </a:ln>
      </c:spPr>
    </c:plotArea>
    <c:legend>
      <c:legendPos val="b"/>
      <c:layout>
        <c:manualLayout>
          <c:xMode val="edge"/>
          <c:yMode val="edge"/>
          <c:x val="0.16206115938093946"/>
          <c:y val="0.92584605901535"/>
          <c:w val="0.44886607385283739"/>
          <c:h val="4.8901415732124399E-2"/>
        </c:manualLayout>
      </c:layout>
      <c:overlay val="0"/>
      <c:txPr>
        <a:bodyPr/>
        <a:lstStyle/>
        <a:p>
          <a:pPr>
            <a:defRPr sz="1400" b="1">
              <a:solidFill>
                <a:schemeClr val="bg1"/>
              </a:solidFill>
            </a:defRPr>
          </a:pPr>
          <a:endParaRPr lang="en-US"/>
        </a:p>
      </c:txPr>
    </c:legend>
    <c:plotVisOnly val="1"/>
    <c:dispBlanksAs val="gap"/>
    <c:showDLblsOverMax val="0"/>
  </c:chart>
  <c:txPr>
    <a:bodyPr/>
    <a:lstStyle/>
    <a:p>
      <a:pPr>
        <a:defRPr sz="1793"/>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0.34028</cdr:x>
      <cdr:y>0</cdr:y>
    </cdr:from>
    <cdr:to>
      <cdr:x>0.88461</cdr:x>
      <cdr:y>0.08379</cdr:y>
    </cdr:to>
    <cdr:sp macro="" textlink="">
      <cdr:nvSpPr>
        <cdr:cNvPr id="2" name="TextBox 2"/>
        <cdr:cNvSpPr txBox="1"/>
      </cdr:nvSpPr>
      <cdr:spPr>
        <a:xfrm xmlns:a="http://schemas.openxmlformats.org/drawingml/2006/main">
          <a:off x="1633561" y="0"/>
          <a:ext cx="2613102" cy="4001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xmlns:a="http://schemas.openxmlformats.org/drawingml/2006/main">
          <a:r>
            <a:rPr lang="en-US" b="1" dirty="0">
              <a:solidFill>
                <a:schemeClr val="bg1"/>
              </a:solidFill>
              <a:latin typeface="Franklin Gothic Medium" panose="020B0603020102020204" pitchFamily="34" charset="0"/>
            </a:rPr>
            <a:t>Sexual Orientation</a:t>
          </a:r>
        </a:p>
      </cdr:txBody>
    </cdr:sp>
  </cdr:relSizeAnchor>
</c:userShapes>
</file>

<file path=ppt/drawings/drawing2.xml><?xml version="1.0" encoding="utf-8"?>
<c:userShapes xmlns:c="http://schemas.openxmlformats.org/drawingml/2006/chart">
  <cdr:relSizeAnchor xmlns:cdr="http://schemas.openxmlformats.org/drawingml/2006/chartDrawing">
    <cdr:from>
      <cdr:x>0.21569</cdr:x>
      <cdr:y>0.77448</cdr:y>
    </cdr:from>
    <cdr:to>
      <cdr:x>1</cdr:x>
      <cdr:y>0.99703</cdr:y>
    </cdr:to>
    <cdr:sp macro="" textlink="">
      <cdr:nvSpPr>
        <cdr:cNvPr id="2" name="TextBox 1"/>
        <cdr:cNvSpPr txBox="1"/>
      </cdr:nvSpPr>
      <cdr:spPr>
        <a:xfrm xmlns:a="http://schemas.openxmlformats.org/drawingml/2006/main">
          <a:off x="838214" y="3182066"/>
          <a:ext cx="3047986" cy="91438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a:t>Percent indicating "Major" concerns</a:t>
          </a:r>
          <a:endParaRPr lang="en-US" sz="1400" dirty="0"/>
        </a:p>
      </cdr:txBody>
    </cdr:sp>
  </cdr:relSizeAnchor>
</c:userShapes>
</file>

<file path=ppt/drawings/drawing3.xml><?xml version="1.0" encoding="utf-8"?>
<c:userShapes xmlns:c="http://schemas.openxmlformats.org/drawingml/2006/chart">
  <cdr:relSizeAnchor xmlns:cdr="http://schemas.openxmlformats.org/drawingml/2006/chartDrawing">
    <cdr:from>
      <cdr:x>0.70024</cdr:x>
      <cdr:y>0.84574</cdr:y>
    </cdr:from>
    <cdr:to>
      <cdr:x>0.97076</cdr:x>
      <cdr:y>0.94858</cdr:y>
    </cdr:to>
    <cdr:sp macro="" textlink="">
      <cdr:nvSpPr>
        <cdr:cNvPr id="2" name="TextBox 1"/>
        <cdr:cNvSpPr txBox="1"/>
      </cdr:nvSpPr>
      <cdr:spPr>
        <a:xfrm xmlns:a="http://schemas.openxmlformats.org/drawingml/2006/main">
          <a:off x="6311880" y="4143303"/>
          <a:ext cx="2438420" cy="50381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xmlns:a="http://schemas.openxmlformats.org/drawingml/2006/main">
          <a:r>
            <a:rPr lang="en-US" sz="1200" dirty="0">
              <a:solidFill>
                <a:schemeClr val="bg1"/>
              </a:solidFill>
            </a:rPr>
            <a:t> * Includes genderqueer, gender non- conforming, identity not listed above </a:t>
          </a:r>
          <a:endParaRPr lang="en-US" sz="1200" b="1" dirty="0">
            <a:solidFill>
              <a:schemeClr val="bg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0.68051</cdr:x>
      <cdr:y>0.85444</cdr:y>
    </cdr:from>
    <cdr:to>
      <cdr:x>0.98121</cdr:x>
      <cdr:y>0.95709</cdr:y>
    </cdr:to>
    <cdr:sp macro="" textlink="">
      <cdr:nvSpPr>
        <cdr:cNvPr id="2" name="TextBox 1"/>
        <cdr:cNvSpPr txBox="1"/>
      </cdr:nvSpPr>
      <cdr:spPr>
        <a:xfrm xmlns:a="http://schemas.openxmlformats.org/drawingml/2006/main">
          <a:off x="5518215" y="3842744"/>
          <a:ext cx="2438382"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xmlns:a="http://schemas.openxmlformats.org/drawingml/2006/main">
          <a:r>
            <a:rPr lang="en-US" sz="1200" dirty="0">
              <a:solidFill>
                <a:schemeClr val="bg1"/>
              </a:solidFill>
            </a:rPr>
            <a:t> * Includes genderqueer, gender non- conforming, identity not listed above </a:t>
          </a:r>
          <a:endParaRPr lang="en-US" sz="1200" b="1" dirty="0">
            <a:solidFill>
              <a:schemeClr val="bg1"/>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0.72374</cdr:x>
      <cdr:y>0.17673</cdr:y>
    </cdr:from>
    <cdr:to>
      <cdr:x>1</cdr:x>
      <cdr:y>0.79529</cdr:y>
    </cdr:to>
    <cdr:sp macro="" textlink="">
      <cdr:nvSpPr>
        <cdr:cNvPr id="2" name="TextBox 1"/>
        <cdr:cNvSpPr txBox="1"/>
      </cdr:nvSpPr>
      <cdr:spPr>
        <a:xfrm xmlns:a="http://schemas.openxmlformats.org/drawingml/2006/main">
          <a:off x="6388090" y="761998"/>
          <a:ext cx="2438410" cy="266701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i="0" u="sng" dirty="0">
              <a:solidFill>
                <a:schemeClr val="bg1"/>
              </a:solidFill>
            </a:rPr>
            <a:t>Construct Items</a:t>
          </a:r>
        </a:p>
        <a:p xmlns:a="http://schemas.openxmlformats.org/drawingml/2006/main">
          <a:pPr algn="ctr"/>
          <a:endParaRPr lang="en-US" sz="1400" b="1" i="0" u="sng" dirty="0">
            <a:solidFill>
              <a:schemeClr val="bg1"/>
            </a:solidFill>
          </a:endParaRPr>
        </a:p>
        <a:p xmlns:a="http://schemas.openxmlformats.org/drawingml/2006/main">
          <a:pPr algn="l">
            <a:buFont typeface="Arial" pitchFamily="34" charset="0"/>
            <a:buChar char="•"/>
          </a:pPr>
          <a:r>
            <a:rPr lang="en-US" sz="1400" b="1" dirty="0">
              <a:solidFill>
                <a:schemeClr val="bg1"/>
              </a:solidFill>
            </a:rPr>
            <a:t> Understanding of national issues</a:t>
          </a:r>
        </a:p>
        <a:p xmlns:a="http://schemas.openxmlformats.org/drawingml/2006/main">
          <a:pPr algn="l">
            <a:buFont typeface="Arial" pitchFamily="34" charset="0"/>
            <a:buChar char="•"/>
          </a:pPr>
          <a:r>
            <a:rPr lang="en-US" sz="1400" b="1" i="0" dirty="0">
              <a:solidFill>
                <a:schemeClr val="bg1"/>
              </a:solidFill>
            </a:rPr>
            <a:t> Understanding of global issues</a:t>
          </a:r>
        </a:p>
        <a:p xmlns:a="http://schemas.openxmlformats.org/drawingml/2006/main">
          <a:pPr algn="l">
            <a:buFont typeface="Arial" pitchFamily="34" charset="0"/>
            <a:buChar char="•"/>
          </a:pPr>
          <a:r>
            <a:rPr lang="en-US" sz="1400" b="1" i="0" dirty="0">
              <a:solidFill>
                <a:schemeClr val="bg1"/>
              </a:solidFill>
            </a:rPr>
            <a:t> Understanding of the problems facing </a:t>
          </a:r>
          <a:r>
            <a:rPr lang="en-US" sz="1400" b="1" dirty="0" smtClean="0">
              <a:solidFill>
                <a:schemeClr val="bg1"/>
              </a:solidFill>
            </a:rPr>
            <a:t>my</a:t>
          </a:r>
          <a:r>
            <a:rPr lang="en-US" sz="1400" b="1" i="0" dirty="0" smtClean="0">
              <a:solidFill>
                <a:schemeClr val="bg1"/>
              </a:solidFill>
            </a:rPr>
            <a:t> </a:t>
          </a:r>
          <a:r>
            <a:rPr lang="en-US" sz="1400" b="1" i="0" dirty="0">
              <a:solidFill>
                <a:schemeClr val="bg1"/>
              </a:solidFill>
            </a:rPr>
            <a:t>community</a:t>
          </a:r>
          <a:endParaRPr lang="en-US" sz="1400" b="1" dirty="0">
            <a:solidFill>
              <a:schemeClr val="bg1"/>
            </a:solidFill>
          </a:endParaRPr>
        </a:p>
        <a:p xmlns:a="http://schemas.openxmlformats.org/drawingml/2006/main">
          <a:pPr algn="l">
            <a:buFont typeface="Arial" pitchFamily="34" charset="0"/>
            <a:buChar char="•"/>
          </a:pPr>
          <a:endParaRPr lang="en-US" sz="1400" b="1" i="0" dirty="0">
            <a:solidFill>
              <a:schemeClr val="bg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2" y="0"/>
            <a:ext cx="2983473" cy="465774"/>
          </a:xfrm>
          <a:prstGeom prst="rect">
            <a:avLst/>
          </a:prstGeom>
          <a:noFill/>
          <a:ln w="9525">
            <a:noFill/>
            <a:miter lim="800000"/>
            <a:headEnd/>
            <a:tailEnd/>
          </a:ln>
          <a:effectLst/>
        </p:spPr>
        <p:txBody>
          <a:bodyPr vert="horz" wrap="square" lIns="91276" tIns="45637" rIns="91276" bIns="45637"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38243" name="Rectangle 3"/>
          <p:cNvSpPr>
            <a:spLocks noGrp="1" noChangeArrowheads="1"/>
          </p:cNvSpPr>
          <p:nvPr>
            <p:ph type="dt" sz="quarter" idx="1"/>
          </p:nvPr>
        </p:nvSpPr>
        <p:spPr bwMode="auto">
          <a:xfrm>
            <a:off x="3896782" y="0"/>
            <a:ext cx="2983473" cy="465774"/>
          </a:xfrm>
          <a:prstGeom prst="rect">
            <a:avLst/>
          </a:prstGeom>
          <a:noFill/>
          <a:ln w="9525">
            <a:noFill/>
            <a:miter lim="800000"/>
            <a:headEnd/>
            <a:tailEnd/>
          </a:ln>
          <a:effectLst/>
        </p:spPr>
        <p:txBody>
          <a:bodyPr vert="horz" wrap="square" lIns="91276" tIns="45637" rIns="91276" bIns="45637"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38244" name="Rectangle 4"/>
          <p:cNvSpPr>
            <a:spLocks noGrp="1" noChangeArrowheads="1"/>
          </p:cNvSpPr>
          <p:nvPr>
            <p:ph type="ftr" sz="quarter" idx="2"/>
          </p:nvPr>
        </p:nvSpPr>
        <p:spPr bwMode="auto">
          <a:xfrm>
            <a:off x="2" y="8829037"/>
            <a:ext cx="2983473" cy="465774"/>
          </a:xfrm>
          <a:prstGeom prst="rect">
            <a:avLst/>
          </a:prstGeom>
          <a:noFill/>
          <a:ln w="9525">
            <a:noFill/>
            <a:miter lim="800000"/>
            <a:headEnd/>
            <a:tailEnd/>
          </a:ln>
          <a:effectLst/>
        </p:spPr>
        <p:txBody>
          <a:bodyPr vert="horz" wrap="square" lIns="91276" tIns="45637" rIns="91276" bIns="45637"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38245" name="Rectangle 5"/>
          <p:cNvSpPr>
            <a:spLocks noGrp="1" noChangeArrowheads="1"/>
          </p:cNvSpPr>
          <p:nvPr>
            <p:ph type="sldNum" sz="quarter" idx="3"/>
          </p:nvPr>
        </p:nvSpPr>
        <p:spPr bwMode="auto">
          <a:xfrm>
            <a:off x="3896782" y="8829037"/>
            <a:ext cx="2983473" cy="465774"/>
          </a:xfrm>
          <a:prstGeom prst="rect">
            <a:avLst/>
          </a:prstGeom>
          <a:noFill/>
          <a:ln w="9525">
            <a:noFill/>
            <a:miter lim="800000"/>
            <a:headEnd/>
            <a:tailEnd/>
          </a:ln>
          <a:effectLst/>
        </p:spPr>
        <p:txBody>
          <a:bodyPr vert="horz" wrap="square" lIns="91276" tIns="45637" rIns="91276" bIns="45637" numCol="1" anchor="b" anchorCtr="0" compatLnSpc="1">
            <a:prstTxWarp prst="textNoShape">
              <a:avLst/>
            </a:prstTxWarp>
          </a:bodyPr>
          <a:lstStyle>
            <a:lvl1pPr algn="r" eaLnBrk="1" hangingPunct="1">
              <a:defRPr sz="1200">
                <a:latin typeface="Arial" charset="0"/>
              </a:defRPr>
            </a:lvl1pPr>
          </a:lstStyle>
          <a:p>
            <a:pPr>
              <a:defRPr/>
            </a:pPr>
            <a:fld id="{19FF38C5-ACE5-4937-A170-948AD3ABE99F}" type="slidenum">
              <a:rPr lang="en-US"/>
              <a:pPr>
                <a:defRPr/>
              </a:pPr>
              <a:t>‹#›</a:t>
            </a:fld>
            <a:endParaRPr lang="en-US" dirty="0"/>
          </a:p>
        </p:txBody>
      </p:sp>
    </p:spTree>
    <p:extLst>
      <p:ext uri="{BB962C8B-B14F-4D97-AF65-F5344CB8AC3E}">
        <p14:creationId xmlns:p14="http://schemas.microsoft.com/office/powerpoint/2010/main" val="2963867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2" y="0"/>
            <a:ext cx="2983473" cy="465774"/>
          </a:xfrm>
          <a:prstGeom prst="rect">
            <a:avLst/>
          </a:prstGeom>
          <a:noFill/>
          <a:ln w="9525">
            <a:noFill/>
            <a:miter lim="800000"/>
            <a:headEnd/>
            <a:tailEnd/>
          </a:ln>
          <a:effectLst/>
        </p:spPr>
        <p:txBody>
          <a:bodyPr vert="horz" wrap="square" lIns="91276" tIns="45637" rIns="91276" bIns="45637"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74755" name="Rectangle 3"/>
          <p:cNvSpPr>
            <a:spLocks noGrp="1" noChangeArrowheads="1"/>
          </p:cNvSpPr>
          <p:nvPr>
            <p:ph type="dt" idx="1"/>
          </p:nvPr>
        </p:nvSpPr>
        <p:spPr bwMode="auto">
          <a:xfrm>
            <a:off x="3896782" y="0"/>
            <a:ext cx="2983473" cy="465774"/>
          </a:xfrm>
          <a:prstGeom prst="rect">
            <a:avLst/>
          </a:prstGeom>
          <a:noFill/>
          <a:ln w="9525">
            <a:noFill/>
            <a:miter lim="800000"/>
            <a:headEnd/>
            <a:tailEnd/>
          </a:ln>
          <a:effectLst/>
        </p:spPr>
        <p:txBody>
          <a:bodyPr vert="horz" wrap="square" lIns="91276" tIns="45637" rIns="91276" bIns="45637"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51204"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688494" y="4416108"/>
            <a:ext cx="5504826" cy="4184016"/>
          </a:xfrm>
          <a:prstGeom prst="rect">
            <a:avLst/>
          </a:prstGeom>
          <a:noFill/>
          <a:ln w="9525">
            <a:noFill/>
            <a:miter lim="800000"/>
            <a:headEnd/>
            <a:tailEnd/>
          </a:ln>
          <a:effectLst/>
        </p:spPr>
        <p:txBody>
          <a:bodyPr vert="horz" wrap="square" lIns="91276" tIns="45637" rIns="91276" bIns="4563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2" y="8829037"/>
            <a:ext cx="2983473" cy="465774"/>
          </a:xfrm>
          <a:prstGeom prst="rect">
            <a:avLst/>
          </a:prstGeom>
          <a:noFill/>
          <a:ln w="9525">
            <a:noFill/>
            <a:miter lim="800000"/>
            <a:headEnd/>
            <a:tailEnd/>
          </a:ln>
          <a:effectLst/>
        </p:spPr>
        <p:txBody>
          <a:bodyPr vert="horz" wrap="square" lIns="91276" tIns="45637" rIns="91276" bIns="45637"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74759" name="Rectangle 7"/>
          <p:cNvSpPr>
            <a:spLocks noGrp="1" noChangeArrowheads="1"/>
          </p:cNvSpPr>
          <p:nvPr>
            <p:ph type="sldNum" sz="quarter" idx="5"/>
          </p:nvPr>
        </p:nvSpPr>
        <p:spPr bwMode="auto">
          <a:xfrm>
            <a:off x="3896782" y="8829037"/>
            <a:ext cx="2983473" cy="465774"/>
          </a:xfrm>
          <a:prstGeom prst="rect">
            <a:avLst/>
          </a:prstGeom>
          <a:noFill/>
          <a:ln w="9525">
            <a:noFill/>
            <a:miter lim="800000"/>
            <a:headEnd/>
            <a:tailEnd/>
          </a:ln>
          <a:effectLst/>
        </p:spPr>
        <p:txBody>
          <a:bodyPr vert="horz" wrap="square" lIns="91276" tIns="45637" rIns="91276" bIns="45637" numCol="1" anchor="b" anchorCtr="0" compatLnSpc="1">
            <a:prstTxWarp prst="textNoShape">
              <a:avLst/>
            </a:prstTxWarp>
          </a:bodyPr>
          <a:lstStyle>
            <a:lvl1pPr algn="r" eaLnBrk="1" hangingPunct="1">
              <a:defRPr sz="1200">
                <a:latin typeface="Arial" charset="0"/>
              </a:defRPr>
            </a:lvl1pPr>
          </a:lstStyle>
          <a:p>
            <a:pPr>
              <a:defRPr/>
            </a:pPr>
            <a:fld id="{A1D06932-2941-4706-8EB7-77E0AEEA829D}" type="slidenum">
              <a:rPr lang="en-US"/>
              <a:pPr>
                <a:defRPr/>
              </a:pPr>
              <a:t>‹#›</a:t>
            </a:fld>
            <a:endParaRPr lang="en-US" dirty="0"/>
          </a:p>
        </p:txBody>
      </p:sp>
    </p:spTree>
    <p:extLst>
      <p:ext uri="{BB962C8B-B14F-4D97-AF65-F5344CB8AC3E}">
        <p14:creationId xmlns:p14="http://schemas.microsoft.com/office/powerpoint/2010/main" val="290798721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a:p>
        </p:txBody>
      </p:sp>
      <p:sp>
        <p:nvSpPr>
          <p:cNvPr id="52228" name="Slide Number Placeholder 3"/>
          <p:cNvSpPr>
            <a:spLocks noGrp="1"/>
          </p:cNvSpPr>
          <p:nvPr>
            <p:ph type="sldNum" sz="quarter" idx="5"/>
          </p:nvPr>
        </p:nvSpPr>
        <p:spPr>
          <a:noFill/>
        </p:spPr>
        <p:txBody>
          <a:bodyPr/>
          <a:lstStyle/>
          <a:p>
            <a:fld id="{EFA15FE3-B184-40D2-923A-08391F04AE7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7E6E768B-8DE0-46B7-BEB3-0E40D458C0BE}" type="slidenum">
              <a:rPr lang="en-US" sz="1200">
                <a:latin typeface="Arial" charset="0"/>
              </a:rPr>
              <a:pPr algn="r" defTabSz="903104" eaLnBrk="1" hangingPunct="1"/>
              <a:t>10</a:t>
            </a:fld>
            <a:endParaRPr lang="en-US" sz="1200"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pPr eaLnBrk="1" hangingPunct="1"/>
            <a:r>
              <a:rPr lang="en-US" dirty="0"/>
              <a:t>The question stem for these items is:  “Since entering this college, have you…”</a:t>
            </a:r>
          </a:p>
          <a:p>
            <a:pPr eaLnBrk="1" hangingPunct="1"/>
            <a:endParaRPr lang="en-US" dirty="0"/>
          </a:p>
          <a:p>
            <a:pPr eaLnBrk="1" hangingPunct="1"/>
            <a:r>
              <a:rPr lang="en-US" dirty="0"/>
              <a:t>The response options include: “Yes” and “No,” and the percent of students who answered “Yes” is shown for your institution and comparison group.</a:t>
            </a:r>
          </a:p>
          <a:p>
            <a:pPr eaLnBrk="1" hangingPunct="1"/>
            <a:endParaRPr lang="en-US" b="1" dirty="0"/>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pPr eaLnBrk="1" hangingPunct="1"/>
            <a:r>
              <a:rPr lang="en-US" dirty="0"/>
              <a:t>The question stem for these items is: “Since entering this college, how often have you utilized the following services…”</a:t>
            </a:r>
          </a:p>
          <a:p>
            <a:pPr eaLnBrk="1" hangingPunct="1"/>
            <a:endParaRPr lang="en-US" dirty="0"/>
          </a:p>
          <a:p>
            <a:pPr eaLnBrk="1" hangingPunct="1"/>
            <a:r>
              <a:rPr lang="en-US" dirty="0"/>
              <a:t>The response options include: “Frequently,” “Occasionally,” and “Not at All” (not shown here).</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r>
              <a:rPr lang="en-US" dirty="0"/>
              <a:t>The question stem for these items is: “Since entering this college, how often have you…”</a:t>
            </a:r>
          </a:p>
          <a:p>
            <a:pPr eaLnBrk="1" hangingPunct="1"/>
            <a:endParaRPr lang="en-US" dirty="0"/>
          </a:p>
          <a:p>
            <a:pPr eaLnBrk="1" hangingPunct="1"/>
            <a:r>
              <a:rPr lang="en-US" dirty="0"/>
              <a:t>The response options include: “Frequently,” “Occasionally,” and “Not at All” (not shown here).</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dirty="0"/>
              <a:t>Change in Academic Outcomes is measured by the longitudinal constructs of Habits of Mind, Academic Self-Concept, and Pluralistic Orientation. </a:t>
            </a:r>
          </a:p>
          <a:p>
            <a:endParaRPr lang="en-US" dirty="0"/>
          </a:p>
          <a:p>
            <a:r>
              <a:rPr lang="en-US" dirty="0"/>
              <a:t>The Faculty Interaction and Academic Disengagement constructs and items concerning, General Interpersonal</a:t>
            </a:r>
            <a:r>
              <a:rPr lang="en-US" baseline="0" dirty="0"/>
              <a:t> Validation and </a:t>
            </a:r>
            <a:r>
              <a:rPr lang="en-US" dirty="0"/>
              <a:t>Academic Enhancement Experiences, address students’ experiences and outcomes at the end of the first year.</a:t>
            </a:r>
          </a:p>
          <a:p>
            <a:endParaRPr lang="en-US" b="1" dirty="0"/>
          </a:p>
        </p:txBody>
      </p:sp>
      <p:sp>
        <p:nvSpPr>
          <p:cNvPr id="63492" name="Slide Number Placeholder 3"/>
          <p:cNvSpPr>
            <a:spLocks noGrp="1"/>
          </p:cNvSpPr>
          <p:nvPr>
            <p:ph type="sldNum" sz="quarter" idx="5"/>
          </p:nvPr>
        </p:nvSpPr>
        <p:spPr>
          <a:noFill/>
        </p:spPr>
        <p:txBody>
          <a:bodyPr/>
          <a:lstStyle/>
          <a:p>
            <a:fld id="{48365B1C-FE36-4780-B9A9-59C2E0ACF69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7C4532F2-39B8-4BE3-B6EF-4A0B1BF12A53}" type="slidenum">
              <a:rPr lang="en-US" sz="1200">
                <a:latin typeface="Arial" charset="0"/>
              </a:rPr>
              <a:pPr algn="r" defTabSz="903104" eaLnBrk="1" hangingPunct="1"/>
              <a:t>15</a:t>
            </a:fld>
            <a:endParaRPr lang="en-US" sz="1200" dirty="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3DD99313-A168-4364-9291-51DAB6B1F833}" type="slidenum">
              <a:rPr lang="en-US" sz="1200">
                <a:latin typeface="Arial" charset="0"/>
              </a:rPr>
              <a:pPr algn="r" defTabSz="903104" eaLnBrk="1" hangingPunct="1"/>
              <a:t>16</a:t>
            </a:fld>
            <a:endParaRPr lang="en-US" sz="1200" dirty="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A57E975B-AB45-42BE-9632-CED2480E22F9}" type="slidenum">
              <a:rPr lang="en-US" sz="1200">
                <a:latin typeface="Arial" charset="0"/>
              </a:rPr>
              <a:pPr algn="r" defTabSz="903104" eaLnBrk="1" hangingPunct="1"/>
              <a:t>17</a:t>
            </a:fld>
            <a:endParaRPr lang="en-US" sz="1200" dirty="0">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595FB0C6-3A2B-4BD5-9137-273C3EEC2979}" type="slidenum">
              <a:rPr lang="en-US" sz="1200">
                <a:latin typeface="Arial" charset="0"/>
              </a:rPr>
              <a:pPr algn="r" defTabSz="903104" eaLnBrk="1" hangingPunct="1"/>
              <a:t>18</a:t>
            </a:fld>
            <a:endParaRPr lang="en-US" sz="1200" dirty="0">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pPr eaLnBrk="1" hangingPunct="1"/>
            <a:r>
              <a:rPr lang="en-US" dirty="0"/>
              <a:t>The question stem for these items is: “Please indicate the extent to which you agree or disagree with the following statements…”</a:t>
            </a:r>
          </a:p>
          <a:p>
            <a:pPr eaLnBrk="1" hangingPunct="1"/>
            <a:endParaRPr lang="en-US" dirty="0"/>
          </a:p>
          <a:p>
            <a:pPr eaLnBrk="1" hangingPunct="1"/>
            <a:r>
              <a:rPr lang="en-US" dirty="0"/>
              <a:t>The response options include: “Strongly Agree,” “Agree,” “Disagree,” and “Strongly Disagree.” Only the first two responses are reported here.</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19</a:t>
            </a:fld>
            <a:endParaRPr lang="en-US" dirty="0"/>
          </a:p>
        </p:txBody>
      </p:sp>
    </p:spTree>
    <p:extLst>
      <p:ext uri="{BB962C8B-B14F-4D97-AF65-F5344CB8AC3E}">
        <p14:creationId xmlns:p14="http://schemas.microsoft.com/office/powerpoint/2010/main" val="1441621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a:p>
        </p:txBody>
      </p:sp>
      <p:sp>
        <p:nvSpPr>
          <p:cNvPr id="53252" name="Slide Number Placeholder 3"/>
          <p:cNvSpPr>
            <a:spLocks noGrp="1"/>
          </p:cNvSpPr>
          <p:nvPr>
            <p:ph type="sldNum" sz="quarter" idx="5"/>
          </p:nvPr>
        </p:nvSpPr>
        <p:spPr>
          <a:noFill/>
        </p:spPr>
        <p:txBody>
          <a:bodyPr/>
          <a:lstStyle/>
          <a:p>
            <a:fld id="{C09D7807-A486-4504-BBAB-BC222AE5641F}"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pPr eaLnBrk="1" hangingPunct="1"/>
            <a:r>
              <a:rPr lang="en-US" dirty="0"/>
              <a:t>The question stem for these item is: “Since entering this college, indicate how often you…”</a:t>
            </a:r>
          </a:p>
          <a:p>
            <a:pPr eaLnBrk="1" hangingPunct="1"/>
            <a:endParaRPr lang="en-US" dirty="0"/>
          </a:p>
          <a:p>
            <a:pPr eaLnBrk="1" hangingPunct="1"/>
            <a:r>
              <a:rPr lang="en-US" dirty="0"/>
              <a:t>The response options include: “Frequently,” “Occasionally,” and “Not at All” (not shown here).</a:t>
            </a:r>
          </a:p>
          <a:p>
            <a:pPr eaLnBrk="1" hangingPunct="1"/>
            <a:endParaRPr lang="en-US" dirty="0"/>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r>
              <a:rPr lang="en-US" dirty="0"/>
              <a:t>The impact of students’ participation in co-curricular experiences is addressed by the longitudinal construct of Social </a:t>
            </a:r>
            <a:r>
              <a:rPr lang="en-US" dirty="0" smtClean="0"/>
              <a:t>Agency,</a:t>
            </a:r>
            <a:r>
              <a:rPr lang="en-US" baseline="0" dirty="0" smtClean="0"/>
              <a:t> </a:t>
            </a:r>
            <a:r>
              <a:rPr lang="en-US" dirty="0" smtClean="0"/>
              <a:t>Civic Engagement, Civic</a:t>
            </a:r>
            <a:r>
              <a:rPr lang="en-US" baseline="0" dirty="0" smtClean="0"/>
              <a:t> </a:t>
            </a:r>
            <a:r>
              <a:rPr lang="en-US" dirty="0" smtClean="0"/>
              <a:t>Awareness,</a:t>
            </a:r>
            <a:r>
              <a:rPr lang="en-US" baseline="0" dirty="0" smtClean="0"/>
              <a:t> and </a:t>
            </a:r>
            <a:r>
              <a:rPr lang="en-US" sz="1200" b="0" i="0" kern="1200" dirty="0" smtClean="0">
                <a:solidFill>
                  <a:schemeClr val="tx1"/>
                </a:solidFill>
                <a:effectLst/>
                <a:latin typeface="Arial" charset="0"/>
                <a:ea typeface="+mn-ea"/>
                <a:cs typeface="+mn-cs"/>
              </a:rPr>
              <a:t>Pluralistic Orientation </a:t>
            </a:r>
            <a:r>
              <a:rPr lang="en-US" dirty="0" smtClean="0"/>
              <a:t>constructs</a:t>
            </a:r>
            <a:r>
              <a:rPr lang="en-US" dirty="0"/>
              <a:t>. </a:t>
            </a:r>
          </a:p>
        </p:txBody>
      </p:sp>
      <p:sp>
        <p:nvSpPr>
          <p:cNvPr id="77828" name="Slide Number Placeholder 3"/>
          <p:cNvSpPr>
            <a:spLocks noGrp="1"/>
          </p:cNvSpPr>
          <p:nvPr>
            <p:ph type="sldNum" sz="quarter" idx="5"/>
          </p:nvPr>
        </p:nvSpPr>
        <p:spPr>
          <a:noFill/>
        </p:spPr>
        <p:txBody>
          <a:bodyPr/>
          <a:lstStyle/>
          <a:p>
            <a:fld id="{92C36E95-78BF-427F-BD19-BB0B58F947D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065241D2-84A0-4A34-AC8F-CF5332594D38}" type="slidenum">
              <a:rPr lang="en-US" sz="1200">
                <a:latin typeface="Arial" charset="0"/>
              </a:rPr>
              <a:pPr algn="r" defTabSz="903104" eaLnBrk="1" hangingPunct="1"/>
              <a:t>22</a:t>
            </a:fld>
            <a:endParaRPr lang="en-US" sz="1200" dirty="0">
              <a:latin typeface="Arial"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B88A5161-1C39-4739-ADDF-830898676999}" type="slidenum">
              <a:rPr lang="en-US" sz="1200">
                <a:latin typeface="Arial" charset="0"/>
              </a:rPr>
              <a:pPr algn="r" defTabSz="903104" eaLnBrk="1" hangingPunct="1"/>
              <a:t>23</a:t>
            </a:fld>
            <a:endParaRPr lang="en-US" sz="1200" dirty="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a:t>Mean comparisons for your institution and comparison group are shown for all first-time, full-time students, broken out by gender.</a:t>
            </a:r>
          </a:p>
          <a:p>
            <a:pPr eaLnBrk="1" hangingPunct="1"/>
            <a:endParaRPr lang="en-US"/>
          </a:p>
          <a:p>
            <a:pPr eaLnBrk="1" hangingPunct="1"/>
            <a:r>
              <a:rPr lang="en-US"/>
              <a:t>Construct items listed at right appear in the order in which they contribute to the construct.</a:t>
            </a:r>
          </a:p>
          <a:p>
            <a:pPr eaLnBrk="1" hangingPunct="1"/>
            <a:endParaRPr lang="en-US"/>
          </a:p>
          <a:p>
            <a:pPr eaLnBrk="1" hangingPunct="1"/>
            <a:endParaRPr lang="en-US"/>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803CC0FD-33EB-4649-AEAD-602B7FC74223}" type="slidenum">
              <a:rPr lang="en-US" sz="1200">
                <a:latin typeface="Arial" charset="0"/>
              </a:rPr>
              <a:pPr algn="r" defTabSz="903104" eaLnBrk="1" hangingPunct="1"/>
              <a:t>24</a:t>
            </a:fld>
            <a:endParaRPr lang="en-US" sz="1200" dirty="0">
              <a:latin typeface="Arial"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24</a:t>
            </a:fld>
            <a:endParaRPr lang="en-US" dirty="0"/>
          </a:p>
        </p:txBody>
      </p:sp>
    </p:spTree>
    <p:extLst>
      <p:ext uri="{BB962C8B-B14F-4D97-AF65-F5344CB8AC3E}">
        <p14:creationId xmlns:p14="http://schemas.microsoft.com/office/powerpoint/2010/main" val="38672686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141CCF23-8DFB-408C-A8A6-9B57DFEDDB40}" type="slidenum">
              <a:rPr lang="en-US" sz="1200">
                <a:latin typeface="Arial" charset="0"/>
              </a:rPr>
              <a:pPr algn="r" defTabSz="903104" eaLnBrk="1" hangingPunct="1"/>
              <a:t>25</a:t>
            </a:fld>
            <a:endParaRPr lang="en-US" sz="1200" dirty="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Diversity and Campus Climate constructs:</a:t>
            </a:r>
            <a:r>
              <a:rPr lang="en-US" baseline="0" dirty="0"/>
              <a:t> </a:t>
            </a:r>
            <a:r>
              <a:rPr lang="en-US" dirty="0">
                <a:solidFill>
                  <a:schemeClr val="bg1"/>
                </a:solidFill>
                <a:latin typeface="Franklin Gothic Medium" panose="020B0603020102020204" pitchFamily="34" charset="0"/>
              </a:rPr>
              <a:t>Positive Cross-Racial Interaction and Negative Cross-Racial Interaction.</a:t>
            </a:r>
          </a:p>
          <a:p>
            <a:endParaRPr lang="en-US" dirty="0">
              <a:solidFill>
                <a:schemeClr val="bg1"/>
              </a:solidFill>
              <a:latin typeface="Franklin Gothic Medium" panose="020B06030201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Additional items provide information on </a:t>
            </a:r>
            <a:r>
              <a:rPr lang="en-US" dirty="0">
                <a:solidFill>
                  <a:schemeClr val="bg1"/>
                </a:solidFill>
                <a:latin typeface="Franklin Gothic Medium" panose="020B0603020102020204" pitchFamily="34" charset="0"/>
              </a:rPr>
              <a:t>Campus Climate and Diversity</a:t>
            </a:r>
            <a:r>
              <a:rPr lang="en-US" sz="900" dirty="0">
                <a:solidFill>
                  <a:schemeClr val="bg1"/>
                </a:solidFill>
                <a:latin typeface="Franklin Gothic Medium" panose="020B0603020102020204" pitchFamily="34" charset="0"/>
              </a:rPr>
              <a:t>.</a:t>
            </a:r>
            <a:endParaRPr lang="en-US" dirty="0"/>
          </a:p>
          <a:p>
            <a:endParaRPr lang="en-US" dirty="0"/>
          </a:p>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26</a:t>
            </a:fld>
            <a:endParaRPr lang="en-US"/>
          </a:p>
        </p:txBody>
      </p:sp>
    </p:spTree>
    <p:extLst>
      <p:ext uri="{BB962C8B-B14F-4D97-AF65-F5344CB8AC3E}">
        <p14:creationId xmlns:p14="http://schemas.microsoft.com/office/powerpoint/2010/main" val="33643118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EAB66067-5400-408F-96C2-5F925B9B8733}" type="slidenum">
              <a:rPr lang="en-US" sz="1200">
                <a:latin typeface="Arial" charset="0"/>
              </a:rPr>
              <a:pPr algn="r" defTabSz="903104" eaLnBrk="1" hangingPunct="1"/>
              <a:t>27</a:t>
            </a:fld>
            <a:endParaRPr lang="en-US" sz="1200" dirty="0">
              <a:latin typeface="Arial"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b="1"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54B3CD57-E212-4904-B01E-6F7B59170183}" type="slidenum">
              <a:rPr lang="en-US" sz="1200">
                <a:latin typeface="Arial" charset="0"/>
              </a:rPr>
              <a:pPr algn="r" defTabSz="903104" eaLnBrk="1" hangingPunct="1"/>
              <a:t>28</a:t>
            </a:fld>
            <a:endParaRPr lang="en-US" sz="1200" dirty="0">
              <a:latin typeface="Arial"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p:spPr>
        <p:txBody>
          <a:bodyPr/>
          <a:lstStyle/>
          <a:p>
            <a:pPr eaLnBrk="1" hangingPunct="1"/>
            <a:r>
              <a:rPr lang="en-US" dirty="0"/>
              <a:t>The question stem for these items is: “Please indicate the extent to which you agree or disagree with the following statements…”</a:t>
            </a:r>
          </a:p>
          <a:p>
            <a:pPr eaLnBrk="1" hangingPunct="1"/>
            <a:endParaRPr lang="en-US" dirty="0"/>
          </a:p>
          <a:p>
            <a:pPr eaLnBrk="1" hangingPunct="1"/>
            <a:r>
              <a:rPr lang="en-US" dirty="0"/>
              <a:t>The response options include: “Strongly Agree,” “Agree,” “Disagree,” and “Strongly Disagree.” Only the first two responses are reported here.</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a:p>
        </p:txBody>
      </p:sp>
      <p:sp>
        <p:nvSpPr>
          <p:cNvPr id="54276" name="Slide Number Placeholder 3"/>
          <p:cNvSpPr>
            <a:spLocks noGrp="1"/>
          </p:cNvSpPr>
          <p:nvPr>
            <p:ph type="sldNum" sz="quarter" idx="5"/>
          </p:nvPr>
        </p:nvSpPr>
        <p:spPr>
          <a:noFill/>
        </p:spPr>
        <p:txBody>
          <a:bodyPr/>
          <a:lstStyle/>
          <a:p>
            <a:fld id="{79F4AD94-66D3-43CC-BC6E-B2A10336ABE6}"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p:spPr>
        <p:txBody>
          <a:bodyPr/>
          <a:lstStyle/>
          <a:p>
            <a:pPr eaLnBrk="1" hangingPunct="1"/>
            <a:r>
              <a:rPr lang="en-US" dirty="0"/>
              <a:t>The question stem for these items is: “Please rate your satisfaction with this institution on each of the following aspects…”</a:t>
            </a:r>
          </a:p>
          <a:p>
            <a:pPr eaLnBrk="1" hangingPunct="1"/>
            <a:endParaRPr lang="en-US" dirty="0"/>
          </a:p>
          <a:p>
            <a:pPr eaLnBrk="1" hangingPunct="1"/>
            <a:r>
              <a:rPr lang="en-US" dirty="0"/>
              <a:t>The response options include: “Very Satisfied,” “Satisfied,” “Neutral,” “Dissatisfied,” “Very Dissatisfied,” and “Can’t Rate/No Experience.” Only the first two responses are reported here.</a:t>
            </a:r>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Students’ levels of satisfaction with their college experience are measured by the Satisfaction with Coursework and Overall Satisfaction constructs. </a:t>
            </a:r>
          </a:p>
          <a:p>
            <a:endParaRPr lang="en-US" dirty="0"/>
          </a:p>
          <a:p>
            <a:r>
              <a:rPr lang="en-US" dirty="0"/>
              <a:t>Additional items provide information on Satisfaction with Academic Support and Courses and Satisfaction with Community. </a:t>
            </a:r>
          </a:p>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A9F019AB-8745-4485-9DDC-42E4F8DE34C0}" type="slidenum">
              <a:rPr lang="en-US" sz="1200">
                <a:latin typeface="Arial" charset="0"/>
              </a:rPr>
              <a:pPr algn="r" defTabSz="903104" eaLnBrk="1" hangingPunct="1"/>
              <a:t>32</a:t>
            </a:fld>
            <a:endParaRPr lang="en-US" sz="1200" dirty="0">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b="1"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question stem for these items is: “Please rate your satisfaction with your college in each area:…”</a:t>
            </a:r>
          </a:p>
          <a:p>
            <a:r>
              <a:rPr lang="en-US" dirty="0"/>
              <a:t>The response options include: “Very Satisfied,” “Satisfied,” “Neutral,” “Dissatisfied,” “Very Dissatisfied,” and “Can’t Rate/No Experience.” Only the first two responses are reported here.</a:t>
            </a:r>
          </a:p>
          <a:p>
            <a:endParaRPr lang="en-US" dirty="0"/>
          </a:p>
          <a:p>
            <a:r>
              <a:rPr lang="en-US" dirty="0"/>
              <a:t>Students who could not rate or had no experience were excluded from the total. </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US" dirty="0"/>
              <a:t>The question stem for these items is: ““Please rate your satisfaction with your college in each area:…”</a:t>
            </a:r>
          </a:p>
          <a:p>
            <a:endParaRPr lang="en-US" dirty="0"/>
          </a:p>
          <a:p>
            <a:r>
              <a:rPr lang="en-US" dirty="0"/>
              <a:t>The response options include: “Very Satisfied,” “Satisfied,” “Neutral,” “Dissatisfied,” “Very Dissatisfied,” and “Can’t Rate/No Experience.” Only the first two responses are reported here. </a:t>
            </a:r>
          </a:p>
          <a:p>
            <a:endParaRPr lang="en-US" dirty="0"/>
          </a:p>
          <a:p>
            <a:r>
              <a:rPr lang="en-US" dirty="0"/>
              <a:t>Students who could not rate or had no experience were excluded from the total. </a:t>
            </a:r>
          </a:p>
          <a:p>
            <a:endParaRPr lang="en-US" dirty="0"/>
          </a:p>
          <a:p>
            <a:endParaRPr lang="en-US" dirty="0">
              <a:solidFill>
                <a:srgbClr val="FF0000"/>
              </a:solidFill>
            </a:endParaRPr>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50A7D8DA-A0EB-4B98-B328-BC9C76BC04F8}" type="slidenum">
              <a:rPr lang="en-US" sz="1200">
                <a:latin typeface="Arial" charset="0"/>
              </a:rPr>
              <a:pPr algn="r" defTabSz="903104" eaLnBrk="1" hangingPunct="1"/>
              <a:t>35</a:t>
            </a:fld>
            <a:endParaRPr lang="en-US" sz="1200" dirty="0">
              <a:latin typeface="Arial"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b="1" dirty="0"/>
          </a:p>
          <a:p>
            <a:pPr eaLnBrk="1" hangingPunct="1"/>
            <a:r>
              <a:rPr lang="en-US" dirty="0"/>
              <a:t>Construct items listed at right appear in the order in which they contribute to the construct.</a:t>
            </a:r>
          </a:p>
          <a:p>
            <a:pPr eaLnBrk="1" hangingPunct="1"/>
            <a:endParaRPr lang="en-US" b="0"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8B696DFB-D642-4705-907D-255BE78D9C0C}" type="slidenum">
              <a:rPr lang="en-US" smtClean="0"/>
              <a:pPr/>
              <a:t>36</a:t>
            </a:fld>
            <a:endParaRPr lang="en-US"/>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16433" y="4414521"/>
            <a:ext cx="5048953" cy="4185605"/>
          </a:xfrm>
          <a:noFill/>
          <a:ln/>
        </p:spPr>
        <p:txBody>
          <a:bodyPr/>
          <a:lstStyle/>
          <a:p>
            <a:pPr eaLnBrk="1" hangingPunct="1"/>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algn="l"/>
            <a:r>
              <a:rPr lang="en-US" sz="1000" dirty="0"/>
              <a:t>Constructs are reported for all first-time, full-time students, denoted as “All FTFT,” and are also broken out by </a:t>
            </a:r>
            <a:r>
              <a:rPr lang="en-US" sz="1000" dirty="0" smtClean="0"/>
              <a:t>“</a:t>
            </a:r>
            <a:r>
              <a:rPr lang="en-US" sz="1200" b="0" i="0" kern="1200" dirty="0" smtClean="0">
                <a:solidFill>
                  <a:schemeClr val="tx1"/>
                </a:solidFill>
                <a:effectLst/>
                <a:latin typeface="Arial" charset="0"/>
                <a:ea typeface="+mn-ea"/>
                <a:cs typeface="+mn-cs"/>
              </a:rPr>
              <a:t>Men/Trans Men</a:t>
            </a:r>
            <a:r>
              <a:rPr lang="en-US" sz="1000" dirty="0" smtClean="0"/>
              <a:t>” </a:t>
            </a:r>
            <a:r>
              <a:rPr lang="en-US" sz="1000" dirty="0"/>
              <a:t>and </a:t>
            </a:r>
            <a:r>
              <a:rPr lang="en-US" sz="1000" dirty="0" smtClean="0"/>
              <a:t>“</a:t>
            </a:r>
            <a:r>
              <a:rPr lang="en-US" sz="1200" b="0" i="0" kern="1200" dirty="0" smtClean="0">
                <a:solidFill>
                  <a:schemeClr val="tx1"/>
                </a:solidFill>
                <a:effectLst/>
                <a:latin typeface="Arial" charset="0"/>
                <a:ea typeface="+mn-ea"/>
                <a:cs typeface="+mn-cs"/>
              </a:rPr>
              <a:t>Women/Trans women</a:t>
            </a:r>
            <a:r>
              <a:rPr lang="en-US" sz="1000" dirty="0" smtClean="0"/>
              <a:t>.” </a:t>
            </a:r>
            <a:r>
              <a:rPr lang="en-US" sz="1000" dirty="0"/>
              <a:t>Bar graphs depicting mean scores are shown for your institution and comparison group. CIRP Constructs have been scaled to a population mean of 50 with a standard deviation of 10.  More detailed information on constructs can be found at http://www.heri.ucla.edu/PDFs/constructs/technicalreport.pdf.</a:t>
            </a:r>
          </a:p>
          <a:p>
            <a:endParaRPr lang="en-US" sz="1000" dirty="0"/>
          </a:p>
          <a:p>
            <a:r>
              <a:rPr lang="en-US" sz="1000" dirty="0"/>
              <a:t>When a construct appears on both the CIRP Freshman Survey (TFS) and the YFCY, we present the construct longitudinally. The longitudinal construct has been designed to measure within-person change, which allows you to assess change among your student population. These line graphs depict all respondents using matched-pair analysis for TFS-YFCY, broken out by gender for your institution and comparison group.</a:t>
            </a:r>
          </a:p>
          <a:p>
            <a:endParaRPr lang="en-US" sz="1000" dirty="0"/>
          </a:p>
          <a:p>
            <a:r>
              <a:rPr lang="en-US" sz="1000" dirty="0"/>
              <a:t>For schools that do not have matching TFS-YFCY results, longitudinal constructs cannot be presented.  For these schools, all constructs are presented as bar graphs using only YFCY results. </a:t>
            </a:r>
          </a:p>
          <a:p>
            <a:endParaRPr lang="en-US" sz="1000" dirty="0"/>
          </a:p>
          <a:p>
            <a:r>
              <a:rPr lang="en-US" sz="1000" dirty="0"/>
              <a:t>Following the Longitudinal Constructs and Constructs, individual survey items relevant to each of the categories are presented. </a:t>
            </a:r>
          </a:p>
          <a:p>
            <a:endParaRPr lang="en-US" sz="1000" dirty="0">
              <a:solidFill>
                <a:srgbClr val="FF0000"/>
              </a:solidFill>
            </a:endParaRPr>
          </a:p>
        </p:txBody>
      </p:sp>
      <p:sp>
        <p:nvSpPr>
          <p:cNvPr id="55300" name="Slide Number Placeholder 3"/>
          <p:cNvSpPr>
            <a:spLocks noGrp="1"/>
          </p:cNvSpPr>
          <p:nvPr>
            <p:ph type="sldNum" sz="quarter" idx="5"/>
          </p:nvPr>
        </p:nvSpPr>
        <p:spPr>
          <a:noFill/>
        </p:spPr>
        <p:txBody>
          <a:bodyPr/>
          <a:lstStyle/>
          <a:p>
            <a:fld id="{BB8C5F55-7FC7-4C4D-8818-950D6D31DC2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r>
              <a:rPr lang="en-US" dirty="0"/>
              <a:t>The sexual orientation variable was aggregated to 100% as follows: </a:t>
            </a:r>
          </a:p>
          <a:p>
            <a:r>
              <a:rPr lang="en-US" sz="1200" b="0" i="0" u="none" strike="noStrike" kern="1200" dirty="0">
                <a:solidFill>
                  <a:schemeClr val="tx1"/>
                </a:solidFill>
                <a:effectLst/>
                <a:latin typeface="Arial" charset="0"/>
                <a:ea typeface="+mn-ea"/>
                <a:cs typeface="+mn-cs"/>
              </a:rPr>
              <a:t>Heterosexual/Straight</a:t>
            </a:r>
            <a:r>
              <a:rPr lang="en-US" dirty="0"/>
              <a:t> </a:t>
            </a:r>
          </a:p>
          <a:p>
            <a:r>
              <a:rPr lang="en-US" sz="1200" b="0" i="0" u="none" strike="noStrike" kern="1200" dirty="0">
                <a:solidFill>
                  <a:schemeClr val="tx1"/>
                </a:solidFill>
                <a:effectLst/>
                <a:latin typeface="Arial" charset="0"/>
                <a:ea typeface="+mn-ea"/>
                <a:cs typeface="+mn-cs"/>
              </a:rPr>
              <a:t>Gay</a:t>
            </a:r>
            <a:r>
              <a:rPr lang="en-US" dirty="0"/>
              <a:t> </a:t>
            </a:r>
          </a:p>
          <a:p>
            <a:r>
              <a:rPr lang="en-US" sz="1200" b="0" i="0" u="none" strike="noStrike" kern="1200" dirty="0">
                <a:solidFill>
                  <a:schemeClr val="tx1"/>
                </a:solidFill>
                <a:effectLst/>
                <a:latin typeface="Arial" charset="0"/>
                <a:ea typeface="+mn-ea"/>
                <a:cs typeface="+mn-cs"/>
              </a:rPr>
              <a:t>Lesbian</a:t>
            </a:r>
            <a:r>
              <a:rPr lang="en-US" dirty="0"/>
              <a:t> </a:t>
            </a:r>
          </a:p>
          <a:p>
            <a:r>
              <a:rPr lang="en-US" sz="1200" b="0" i="0" u="none" strike="noStrike" kern="1200" dirty="0">
                <a:solidFill>
                  <a:schemeClr val="tx1"/>
                </a:solidFill>
                <a:effectLst/>
                <a:latin typeface="Arial" charset="0"/>
                <a:ea typeface="+mn-ea"/>
                <a:cs typeface="+mn-cs"/>
              </a:rPr>
              <a:t>Bisexual</a:t>
            </a:r>
            <a:r>
              <a:rPr lang="en-US" dirty="0"/>
              <a:t> </a:t>
            </a:r>
          </a:p>
          <a:p>
            <a:r>
              <a:rPr lang="en-US" sz="1200" b="0" i="0" u="none" strike="noStrike" kern="1200" dirty="0">
                <a:solidFill>
                  <a:schemeClr val="tx1"/>
                </a:solidFill>
                <a:effectLst/>
                <a:latin typeface="Arial" charset="0"/>
                <a:ea typeface="+mn-ea"/>
                <a:cs typeface="+mn-cs"/>
              </a:rPr>
              <a:t>Queer</a:t>
            </a:r>
            <a:r>
              <a:rPr lang="en-US" dirty="0"/>
              <a:t> </a:t>
            </a:r>
          </a:p>
          <a:p>
            <a:r>
              <a:rPr lang="en-US" baseline="0" dirty="0"/>
              <a:t>P</a:t>
            </a:r>
            <a:r>
              <a:rPr lang="en-US" dirty="0"/>
              <a:t>ansexual</a:t>
            </a:r>
          </a:p>
          <a:p>
            <a:r>
              <a:rPr lang="en-US" dirty="0"/>
              <a:t>Asexual</a:t>
            </a:r>
          </a:p>
          <a:p>
            <a:r>
              <a:rPr lang="en-US" sz="1200" b="0" i="0" u="none" strike="noStrike" kern="1200" dirty="0">
                <a:solidFill>
                  <a:schemeClr val="tx1"/>
                </a:solidFill>
                <a:effectLst/>
                <a:latin typeface="Arial" charset="0"/>
                <a:ea typeface="+mn-ea"/>
                <a:cs typeface="+mn-cs"/>
              </a:rPr>
              <a:t>No</a:t>
            </a:r>
            <a:r>
              <a:rPr lang="en-US" sz="1200" b="0" i="0" u="none" strike="noStrike" kern="1200" baseline="0" dirty="0">
                <a:solidFill>
                  <a:schemeClr val="tx1"/>
                </a:solidFill>
                <a:effectLst/>
                <a:latin typeface="Arial" charset="0"/>
                <a:ea typeface="+mn-ea"/>
                <a:cs typeface="+mn-cs"/>
              </a:rPr>
              <a:t>t listed above.</a:t>
            </a:r>
            <a:endParaRPr lang="en-US" dirty="0"/>
          </a:p>
          <a:p>
            <a:endParaRPr lang="en-US" dirty="0"/>
          </a:p>
        </p:txBody>
      </p:sp>
      <p:sp>
        <p:nvSpPr>
          <p:cNvPr id="57348" name="Slide Number Placeholder 3"/>
          <p:cNvSpPr>
            <a:spLocks noGrp="1"/>
          </p:cNvSpPr>
          <p:nvPr>
            <p:ph type="sldNum" sz="quarter" idx="5"/>
          </p:nvPr>
        </p:nvSpPr>
        <p:spPr>
          <a:noFill/>
        </p:spPr>
        <p:txBody>
          <a:bodyPr/>
          <a:lstStyle/>
          <a:p>
            <a:fld id="{BD985A1E-B53A-4CEC-91A3-87F1929ECD4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r>
              <a:rPr lang="en-US" dirty="0" smtClean="0"/>
              <a:t>The Race/Ethnicity variable displayed here is “RACEGROUP”.  It is an aggregated variable with the total percentage adding to 100. The method for aggregating is as follows:</a:t>
            </a:r>
          </a:p>
          <a:p>
            <a:endParaRPr lang="en-US" dirty="0" smtClean="0"/>
          </a:p>
          <a:p>
            <a:pPr>
              <a:buFontTx/>
              <a:buChar char="•"/>
            </a:pPr>
            <a:r>
              <a:rPr lang="en-US" baseline="0" dirty="0" smtClean="0"/>
              <a:t> </a:t>
            </a:r>
            <a:r>
              <a:rPr lang="en-US" dirty="0" smtClean="0"/>
              <a:t>Respondents who marked more than one racial category are included in “Two or more.” </a:t>
            </a:r>
          </a:p>
          <a:p>
            <a:pPr>
              <a:buFontTx/>
              <a:buChar char="•"/>
            </a:pPr>
            <a:endParaRPr lang="en-US" dirty="0" smtClean="0"/>
          </a:p>
          <a:p>
            <a:endParaRPr lang="en-US" dirty="0" smtClean="0"/>
          </a:p>
          <a:p>
            <a:r>
              <a:rPr lang="en-US" dirty="0" smtClean="0"/>
              <a:t>The Housing variable was aggregated to sum to 100% as follows: </a:t>
            </a:r>
            <a:br>
              <a:rPr lang="en-US" dirty="0" smtClean="0"/>
            </a:br>
            <a:r>
              <a:rPr lang="en-US" dirty="0" smtClean="0"/>
              <a:t>Residence Halls = Residence Hall </a:t>
            </a:r>
            <a:br>
              <a:rPr lang="en-US" dirty="0" smtClean="0"/>
            </a:br>
            <a:r>
              <a:rPr lang="en-US" dirty="0" smtClean="0"/>
              <a:t>Special Interest Housing = First-year student housing, Cultural or minority student housing, Single-sex housing, Special academic program housing, Other special interest housing </a:t>
            </a:r>
            <a:br>
              <a:rPr lang="en-US" dirty="0" smtClean="0"/>
            </a:br>
            <a:r>
              <a:rPr lang="en-US" dirty="0" smtClean="0"/>
              <a:t>With Family = At home with family </a:t>
            </a:r>
            <a:br>
              <a:rPr lang="en-US" dirty="0" smtClean="0"/>
            </a:br>
            <a:r>
              <a:rPr lang="en-US" dirty="0" smtClean="0"/>
              <a:t>All Other Responses = Apartment, Fraternity or sorority housing, Other Residential Housing, Rented apartment or house, Other </a:t>
            </a:r>
            <a:br>
              <a:rPr lang="en-US" dirty="0" smtClean="0"/>
            </a:br>
            <a:r>
              <a:rPr lang="en-US" dirty="0" smtClean="0"/>
              <a:t/>
            </a:r>
            <a:br>
              <a:rPr lang="en-US" dirty="0" smtClean="0"/>
            </a:br>
            <a:r>
              <a:rPr lang="en-US" dirty="0" smtClean="0"/>
              <a:t>Complete breakouts of the housing variable can be found in your Institutional Profile.</a:t>
            </a:r>
          </a:p>
          <a:p>
            <a:pPr>
              <a:buFontTx/>
              <a:buNone/>
            </a:pPr>
            <a:endParaRPr lang="en-US" dirty="0"/>
          </a:p>
        </p:txBody>
      </p:sp>
      <p:sp>
        <p:nvSpPr>
          <p:cNvPr id="57348" name="Slide Number Placeholder 3"/>
          <p:cNvSpPr>
            <a:spLocks noGrp="1"/>
          </p:cNvSpPr>
          <p:nvPr>
            <p:ph type="sldNum" sz="quarter" idx="5"/>
          </p:nvPr>
        </p:nvSpPr>
        <p:spPr>
          <a:noFill/>
        </p:spPr>
        <p:txBody>
          <a:bodyPr/>
          <a:lstStyle/>
          <a:p>
            <a:fld id="{BD985A1E-B53A-4CEC-91A3-87F1929ECD47}" type="slidenum">
              <a:rPr lang="en-US" smtClean="0"/>
              <a:pPr/>
              <a:t>6</a:t>
            </a:fld>
            <a:endParaRPr lang="en-US"/>
          </a:p>
        </p:txBody>
      </p:sp>
    </p:spTree>
    <p:extLst>
      <p:ext uri="{BB962C8B-B14F-4D97-AF65-F5344CB8AC3E}">
        <p14:creationId xmlns:p14="http://schemas.microsoft.com/office/powerpoint/2010/main" val="519746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This section highlights the impact of the current economi</a:t>
            </a:r>
            <a:r>
              <a:rPr lang="en-US" baseline="0" dirty="0"/>
              <a:t>c situation on college choice, the sources used to cover first year educational expenses and students’ concerns about financing college.</a:t>
            </a:r>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The full stem for this item is: “How much of</a:t>
            </a:r>
            <a:r>
              <a:rPr lang="en-US" baseline="0" dirty="0">
                <a:solidFill>
                  <a:srgbClr val="000000"/>
                </a:solidFill>
              </a:rPr>
              <a:t> the past </a:t>
            </a:r>
            <a:r>
              <a:rPr lang="en-US" dirty="0">
                <a:solidFill>
                  <a:srgbClr val="000000"/>
                </a:solidFill>
              </a:rPr>
              <a:t>year’s educational expenses (room, board, tuition, and fees) were covered from </a:t>
            </a:r>
            <a:r>
              <a:rPr lang="en-US" u="sng" dirty="0">
                <a:solidFill>
                  <a:srgbClr val="000000"/>
                </a:solidFill>
              </a:rPr>
              <a:t>each</a:t>
            </a:r>
            <a:r>
              <a:rPr lang="en-US" u="none" dirty="0">
                <a:solidFill>
                  <a:srgbClr val="000000"/>
                </a:solidFill>
              </a:rPr>
              <a:t> of the following</a:t>
            </a:r>
            <a:r>
              <a:rPr lang="en-US" u="none" baseline="0" dirty="0">
                <a:solidFill>
                  <a:srgbClr val="000000"/>
                </a:solidFill>
              </a:rPr>
              <a:t>  sources?</a:t>
            </a:r>
            <a:r>
              <a:rPr lang="en-US" dirty="0">
                <a:solidFill>
                  <a:srgbClr val="000000"/>
                </a:solidFill>
              </a:rPr>
              <a:t>”</a:t>
            </a:r>
          </a:p>
          <a:p>
            <a:endParaRPr lang="en-US" dirty="0">
              <a:solidFill>
                <a:srgbClr val="000000"/>
              </a:solidFill>
            </a:endParaRPr>
          </a:p>
          <a:p>
            <a:r>
              <a:rPr lang="en-US" dirty="0">
                <a:solidFill>
                  <a:srgbClr val="000000"/>
                </a:solidFill>
              </a:rPr>
              <a:t>Item response options include “None,”  “$1 to $2,999”, “$3,000 to $5,999”, “$6,000 to $9,999”, “$10,000 to $14,999”,  and “$15,000 or more.” Results shown here reflect all responses indicating any amount (i.e., all but “None”).</a:t>
            </a:r>
          </a:p>
          <a:p>
            <a:endParaRPr lang="en-US" dirty="0">
              <a:solidFill>
                <a:srgbClr val="000000"/>
              </a:solidFill>
            </a:endParaRPr>
          </a:p>
          <a:p>
            <a:endParaRPr lang="en-US" dirty="0">
              <a:solidFill>
                <a:srgbClr val="000000"/>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The question used</a:t>
            </a:r>
            <a:r>
              <a:rPr lang="en-US" baseline="0" dirty="0"/>
              <a:t> in</a:t>
            </a:r>
            <a:r>
              <a:rPr lang="en-US" dirty="0"/>
              <a:t> Figure 2 is: </a:t>
            </a:r>
            <a:r>
              <a:rPr lang="en-US" sz="1200" dirty="0">
                <a:solidFill>
                  <a:schemeClr val="accent3"/>
                </a:solidFill>
                <a:latin typeface="Franklin Gothic Book" panose="020B0503020102020204" pitchFamily="34" charset="0"/>
              </a:rPr>
              <a:t>Do you have any concern about your ability to finance your college education? Item response options includes ”major”</a:t>
            </a:r>
            <a:endParaRPr kumimoji="0" lang="en-US" sz="1200" b="1" i="0" u="none" strike="noStrike" cap="none" normalizeH="0" baseline="0" dirty="0">
              <a:ln>
                <a:noFill/>
              </a:ln>
              <a:solidFill>
                <a:schemeClr val="tx2"/>
              </a:solidFill>
              <a:effectLst/>
              <a:latin typeface="Garamond" pitchFamily="18" charset="0"/>
            </a:endParaRPr>
          </a:p>
          <a:p>
            <a:endParaRPr lang="en-US" dirty="0">
              <a:solidFill>
                <a:srgbClr val="000000"/>
              </a:solidFill>
            </a:endParaRPr>
          </a:p>
        </p:txBody>
      </p:sp>
      <p:sp>
        <p:nvSpPr>
          <p:cNvPr id="67588" name="Slide Number Placeholder 3"/>
          <p:cNvSpPr>
            <a:spLocks noGrp="1"/>
          </p:cNvSpPr>
          <p:nvPr>
            <p:ph type="sldNum" sz="quarter" idx="5"/>
          </p:nvPr>
        </p:nvSpPr>
        <p:spPr>
          <a:noFill/>
        </p:spPr>
        <p:txBody>
          <a:bodyPr/>
          <a:lstStyle/>
          <a:p>
            <a:pPr defTabSz="903189"/>
            <a:fld id="{CEA5B297-A434-4A76-A39B-9A295AC795EF}" type="slidenum">
              <a:rPr lang="en-US" smtClean="0"/>
              <a:pPr defTabSz="903189"/>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a:t>Adjustment is represented by the Academic Adjustment and Sense of Belonging constructs.  </a:t>
            </a:r>
          </a:p>
          <a:p>
            <a:endParaRPr lang="en-US" dirty="0"/>
          </a:p>
          <a:p>
            <a:r>
              <a:rPr lang="en-US" dirty="0"/>
              <a:t>Additional items examine Navigational </a:t>
            </a:r>
            <a:r>
              <a:rPr lang="en-US" dirty="0" smtClean="0"/>
              <a:t>Action</a:t>
            </a:r>
            <a:r>
              <a:rPr lang="en-US" baseline="0" dirty="0" smtClean="0"/>
              <a:t> and Health and Wellness.</a:t>
            </a:r>
          </a:p>
          <a:p>
            <a:endParaRPr lang="en-US" dirty="0"/>
          </a:p>
          <a:p>
            <a:endParaRPr lang="en-US" b="1" dirty="0"/>
          </a:p>
        </p:txBody>
      </p:sp>
      <p:sp>
        <p:nvSpPr>
          <p:cNvPr id="58372" name="Slide Number Placeholder 3"/>
          <p:cNvSpPr>
            <a:spLocks noGrp="1"/>
          </p:cNvSpPr>
          <p:nvPr>
            <p:ph type="sldNum" sz="quarter" idx="5"/>
          </p:nvPr>
        </p:nvSpPr>
        <p:spPr>
          <a:noFill/>
        </p:spPr>
        <p:txBody>
          <a:bodyPr/>
          <a:lstStyle/>
          <a:p>
            <a:fld id="{B7868D08-0A52-4EFD-88F2-F5FC81D99C5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96782" y="8829037"/>
            <a:ext cx="2983473" cy="465774"/>
          </a:xfrm>
          <a:prstGeom prst="rect">
            <a:avLst/>
          </a:prstGeom>
          <a:noFill/>
          <a:ln w="9525">
            <a:noFill/>
            <a:miter lim="800000"/>
            <a:headEnd/>
            <a:tailEnd/>
          </a:ln>
        </p:spPr>
        <p:txBody>
          <a:bodyPr lIns="91249" tIns="45623" rIns="91249" bIns="45623" anchor="b"/>
          <a:lstStyle/>
          <a:p>
            <a:pPr algn="r" defTabSz="903104" eaLnBrk="1" hangingPunct="1"/>
            <a:fld id="{282B1FD4-993B-4246-ABDE-D4C0F9D90FBD}" type="slidenum">
              <a:rPr lang="en-US" sz="1200">
                <a:latin typeface="Arial" charset="0"/>
              </a:rPr>
              <a:pPr algn="r" defTabSz="903104" eaLnBrk="1" hangingPunct="1"/>
              <a:t>9</a:t>
            </a:fld>
            <a:endParaRPr lang="en-US" sz="1200" dirty="0">
              <a:latin typeface="Arial"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solidFill>
                  <a:schemeClr val="bg1"/>
                </a:solidFill>
              </a:defRPr>
            </a:lvl1pPr>
          </a:lstStyle>
          <a:p>
            <a:r>
              <a:rPr lang="en-US" dirty="0"/>
              <a:t>Click to edit Master subtitle style</a:t>
            </a:r>
          </a:p>
        </p:txBody>
      </p:sp>
      <p:sp>
        <p:nvSpPr>
          <p:cNvPr id="2" name="Title 1"/>
          <p:cNvSpPr>
            <a:spLocks noGrp="1"/>
          </p:cNvSpPr>
          <p:nvPr>
            <p:ph type="title"/>
          </p:nvPr>
        </p:nvSpPr>
        <p:spPr/>
        <p:txBody>
          <a:bodyPr/>
          <a:lstStyle/>
          <a:p>
            <a:r>
              <a:rPr lang="en-US" dirty="0"/>
              <a:t>Click to edit Master title style</a:t>
            </a:r>
          </a:p>
        </p:txBody>
      </p:sp>
      <p:sp>
        <p:nvSpPr>
          <p:cNvPr id="5" name="Rectangle 20"/>
          <p:cNvSpPr>
            <a:spLocks noGrp="1" noChangeArrowheads="1"/>
          </p:cNvSpPr>
          <p:nvPr>
            <p:ph type="ftr" sz="quarter" idx="3"/>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3"/>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4"/>
          </p:nvPr>
        </p:nvSpPr>
        <p:spPr bwMode="auto">
          <a:xfrm>
            <a:off x="8686800" y="6393366"/>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dirty="0">
              <a:solidFill>
                <a:prstClr val="black"/>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3"/>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4"/>
          </p:nvPr>
        </p:nvSpPr>
        <p:spPr bwMode="auto">
          <a:xfrm>
            <a:off x="8686800" y="6393366"/>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dirty="0">
              <a:solidFill>
                <a:prstClr val="black"/>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0"/>
          <p:cNvSpPr>
            <a:spLocks noGrp="1" noChangeArrowheads="1"/>
          </p:cNvSpPr>
          <p:nvPr>
            <p:ph type="ftr" sz="quarter" idx="10"/>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
        <p:nvSpPr>
          <p:cNvPr id="7" name="Rectangle 25"/>
          <p:cNvSpPr>
            <a:spLocks noGrp="1" noChangeArrowheads="1"/>
          </p:cNvSpPr>
          <p:nvPr>
            <p:ph type="sldNum" sz="quarter" idx="4"/>
          </p:nvPr>
        </p:nvSpPr>
        <p:spPr bwMode="auto">
          <a:xfrm>
            <a:off x="8686800" y="6393366"/>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dirty="0">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0" y="227013"/>
            <a:ext cx="9140825"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0"/>
          <p:cNvSpPr>
            <a:spLocks noGrp="1" noChangeArrowheads="1"/>
          </p:cNvSpPr>
          <p:nvPr>
            <p:ph type="ftr" sz="quarter" idx="10"/>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
        <p:nvSpPr>
          <p:cNvPr id="8" name="Rectangle 25"/>
          <p:cNvSpPr>
            <a:spLocks noGrp="1" noChangeArrowheads="1"/>
          </p:cNvSpPr>
          <p:nvPr>
            <p:ph type="sldNum" sz="quarter" idx="11"/>
          </p:nvPr>
        </p:nvSpPr>
        <p:spPr bwMode="auto">
          <a:xfrm>
            <a:off x="8686800" y="6393366"/>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dirty="0">
              <a:solidFill>
                <a:prstClr val="blac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6" name="Rectangle 21"/>
          <p:cNvSpPr>
            <a:spLocks noGrp="1" noChangeArrowheads="1"/>
          </p:cNvSpPr>
          <p:nvPr>
            <p:ph type="ftr" sz="quarter" idx="11"/>
          </p:nvPr>
        </p:nvSpPr>
        <p:spPr>
          <a:xfrm>
            <a:off x="152400" y="6248400"/>
            <a:ext cx="2895600" cy="457200"/>
          </a:xfrm>
        </p:spPr>
        <p:txBody>
          <a:bodyPr/>
          <a:lstStyle>
            <a:lvl1pPr algn="ctr">
              <a:defRPr/>
            </a:lvl1pPr>
          </a:lstStyle>
          <a:p>
            <a:pPr>
              <a:defRPr/>
            </a:pPr>
            <a:r>
              <a:rPr lang="en-US">
                <a:solidFill>
                  <a:prstClr val="black"/>
                </a:solidFill>
              </a:rPr>
              <a:t>2019 Your First College Year Survey</a:t>
            </a:r>
            <a:endParaRPr lang="en-US" dirty="0">
              <a:solidFill>
                <a:prstClr val="black"/>
              </a:solidFill>
            </a:endParaRPr>
          </a:p>
        </p:txBody>
      </p:sp>
      <p:sp>
        <p:nvSpPr>
          <p:cNvPr id="7" name="Rectangle 25"/>
          <p:cNvSpPr>
            <a:spLocks noGrp="1" noChangeArrowheads="1"/>
          </p:cNvSpPr>
          <p:nvPr>
            <p:ph type="sldNum" sz="quarter" idx="12"/>
          </p:nvPr>
        </p:nvSpPr>
        <p:spPr/>
        <p:txBody>
          <a:bodyPr/>
          <a:lstStyle>
            <a:lvl1pPr>
              <a:defRPr/>
            </a:lvl1pPr>
          </a:lstStyle>
          <a:p>
            <a:pPr>
              <a:defRPr/>
            </a:pPr>
            <a:fld id="{7092BCF1-1328-4AE7-B48C-E9A84CF00A59}"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6747695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BC948261-BA7A-449B-AFF2-6BAF73509D1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997298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517A8D27-E786-4DE5-93B5-7651E3EC958A}"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7725597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6" name="Rectangle 25"/>
          <p:cNvSpPr>
            <a:spLocks noGrp="1" noChangeArrowheads="1"/>
          </p:cNvSpPr>
          <p:nvPr>
            <p:ph type="sldNum" sz="quarter" idx="11"/>
          </p:nvPr>
        </p:nvSpPr>
        <p:spPr>
          <a:ln/>
        </p:spPr>
        <p:txBody>
          <a:bodyPr/>
          <a:lstStyle>
            <a:lvl1pPr>
              <a:defRPr/>
            </a:lvl1pPr>
          </a:lstStyle>
          <a:p>
            <a:pPr>
              <a:defRPr/>
            </a:pPr>
            <a:fld id="{D71C6D19-50F5-4908-8E2F-5A9DE754AD90}"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196118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8" name="Rectangle 25"/>
          <p:cNvSpPr>
            <a:spLocks noGrp="1" noChangeArrowheads="1"/>
          </p:cNvSpPr>
          <p:nvPr>
            <p:ph type="sldNum" sz="quarter" idx="11"/>
          </p:nvPr>
        </p:nvSpPr>
        <p:spPr>
          <a:ln/>
        </p:spPr>
        <p:txBody>
          <a:bodyPr/>
          <a:lstStyle>
            <a:lvl1pPr>
              <a:defRPr/>
            </a:lvl1pPr>
          </a:lstStyle>
          <a:p>
            <a:pPr>
              <a:defRPr/>
            </a:pPr>
            <a:fld id="{6BEE7808-5C01-43CF-A1C9-EE01514086E2}"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2225151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4" name="Rectangle 25"/>
          <p:cNvSpPr>
            <a:spLocks noGrp="1" noChangeArrowheads="1"/>
          </p:cNvSpPr>
          <p:nvPr>
            <p:ph type="sldNum" sz="quarter" idx="11"/>
          </p:nvPr>
        </p:nvSpPr>
        <p:spPr>
          <a:ln/>
        </p:spPr>
        <p:txBody>
          <a:bodyPr/>
          <a:lstStyle>
            <a:lvl1pPr>
              <a:defRPr/>
            </a:lvl1pPr>
          </a:lstStyle>
          <a:p>
            <a:pPr>
              <a:defRPr/>
            </a:pPr>
            <a:fld id="{D949EE2B-935A-47D8-A4DF-0973289B88BF}"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169008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3"/>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3" name="Rectangle 25"/>
          <p:cNvSpPr>
            <a:spLocks noGrp="1" noChangeArrowheads="1"/>
          </p:cNvSpPr>
          <p:nvPr>
            <p:ph type="sldNum" sz="quarter" idx="11"/>
          </p:nvPr>
        </p:nvSpPr>
        <p:spPr>
          <a:ln/>
        </p:spPr>
        <p:txBody>
          <a:bodyPr/>
          <a:lstStyle>
            <a:lvl1pPr>
              <a:defRPr/>
            </a:lvl1pPr>
          </a:lstStyle>
          <a:p>
            <a:pPr>
              <a:defRPr/>
            </a:pPr>
            <a:fld id="{AD5C4E08-4A6B-4B7B-AFB5-E34103AFDBDE}"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5053493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6" name="Rectangle 25"/>
          <p:cNvSpPr>
            <a:spLocks noGrp="1" noChangeArrowheads="1"/>
          </p:cNvSpPr>
          <p:nvPr>
            <p:ph type="sldNum" sz="quarter" idx="11"/>
          </p:nvPr>
        </p:nvSpPr>
        <p:spPr>
          <a:ln/>
        </p:spPr>
        <p:txBody>
          <a:bodyPr/>
          <a:lstStyle>
            <a:lvl1pPr>
              <a:defRPr/>
            </a:lvl1pPr>
          </a:lstStyle>
          <a:p>
            <a:pPr>
              <a:defRPr/>
            </a:pPr>
            <a:fld id="{EA3129FE-F048-4F79-9903-7B16DB138065}"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3422782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6" name="Rectangle 25"/>
          <p:cNvSpPr>
            <a:spLocks noGrp="1" noChangeArrowheads="1"/>
          </p:cNvSpPr>
          <p:nvPr>
            <p:ph type="sldNum" sz="quarter" idx="11"/>
          </p:nvPr>
        </p:nvSpPr>
        <p:spPr>
          <a:ln/>
        </p:spPr>
        <p:txBody>
          <a:bodyPr/>
          <a:lstStyle>
            <a:lvl1pPr>
              <a:defRPr/>
            </a:lvl1pPr>
          </a:lstStyle>
          <a:p>
            <a:pPr>
              <a:defRPr/>
            </a:pPr>
            <a:fld id="{2ACF150B-2C0C-4BE1-9128-56EB162B0FCD}"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7095103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F837FC3E-CD2C-49F2-914A-6C0C633AD8FE}"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4835952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A2345506-D0F1-4ADE-BD4E-ECF7E58A9CEB}"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3077415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495800"/>
          </a:xfrm>
        </p:spPr>
        <p:txBody>
          <a:bodyPr/>
          <a:lstStyle/>
          <a:p>
            <a:pPr lvl="0"/>
            <a:endParaRPr lang="en-US" noProof="0" dirty="0"/>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25D6ADC6-371E-4D07-BEDE-9B492F1765E5}"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581826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u="none"/>
            </a:lvl1pPr>
          </a:lstStyle>
          <a:p>
            <a:pPr>
              <a:defRPr/>
            </a:pPr>
            <a:endParaRPr lang="en-US">
              <a:solidFill>
                <a:prstClr val="black"/>
              </a:solidFill>
            </a:endParaRPr>
          </a:p>
        </p:txBody>
      </p:sp>
      <p:sp>
        <p:nvSpPr>
          <p:cNvPr id="6"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a:solidFill>
                  <a:prstClr val="black"/>
                </a:solidFill>
              </a:rPr>
              <a:t>2019 Your First College Year Survey</a:t>
            </a:r>
            <a:endParaRPr lang="en-US" dirty="0">
              <a:solidFill>
                <a:prstClr val="black"/>
              </a:solidFill>
            </a:endParaRPr>
          </a:p>
        </p:txBody>
      </p:sp>
      <p:sp>
        <p:nvSpPr>
          <p:cNvPr id="7" name="Rectangle 25"/>
          <p:cNvSpPr>
            <a:spLocks noGrp="1" noChangeArrowheads="1"/>
          </p:cNvSpPr>
          <p:nvPr>
            <p:ph type="sldNum" sz="quarter" idx="12"/>
          </p:nvPr>
        </p:nvSpPr>
        <p:spPr/>
        <p:txBody>
          <a:bodyPr/>
          <a:lstStyle>
            <a:lvl1pPr>
              <a:defRPr/>
            </a:lvl1pPr>
          </a:lstStyle>
          <a:p>
            <a:pPr>
              <a:defRPr/>
            </a:pPr>
            <a:fld id="{7092BCF1-1328-4AE7-B48C-E9A84CF00A59}"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8447967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BC948261-BA7A-449B-AFF2-6BAF73509D1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2398422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517A8D27-E786-4DE5-93B5-7651E3EC958A}"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3367815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6" name="Rectangle 25"/>
          <p:cNvSpPr>
            <a:spLocks noGrp="1" noChangeArrowheads="1"/>
          </p:cNvSpPr>
          <p:nvPr>
            <p:ph type="sldNum" sz="quarter" idx="11"/>
          </p:nvPr>
        </p:nvSpPr>
        <p:spPr>
          <a:ln/>
        </p:spPr>
        <p:txBody>
          <a:bodyPr/>
          <a:lstStyle>
            <a:lvl1pPr>
              <a:defRPr/>
            </a:lvl1pPr>
          </a:lstStyle>
          <a:p>
            <a:pPr>
              <a:defRPr/>
            </a:pPr>
            <a:fld id="{D71C6D19-50F5-4908-8E2F-5A9DE754AD90}"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304056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0"/>
          <p:cNvSpPr>
            <a:spLocks noGrp="1" noChangeArrowheads="1"/>
          </p:cNvSpPr>
          <p:nvPr>
            <p:ph type="ftr" sz="quarter" idx="3"/>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8" name="Rectangle 25"/>
          <p:cNvSpPr>
            <a:spLocks noGrp="1" noChangeArrowheads="1"/>
          </p:cNvSpPr>
          <p:nvPr>
            <p:ph type="sldNum" sz="quarter" idx="11"/>
          </p:nvPr>
        </p:nvSpPr>
        <p:spPr>
          <a:ln/>
        </p:spPr>
        <p:txBody>
          <a:bodyPr/>
          <a:lstStyle>
            <a:lvl1pPr>
              <a:defRPr/>
            </a:lvl1pPr>
          </a:lstStyle>
          <a:p>
            <a:pPr>
              <a:defRPr/>
            </a:pPr>
            <a:fld id="{6BEE7808-5C01-43CF-A1C9-EE01514086E2}"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6604505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4" name="Rectangle 25"/>
          <p:cNvSpPr>
            <a:spLocks noGrp="1" noChangeArrowheads="1"/>
          </p:cNvSpPr>
          <p:nvPr>
            <p:ph type="sldNum" sz="quarter" idx="11"/>
          </p:nvPr>
        </p:nvSpPr>
        <p:spPr>
          <a:ln/>
        </p:spPr>
        <p:txBody>
          <a:bodyPr/>
          <a:lstStyle>
            <a:lvl1pPr>
              <a:defRPr/>
            </a:lvl1pPr>
          </a:lstStyle>
          <a:p>
            <a:pPr>
              <a:defRPr/>
            </a:pPr>
            <a:fld id="{D949EE2B-935A-47D8-A4DF-0973289B88BF}"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0472233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3" name="Rectangle 25"/>
          <p:cNvSpPr>
            <a:spLocks noGrp="1" noChangeArrowheads="1"/>
          </p:cNvSpPr>
          <p:nvPr>
            <p:ph type="sldNum" sz="quarter" idx="11"/>
          </p:nvPr>
        </p:nvSpPr>
        <p:spPr>
          <a:ln/>
        </p:spPr>
        <p:txBody>
          <a:bodyPr/>
          <a:lstStyle>
            <a:lvl1pPr>
              <a:defRPr/>
            </a:lvl1pPr>
          </a:lstStyle>
          <a:p>
            <a:pPr>
              <a:defRPr/>
            </a:pPr>
            <a:fld id="{AD5C4E08-4A6B-4B7B-AFB5-E34103AFDBDE}"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42516146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6" name="Rectangle 25"/>
          <p:cNvSpPr>
            <a:spLocks noGrp="1" noChangeArrowheads="1"/>
          </p:cNvSpPr>
          <p:nvPr>
            <p:ph type="sldNum" sz="quarter" idx="11"/>
          </p:nvPr>
        </p:nvSpPr>
        <p:spPr>
          <a:ln/>
        </p:spPr>
        <p:txBody>
          <a:bodyPr/>
          <a:lstStyle>
            <a:lvl1pPr>
              <a:defRPr/>
            </a:lvl1pPr>
          </a:lstStyle>
          <a:p>
            <a:pPr>
              <a:defRPr/>
            </a:pPr>
            <a:fld id="{EA3129FE-F048-4F79-9903-7B16DB138065}"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642549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6" name="Rectangle 25"/>
          <p:cNvSpPr>
            <a:spLocks noGrp="1" noChangeArrowheads="1"/>
          </p:cNvSpPr>
          <p:nvPr>
            <p:ph type="sldNum" sz="quarter" idx="11"/>
          </p:nvPr>
        </p:nvSpPr>
        <p:spPr>
          <a:ln/>
        </p:spPr>
        <p:txBody>
          <a:bodyPr/>
          <a:lstStyle>
            <a:lvl1pPr>
              <a:defRPr/>
            </a:lvl1pPr>
          </a:lstStyle>
          <a:p>
            <a:pPr>
              <a:defRPr/>
            </a:pPr>
            <a:fld id="{2ACF150B-2C0C-4BE1-9128-56EB162B0FCD}"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5020047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F837FC3E-CD2C-49F2-914A-6C0C633AD8FE}"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2821337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A2345506-D0F1-4ADE-BD4E-ECF7E58A9CEB}"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8102351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495800"/>
          </a:xfrm>
        </p:spPr>
        <p:txBody>
          <a:bodyPr/>
          <a:lstStyle/>
          <a:p>
            <a:pPr lvl="0"/>
            <a:endParaRPr lang="en-US" noProof="0" dirty="0"/>
          </a:p>
        </p:txBody>
      </p:sp>
      <p:sp>
        <p:nvSpPr>
          <p:cNvPr id="4" name="Rectangle 20"/>
          <p:cNvSpPr>
            <a:spLocks noGrp="1" noChangeArrowheads="1"/>
          </p:cNvSpPr>
          <p:nvPr>
            <p:ph type="ftr" sz="quarter" idx="10"/>
          </p:nvPr>
        </p:nvSpPr>
        <p:spPr>
          <a:ln/>
        </p:spPr>
        <p:txBody>
          <a:bodyPr/>
          <a:lstStyle>
            <a:lvl1pPr>
              <a:defRPr/>
            </a:lvl1pPr>
          </a:lstStyle>
          <a:p>
            <a:pPr>
              <a:defRPr/>
            </a:pPr>
            <a:r>
              <a:rPr lang="en-US">
                <a:solidFill>
                  <a:prstClr val="black"/>
                </a:solidFill>
              </a:rPr>
              <a:t>2019 Your First College Year Survey</a:t>
            </a:r>
            <a:endParaRPr lang="en-US" dirty="0">
              <a:solidFill>
                <a:prstClr val="black"/>
              </a:solidFill>
            </a:endParaRPr>
          </a:p>
        </p:txBody>
      </p:sp>
      <p:sp>
        <p:nvSpPr>
          <p:cNvPr id="5" name="Rectangle 25"/>
          <p:cNvSpPr>
            <a:spLocks noGrp="1" noChangeArrowheads="1"/>
          </p:cNvSpPr>
          <p:nvPr>
            <p:ph type="sldNum" sz="quarter" idx="11"/>
          </p:nvPr>
        </p:nvSpPr>
        <p:spPr>
          <a:ln/>
        </p:spPr>
        <p:txBody>
          <a:bodyPr/>
          <a:lstStyle>
            <a:lvl1pPr>
              <a:defRPr/>
            </a:lvl1pPr>
          </a:lstStyle>
          <a:p>
            <a:pPr>
              <a:defRPr/>
            </a:pPr>
            <a:fld id="{25D6ADC6-371E-4D07-BEDE-9B492F1765E5}"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043081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0"/>
          <p:cNvSpPr>
            <a:spLocks noGrp="1" noChangeArrowheads="1"/>
          </p:cNvSpPr>
          <p:nvPr>
            <p:ph type="ftr" sz="quarter" idx="3"/>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0"/>
          <p:cNvSpPr>
            <a:spLocks noGrp="1" noChangeArrowheads="1"/>
          </p:cNvSpPr>
          <p:nvPr>
            <p:ph type="ftr" sz="quarter" idx="10"/>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0"/>
          <p:cNvSpPr>
            <a:spLocks noGrp="1" noChangeArrowheads="1"/>
          </p:cNvSpPr>
          <p:nvPr>
            <p:ph type="ftr" sz="quarter" idx="3"/>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0"/>
          <p:cNvSpPr>
            <a:spLocks noGrp="1" noChangeArrowheads="1"/>
          </p:cNvSpPr>
          <p:nvPr>
            <p:ph type="ftr" sz="quarter" idx="3"/>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
        <p:nvSpPr>
          <p:cNvPr id="3" name="Rectangle 25"/>
          <p:cNvSpPr>
            <a:spLocks noGrp="1" noChangeArrowheads="1"/>
          </p:cNvSpPr>
          <p:nvPr>
            <p:ph type="sldNum" sz="quarter" idx="4"/>
          </p:nvPr>
        </p:nvSpPr>
        <p:spPr bwMode="auto">
          <a:xfrm>
            <a:off x="8686800" y="6393366"/>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dirty="0">
              <a:solidFill>
                <a:prstClr val="black"/>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3"/>
          </p:nvPr>
        </p:nvSpPr>
        <p:spPr>
          <a:xfrm>
            <a:off x="0" y="6400800"/>
            <a:ext cx="2895600" cy="457200"/>
          </a:xfrm>
          <a:prstGeom prst="rect">
            <a:avLst/>
          </a:prstGeom>
          <a:ln/>
        </p:spPr>
        <p:txBody>
          <a:bodyPr/>
          <a:lstStyle>
            <a:lvl1pPr>
              <a:defRPr sz="1200"/>
            </a:lvl1pPr>
          </a:lstStyle>
          <a:p>
            <a:pPr>
              <a:defRPr/>
            </a:pPr>
            <a:r>
              <a:rPr lang="en-US">
                <a:solidFill>
                  <a:prstClr val="black"/>
                </a:solidFill>
              </a:rPr>
              <a:t>2019 Your First College Year Survey</a:t>
            </a:r>
            <a:endParaRPr lang="en-US" dirty="0">
              <a:solidFill>
                <a:prstClr val="black"/>
              </a:solidFill>
            </a:endParaRPr>
          </a:p>
        </p:txBody>
      </p:sp>
      <p:sp>
        <p:nvSpPr>
          <p:cNvPr id="6" name="Rectangle 25"/>
          <p:cNvSpPr>
            <a:spLocks noGrp="1" noChangeArrowheads="1"/>
          </p:cNvSpPr>
          <p:nvPr>
            <p:ph type="sldNum" sz="quarter" idx="4"/>
          </p:nvPr>
        </p:nvSpPr>
        <p:spPr bwMode="auto">
          <a:xfrm>
            <a:off x="8686800" y="6393366"/>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dirty="0">
              <a:solidFill>
                <a:prstClr val="black"/>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5"/>
          <p:cNvSpPr>
            <a:spLocks noGrp="1" noChangeArrowheads="1"/>
          </p:cNvSpPr>
          <p:nvPr>
            <p:ph type="sldNum" sz="quarter" idx="4"/>
          </p:nvPr>
        </p:nvSpPr>
        <p:spPr bwMode="auto">
          <a:xfrm>
            <a:off x="8686800" y="6393366"/>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dirty="0">
              <a:solidFill>
                <a:prstClr val="black"/>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2.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 Target="../slides/slide3.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 Target="../slides/slid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6" Type="http://schemas.openxmlformats.org/officeDocument/2006/relationships/image" Target="../media/image2.jpeg"/><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slide" Target="../slides/slide3.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 Target="../slides/slid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26627"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dirty="0"/>
              <a:t>Click to edit Master title style</a:t>
            </a:r>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0" name="Text Box 24"/>
          <p:cNvSpPr txBox="1">
            <a:spLocks noChangeArrowheads="1"/>
          </p:cNvSpPr>
          <p:nvPr userDrawn="1"/>
        </p:nvSpPr>
        <p:spPr bwMode="auto">
          <a:xfrm>
            <a:off x="6705600" y="6553200"/>
            <a:ext cx="1891672" cy="276999"/>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chemeClr val="bg1"/>
                </a:solidFill>
                <a:hlinkClick r:id="rId15" action="ppaction://hlinksldjump"/>
              </a:rPr>
              <a:t>Return to Table of Contents</a:t>
            </a:r>
            <a:endParaRPr lang="en-US" sz="1200" dirty="0">
              <a:solidFill>
                <a:schemeClr val="bg1"/>
              </a:solidFill>
            </a:endParaRPr>
          </a:p>
        </p:txBody>
      </p:sp>
      <p:pic>
        <p:nvPicPr>
          <p:cNvPr id="3" name="Picture 2"/>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5759" y="-3174"/>
            <a:ext cx="920340" cy="920340"/>
          </a:xfrm>
          <a:prstGeom prst="rect">
            <a:avLst/>
          </a:prstGeom>
        </p:spPr>
      </p:pic>
      <p:sp>
        <p:nvSpPr>
          <p:cNvPr id="7" name="Rectangle 20"/>
          <p:cNvSpPr>
            <a:spLocks noGrp="1" noChangeArrowheads="1"/>
          </p:cNvSpPr>
          <p:nvPr>
            <p:ph type="ftr" sz="quarter" idx="3"/>
          </p:nvPr>
        </p:nvSpPr>
        <p:spPr>
          <a:xfrm>
            <a:off x="0" y="6400800"/>
            <a:ext cx="2895600" cy="457200"/>
          </a:xfrm>
          <a:prstGeom prst="rect">
            <a:avLst/>
          </a:prstGeom>
          <a:ln/>
        </p:spPr>
        <p:txBody>
          <a:bodyPr anchor="b"/>
          <a:lstStyle>
            <a:lvl1pPr>
              <a:defRPr sz="1200"/>
            </a:lvl1pPr>
          </a:lstStyle>
          <a:p>
            <a:pPr>
              <a:defRPr/>
            </a:pPr>
            <a:r>
              <a:rPr lang="en-US">
                <a:solidFill>
                  <a:prstClr val="black"/>
                </a:solidFill>
              </a:rPr>
              <a:t>2019 Your First College Year Survey</a:t>
            </a:r>
            <a:endParaRPr lang="en-US" dirty="0">
              <a:solidFill>
                <a:prstClr val="black"/>
              </a:solidFill>
            </a:endParaRPr>
          </a:p>
        </p:txBody>
      </p:sp>
      <p:sp>
        <p:nvSpPr>
          <p:cNvPr id="8" name="Rectangle 25"/>
          <p:cNvSpPr>
            <a:spLocks noGrp="1" noChangeArrowheads="1"/>
          </p:cNvSpPr>
          <p:nvPr>
            <p:ph type="sldNum" sz="quarter" idx="4"/>
          </p:nvPr>
        </p:nvSpPr>
        <p:spPr bwMode="auto">
          <a:xfrm>
            <a:off x="8686800" y="6393366"/>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dirty="0">
              <a:solidFill>
                <a:prstClr val="black"/>
              </a:solidFill>
            </a:endParaRPr>
          </a:p>
        </p:txBody>
      </p:sp>
    </p:spTree>
  </p:cSld>
  <p:clrMap bg1="dk2" tx1="lt1" bg2="dk1" tx2="lt2" accent1="accent1" accent2="accent2" accent3="accent3" accent4="accent4" accent5="accent5" accent6="accent6" hlink="hlink" folHlink="folHlink"/>
  <p:sldLayoutIdLst>
    <p:sldLayoutId id="2147484392" r:id="rId1"/>
    <p:sldLayoutId id="2147484380" r:id="rId2"/>
    <p:sldLayoutId id="2147484381" r:id="rId3"/>
    <p:sldLayoutId id="2147484382" r:id="rId4"/>
    <p:sldLayoutId id="2147484383" r:id="rId5"/>
    <p:sldLayoutId id="2147484384" r:id="rId6"/>
    <p:sldLayoutId id="2147484385" r:id="rId7"/>
    <p:sldLayoutId id="2147484386" r:id="rId8"/>
    <p:sldLayoutId id="2147484387" r:id="rId9"/>
    <p:sldLayoutId id="2147484388" r:id="rId10"/>
    <p:sldLayoutId id="2147484389" r:id="rId11"/>
    <p:sldLayoutId id="2147484390" r:id="rId12"/>
    <p:sldLayoutId id="2147484391" r:id="rId13"/>
  </p:sldLayoutIdLst>
  <p:hf hd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2400" b="1">
          <a:solidFill>
            <a:srgbClr val="7680AC"/>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b="1">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3010"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dirty="0"/>
              <a:t>Click to edit Master title style</a:t>
            </a:r>
          </a:p>
        </p:txBody>
      </p:sp>
      <p:sp>
        <p:nvSpPr>
          <p:cNvPr id="79892" name="Rectangle 20"/>
          <p:cNvSpPr>
            <a:spLocks noGrp="1" noChangeArrowheads="1"/>
          </p:cNvSpPr>
          <p:nvPr>
            <p:ph type="ftr" sz="quarter" idx="3"/>
          </p:nvPr>
        </p:nvSpPr>
        <p:spPr bwMode="auto">
          <a:xfrm>
            <a:off x="2286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u="none"/>
            </a:lvl1pPr>
          </a:lstStyle>
          <a:p>
            <a:pPr>
              <a:defRPr/>
            </a:pPr>
            <a:r>
              <a:rPr lang="en-US">
                <a:solidFill>
                  <a:prstClr val="black"/>
                </a:solidFill>
              </a:rPr>
              <a:t>2019 Your First College Year Survey</a:t>
            </a:r>
            <a:endParaRPr lang="en-US" dirty="0">
              <a:solidFill>
                <a:prstClr val="black"/>
              </a:solidFill>
            </a:endParaRPr>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Text Box 24">
            <a:hlinkClick r:id="rId14" action="ppaction://hlinksldjump"/>
          </p:cNvPr>
          <p:cNvSpPr txBox="1">
            <a:spLocks noChangeArrowheads="1"/>
          </p:cNvSpPr>
          <p:nvPr/>
        </p:nvSpPr>
        <p:spPr bwMode="auto">
          <a:xfrm>
            <a:off x="6934200" y="6583363"/>
            <a:ext cx="1293813" cy="274637"/>
          </a:xfrm>
          <a:prstGeom prst="rect">
            <a:avLst/>
          </a:prstGeom>
          <a:noFill/>
          <a:ln>
            <a:noFill/>
          </a:ln>
        </p:spPr>
        <p:txBody>
          <a:bodyPr wrap="none">
            <a:spAutoFit/>
          </a:bodyPr>
          <a:lstStyle>
            <a:lvl1pPr>
              <a:defRPr sz="2000" u="sng">
                <a:solidFill>
                  <a:schemeClr val="tx1"/>
                </a:solidFill>
                <a:latin typeface="Garamond" panose="02020404030301010803" pitchFamily="18" charset="0"/>
              </a:defRPr>
            </a:lvl1pPr>
            <a:lvl2pPr marL="742950" indent="-285750">
              <a:defRPr sz="2000" u="sng">
                <a:solidFill>
                  <a:schemeClr val="tx1"/>
                </a:solidFill>
                <a:latin typeface="Garamond" panose="02020404030301010803" pitchFamily="18" charset="0"/>
              </a:defRPr>
            </a:lvl2pPr>
            <a:lvl3pPr marL="1143000" indent="-228600">
              <a:defRPr sz="2000" u="sng">
                <a:solidFill>
                  <a:schemeClr val="tx1"/>
                </a:solidFill>
                <a:latin typeface="Garamond" panose="02020404030301010803" pitchFamily="18" charset="0"/>
              </a:defRPr>
            </a:lvl3pPr>
            <a:lvl4pPr marL="1600200" indent="-228600">
              <a:defRPr sz="2000" u="sng">
                <a:solidFill>
                  <a:schemeClr val="tx1"/>
                </a:solidFill>
                <a:latin typeface="Garamond" panose="02020404030301010803" pitchFamily="18" charset="0"/>
              </a:defRPr>
            </a:lvl4pPr>
            <a:lvl5pPr marL="2057400" indent="-228600">
              <a:defRPr sz="2000" u="sng">
                <a:solidFill>
                  <a:schemeClr val="tx1"/>
                </a:solidFill>
                <a:latin typeface="Garamond" panose="02020404030301010803" pitchFamily="18" charset="0"/>
              </a:defRPr>
            </a:lvl5pPr>
            <a:lvl6pPr marL="2514600" indent="-228600" eaLnBrk="0" fontAlgn="base" hangingPunct="0">
              <a:spcBef>
                <a:spcPct val="0"/>
              </a:spcBef>
              <a:spcAft>
                <a:spcPct val="0"/>
              </a:spcAft>
              <a:defRPr sz="2000" u="sng">
                <a:solidFill>
                  <a:schemeClr val="tx1"/>
                </a:solidFill>
                <a:latin typeface="Garamond" panose="02020404030301010803" pitchFamily="18" charset="0"/>
              </a:defRPr>
            </a:lvl6pPr>
            <a:lvl7pPr marL="2971800" indent="-228600" eaLnBrk="0" fontAlgn="base" hangingPunct="0">
              <a:spcBef>
                <a:spcPct val="0"/>
              </a:spcBef>
              <a:spcAft>
                <a:spcPct val="0"/>
              </a:spcAft>
              <a:defRPr sz="2000" u="sng">
                <a:solidFill>
                  <a:schemeClr val="tx1"/>
                </a:solidFill>
                <a:latin typeface="Garamond" panose="02020404030301010803" pitchFamily="18" charset="0"/>
              </a:defRPr>
            </a:lvl7pPr>
            <a:lvl8pPr marL="3429000" indent="-228600" eaLnBrk="0" fontAlgn="base" hangingPunct="0">
              <a:spcBef>
                <a:spcPct val="0"/>
              </a:spcBef>
              <a:spcAft>
                <a:spcPct val="0"/>
              </a:spcAft>
              <a:defRPr sz="2000" u="sng">
                <a:solidFill>
                  <a:schemeClr val="tx1"/>
                </a:solidFill>
                <a:latin typeface="Garamond" panose="02020404030301010803" pitchFamily="18" charset="0"/>
              </a:defRPr>
            </a:lvl8pPr>
            <a:lvl9pPr marL="3886200" indent="-228600" eaLnBrk="0" fontAlgn="base" hangingPunct="0">
              <a:spcBef>
                <a:spcPct val="0"/>
              </a:spcBef>
              <a:spcAft>
                <a:spcPct val="0"/>
              </a:spcAft>
              <a:defRPr sz="2000" u="sng">
                <a:solidFill>
                  <a:schemeClr val="tx1"/>
                </a:solidFill>
                <a:latin typeface="Garamond" panose="02020404030301010803" pitchFamily="18" charset="0"/>
              </a:defRPr>
            </a:lvl9pPr>
          </a:lstStyle>
          <a:p>
            <a:pPr>
              <a:defRPr/>
            </a:pPr>
            <a:r>
              <a:rPr lang="en-US" sz="1200" u="none">
                <a:solidFill>
                  <a:prstClr val="black"/>
                </a:solidFill>
                <a:hlinkClick r:id="rId15" action="ppaction://hlinksldjump"/>
              </a:rPr>
              <a:t>Return to contents</a:t>
            </a:r>
            <a:endParaRPr lang="en-US" sz="1200" u="none">
              <a:solidFill>
                <a:prstClr val="black"/>
              </a:solidFill>
            </a:endParaRPr>
          </a:p>
        </p:txBody>
      </p:sp>
      <p:sp>
        <p:nvSpPr>
          <p:cNvPr id="79897" name="Rectangle 25"/>
          <p:cNvSpPr>
            <a:spLocks noGrp="1" noChangeArrowheads="1"/>
          </p:cNvSpPr>
          <p:nvPr>
            <p:ph type="sldNum" sz="quarter" idx="4"/>
          </p:nvPr>
        </p:nvSpPr>
        <p:spPr bwMode="auto">
          <a:xfrm>
            <a:off x="8229600" y="6400800"/>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dirty="0">
              <a:solidFill>
                <a:prstClr val="black"/>
              </a:solidFill>
            </a:endParaRPr>
          </a:p>
        </p:txBody>
      </p:sp>
      <p:pic>
        <p:nvPicPr>
          <p:cNvPr id="8" name="Picture 7">
            <a:extLst>
              <a:ext uri="{FF2B5EF4-FFF2-40B4-BE49-F238E27FC236}">
                <a16:creationId xmlns:a16="http://schemas.microsoft.com/office/drawing/2014/main" id="{8415F107-BD11-4E3D-B5F6-1C70E4A8E04F}"/>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0"/>
            <a:ext cx="990600" cy="990600"/>
          </a:xfrm>
          <a:prstGeom prst="rect">
            <a:avLst/>
          </a:prstGeom>
        </p:spPr>
      </p:pic>
    </p:spTree>
    <p:extLst>
      <p:ext uri="{BB962C8B-B14F-4D97-AF65-F5344CB8AC3E}">
        <p14:creationId xmlns:p14="http://schemas.microsoft.com/office/powerpoint/2010/main" val="214449551"/>
      </p:ext>
    </p:extLst>
  </p:cSld>
  <p:clrMap bg1="lt1" tx1="dk1" bg2="lt2" tx2="dk2" accent1="accent1" accent2="accent2" accent3="accent3" accent4="accent4" accent5="accent5" accent6="accent6" hlink="hlink" folHlink="folHlink"/>
  <p:sldLayoutIdLst>
    <p:sldLayoutId id="2147484394" r:id="rId1"/>
    <p:sldLayoutId id="2147484395" r:id="rId2"/>
    <p:sldLayoutId id="2147484396" r:id="rId3"/>
    <p:sldLayoutId id="2147484397" r:id="rId4"/>
    <p:sldLayoutId id="2147484398" r:id="rId5"/>
    <p:sldLayoutId id="2147484399" r:id="rId6"/>
    <p:sldLayoutId id="2147484400" r:id="rId7"/>
    <p:sldLayoutId id="2147484401" r:id="rId8"/>
    <p:sldLayoutId id="2147484402" r:id="rId9"/>
    <p:sldLayoutId id="2147484403" r:id="rId10"/>
    <p:sldLayoutId id="2147484404" r:id="rId11"/>
    <p:sldLayoutId id="2147484405" r:id="rId12"/>
  </p:sldLayoutIdLst>
  <p:hf hdr="0" dt="0"/>
  <p:txStyles>
    <p:titleStyle>
      <a:lvl1pPr algn="ctr" rtl="0" eaLnBrk="0" fontAlgn="base" hangingPunct="0">
        <a:spcBef>
          <a:spcPct val="0"/>
        </a:spcBef>
        <a:spcAft>
          <a:spcPct val="0"/>
        </a:spcAft>
        <a:defRPr sz="2800" b="1">
          <a:solidFill>
            <a:schemeClr val="tx2"/>
          </a:solidFill>
          <a:latin typeface="Franklin Gothic Medium" panose="020B0603020102020204" pitchFamily="34" charset="0"/>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43010"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dirty="0"/>
              <a:t>Click to edit Master title style</a:t>
            </a:r>
          </a:p>
        </p:txBody>
      </p:sp>
      <p:sp>
        <p:nvSpPr>
          <p:cNvPr id="79892" name="Rectangle 20"/>
          <p:cNvSpPr>
            <a:spLocks noGrp="1" noChangeArrowheads="1"/>
          </p:cNvSpPr>
          <p:nvPr>
            <p:ph type="ftr" sz="quarter" idx="3"/>
          </p:nvPr>
        </p:nvSpPr>
        <p:spPr bwMode="auto">
          <a:xfrm>
            <a:off x="2286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u="none"/>
            </a:lvl1pPr>
          </a:lstStyle>
          <a:p>
            <a:pPr>
              <a:defRPr/>
            </a:pPr>
            <a:r>
              <a:rPr lang="en-US">
                <a:solidFill>
                  <a:prstClr val="black"/>
                </a:solidFill>
              </a:rPr>
              <a:t>2019 Your First College Year Survey</a:t>
            </a:r>
            <a:endParaRPr lang="en-US" dirty="0">
              <a:solidFill>
                <a:prstClr val="black"/>
              </a:solidFill>
            </a:endParaRPr>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Text Box 24">
            <a:hlinkClick r:id="rId14" action="ppaction://hlinksldjump"/>
          </p:cNvPr>
          <p:cNvSpPr txBox="1">
            <a:spLocks noChangeArrowheads="1"/>
          </p:cNvSpPr>
          <p:nvPr/>
        </p:nvSpPr>
        <p:spPr bwMode="auto">
          <a:xfrm>
            <a:off x="6934200" y="6583363"/>
            <a:ext cx="1293813" cy="274637"/>
          </a:xfrm>
          <a:prstGeom prst="rect">
            <a:avLst/>
          </a:prstGeom>
          <a:noFill/>
          <a:ln>
            <a:noFill/>
          </a:ln>
        </p:spPr>
        <p:txBody>
          <a:bodyPr wrap="none">
            <a:spAutoFit/>
          </a:bodyPr>
          <a:lstStyle>
            <a:lvl1pPr>
              <a:defRPr sz="2000" u="sng">
                <a:solidFill>
                  <a:schemeClr val="tx1"/>
                </a:solidFill>
                <a:latin typeface="Garamond" panose="02020404030301010803" pitchFamily="18" charset="0"/>
              </a:defRPr>
            </a:lvl1pPr>
            <a:lvl2pPr marL="742950" indent="-285750">
              <a:defRPr sz="2000" u="sng">
                <a:solidFill>
                  <a:schemeClr val="tx1"/>
                </a:solidFill>
                <a:latin typeface="Garamond" panose="02020404030301010803" pitchFamily="18" charset="0"/>
              </a:defRPr>
            </a:lvl2pPr>
            <a:lvl3pPr marL="1143000" indent="-228600">
              <a:defRPr sz="2000" u="sng">
                <a:solidFill>
                  <a:schemeClr val="tx1"/>
                </a:solidFill>
                <a:latin typeface="Garamond" panose="02020404030301010803" pitchFamily="18" charset="0"/>
              </a:defRPr>
            </a:lvl3pPr>
            <a:lvl4pPr marL="1600200" indent="-228600">
              <a:defRPr sz="2000" u="sng">
                <a:solidFill>
                  <a:schemeClr val="tx1"/>
                </a:solidFill>
                <a:latin typeface="Garamond" panose="02020404030301010803" pitchFamily="18" charset="0"/>
              </a:defRPr>
            </a:lvl4pPr>
            <a:lvl5pPr marL="2057400" indent="-228600">
              <a:defRPr sz="2000" u="sng">
                <a:solidFill>
                  <a:schemeClr val="tx1"/>
                </a:solidFill>
                <a:latin typeface="Garamond" panose="02020404030301010803" pitchFamily="18" charset="0"/>
              </a:defRPr>
            </a:lvl5pPr>
            <a:lvl6pPr marL="2514600" indent="-228600" eaLnBrk="0" fontAlgn="base" hangingPunct="0">
              <a:spcBef>
                <a:spcPct val="0"/>
              </a:spcBef>
              <a:spcAft>
                <a:spcPct val="0"/>
              </a:spcAft>
              <a:defRPr sz="2000" u="sng">
                <a:solidFill>
                  <a:schemeClr val="tx1"/>
                </a:solidFill>
                <a:latin typeface="Garamond" panose="02020404030301010803" pitchFamily="18" charset="0"/>
              </a:defRPr>
            </a:lvl6pPr>
            <a:lvl7pPr marL="2971800" indent="-228600" eaLnBrk="0" fontAlgn="base" hangingPunct="0">
              <a:spcBef>
                <a:spcPct val="0"/>
              </a:spcBef>
              <a:spcAft>
                <a:spcPct val="0"/>
              </a:spcAft>
              <a:defRPr sz="2000" u="sng">
                <a:solidFill>
                  <a:schemeClr val="tx1"/>
                </a:solidFill>
                <a:latin typeface="Garamond" panose="02020404030301010803" pitchFamily="18" charset="0"/>
              </a:defRPr>
            </a:lvl7pPr>
            <a:lvl8pPr marL="3429000" indent="-228600" eaLnBrk="0" fontAlgn="base" hangingPunct="0">
              <a:spcBef>
                <a:spcPct val="0"/>
              </a:spcBef>
              <a:spcAft>
                <a:spcPct val="0"/>
              </a:spcAft>
              <a:defRPr sz="2000" u="sng">
                <a:solidFill>
                  <a:schemeClr val="tx1"/>
                </a:solidFill>
                <a:latin typeface="Garamond" panose="02020404030301010803" pitchFamily="18" charset="0"/>
              </a:defRPr>
            </a:lvl8pPr>
            <a:lvl9pPr marL="3886200" indent="-228600" eaLnBrk="0" fontAlgn="base" hangingPunct="0">
              <a:spcBef>
                <a:spcPct val="0"/>
              </a:spcBef>
              <a:spcAft>
                <a:spcPct val="0"/>
              </a:spcAft>
              <a:defRPr sz="2000" u="sng">
                <a:solidFill>
                  <a:schemeClr val="tx1"/>
                </a:solidFill>
                <a:latin typeface="Garamond" panose="02020404030301010803" pitchFamily="18" charset="0"/>
              </a:defRPr>
            </a:lvl9pPr>
          </a:lstStyle>
          <a:p>
            <a:pPr>
              <a:defRPr/>
            </a:pPr>
            <a:r>
              <a:rPr lang="en-US" sz="1200" u="none">
                <a:solidFill>
                  <a:prstClr val="black"/>
                </a:solidFill>
                <a:hlinkClick r:id="rId15" action="ppaction://hlinksldjump"/>
              </a:rPr>
              <a:t>Return to contents</a:t>
            </a:r>
            <a:endParaRPr lang="en-US" sz="1200" u="none">
              <a:solidFill>
                <a:prstClr val="black"/>
              </a:solidFill>
            </a:endParaRPr>
          </a:p>
        </p:txBody>
      </p:sp>
      <p:sp>
        <p:nvSpPr>
          <p:cNvPr id="79897" name="Rectangle 25"/>
          <p:cNvSpPr>
            <a:spLocks noGrp="1" noChangeArrowheads="1"/>
          </p:cNvSpPr>
          <p:nvPr>
            <p:ph type="sldNum" sz="quarter" idx="4"/>
          </p:nvPr>
        </p:nvSpPr>
        <p:spPr bwMode="auto">
          <a:xfrm>
            <a:off x="8229600" y="6400800"/>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solidFill>
                  <a:prstClr val="black"/>
                </a:solidFill>
              </a:rPr>
              <a:pPr>
                <a:defRPr/>
              </a:pPr>
              <a:t>‹#›</a:t>
            </a:fld>
            <a:endParaRPr lang="en-US">
              <a:solidFill>
                <a:prstClr val="black"/>
              </a:solidFill>
            </a:endParaRPr>
          </a:p>
        </p:txBody>
      </p:sp>
      <p:pic>
        <p:nvPicPr>
          <p:cNvPr id="8" name="Picture 7">
            <a:extLst>
              <a:ext uri="{FF2B5EF4-FFF2-40B4-BE49-F238E27FC236}">
                <a16:creationId xmlns:a16="http://schemas.microsoft.com/office/drawing/2014/main" id="{8415F107-BD11-4E3D-B5F6-1C70E4A8E04F}"/>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0"/>
            <a:ext cx="990600" cy="990600"/>
          </a:xfrm>
          <a:prstGeom prst="rect">
            <a:avLst/>
          </a:prstGeom>
        </p:spPr>
      </p:pic>
    </p:spTree>
    <p:extLst>
      <p:ext uri="{BB962C8B-B14F-4D97-AF65-F5344CB8AC3E}">
        <p14:creationId xmlns:p14="http://schemas.microsoft.com/office/powerpoint/2010/main" val="3175501789"/>
      </p:ext>
    </p:extLst>
  </p:cSld>
  <p:clrMap bg1="lt1" tx1="dk1" bg2="lt2" tx2="dk2" accent1="accent1" accent2="accent2" accent3="accent3" accent4="accent4" accent5="accent5" accent6="accent6" hlink="hlink" folHlink="folHlink"/>
  <p:sldLayoutIdLst>
    <p:sldLayoutId id="2147484407" r:id="rId1"/>
    <p:sldLayoutId id="2147484408" r:id="rId2"/>
    <p:sldLayoutId id="2147484409" r:id="rId3"/>
    <p:sldLayoutId id="2147484410" r:id="rId4"/>
    <p:sldLayoutId id="2147484411" r:id="rId5"/>
    <p:sldLayoutId id="2147484412" r:id="rId6"/>
    <p:sldLayoutId id="2147484413" r:id="rId7"/>
    <p:sldLayoutId id="2147484414" r:id="rId8"/>
    <p:sldLayoutId id="2147484415" r:id="rId9"/>
    <p:sldLayoutId id="2147484416" r:id="rId10"/>
    <p:sldLayoutId id="2147484417" r:id="rId11"/>
    <p:sldLayoutId id="2147484418" r:id="rId12"/>
  </p:sldLayoutIdLst>
  <p:hf hdr="0" dt="0"/>
  <p:txStyles>
    <p:titleStyle>
      <a:lvl1pPr algn="ctr" rtl="0" eaLnBrk="0" fontAlgn="base" hangingPunct="0">
        <a:spcBef>
          <a:spcPct val="0"/>
        </a:spcBef>
        <a:spcAft>
          <a:spcPct val="0"/>
        </a:spcAft>
        <a:defRPr sz="2800" b="1">
          <a:solidFill>
            <a:schemeClr val="tx2"/>
          </a:solidFill>
          <a:latin typeface="Franklin Gothic Medium" panose="020B0603020102020204" pitchFamily="34" charset="0"/>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6.xml"/><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7.xml"/><Relationship Id="rId4" Type="http://schemas.openxmlformats.org/officeDocument/2006/relationships/chart" Target="../charts/chart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8.xml"/><Relationship Id="rId4" Type="http://schemas.openxmlformats.org/officeDocument/2006/relationships/chart" Target="../charts/chart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9.xml"/><Relationship Id="rId4" Type="http://schemas.openxmlformats.org/officeDocument/2006/relationships/chart" Target="../charts/char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ags" Target="../tags/tag10.xml"/><Relationship Id="rId5" Type="http://schemas.openxmlformats.org/officeDocument/2006/relationships/chart" Target="../charts/chart14.xml"/><Relationship Id="rId4" Type="http://schemas.openxmlformats.org/officeDocument/2006/relationships/chart" Target="../charts/chart1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tags" Target="../tags/tag11.xml"/><Relationship Id="rId5" Type="http://schemas.openxmlformats.org/officeDocument/2006/relationships/chart" Target="../charts/chart16.xml"/><Relationship Id="rId4" Type="http://schemas.openxmlformats.org/officeDocument/2006/relationships/chart" Target="../charts/chart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6.xml"/><Relationship Id="rId1" Type="http://schemas.openxmlformats.org/officeDocument/2006/relationships/tags" Target="../tags/tag12.xml"/><Relationship Id="rId4" Type="http://schemas.openxmlformats.org/officeDocument/2006/relationships/chart" Target="../charts/chart1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6.xml"/><Relationship Id="rId1" Type="http://schemas.openxmlformats.org/officeDocument/2006/relationships/tags" Target="../tags/tag13.xml"/><Relationship Id="rId4" Type="http://schemas.openxmlformats.org/officeDocument/2006/relationships/chart" Target="../charts/chart1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tags" Target="../tags/tag14.xml"/><Relationship Id="rId4" Type="http://schemas.openxmlformats.org/officeDocument/2006/relationships/chart" Target="../charts/char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6.xml"/><Relationship Id="rId1" Type="http://schemas.openxmlformats.org/officeDocument/2006/relationships/tags" Target="../tags/tag15.xml"/><Relationship Id="rId4" Type="http://schemas.openxmlformats.org/officeDocument/2006/relationships/chart" Target="../charts/char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6.xml"/><Relationship Id="rId1" Type="http://schemas.openxmlformats.org/officeDocument/2006/relationships/tags" Target="../tags/tag16.xml"/><Relationship Id="rId5" Type="http://schemas.openxmlformats.org/officeDocument/2006/relationships/chart" Target="../charts/chart22.xml"/><Relationship Id="rId4" Type="http://schemas.openxmlformats.org/officeDocument/2006/relationships/chart" Target="../charts/chart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6.xml"/><Relationship Id="rId1" Type="http://schemas.openxmlformats.org/officeDocument/2006/relationships/tags" Target="../tags/tag17.xml"/><Relationship Id="rId4" Type="http://schemas.openxmlformats.org/officeDocument/2006/relationships/chart" Target="../charts/chart2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tags" Target="../tags/tag18.xml"/><Relationship Id="rId4" Type="http://schemas.openxmlformats.org/officeDocument/2006/relationships/chart" Target="../charts/chart24.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6.xml"/><Relationship Id="rId1" Type="http://schemas.openxmlformats.org/officeDocument/2006/relationships/tags" Target="../tags/tag19.xml"/><Relationship Id="rId5" Type="http://schemas.openxmlformats.org/officeDocument/2006/relationships/chart" Target="../charts/chart26.xml"/><Relationship Id="rId4" Type="http://schemas.openxmlformats.org/officeDocument/2006/relationships/chart" Target="../charts/chart2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tags" Target="../tags/tag20.xml"/><Relationship Id="rId4" Type="http://schemas.openxmlformats.org/officeDocument/2006/relationships/chart" Target="../charts/chart2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6.xml"/><Relationship Id="rId1" Type="http://schemas.openxmlformats.org/officeDocument/2006/relationships/tags" Target="../tags/tag21.xml"/><Relationship Id="rId4" Type="http://schemas.openxmlformats.org/officeDocument/2006/relationships/chart" Target="../charts/chart28.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6.xml"/><Relationship Id="rId1" Type="http://schemas.openxmlformats.org/officeDocument/2006/relationships/tags" Target="../tags/tag22.xml"/><Relationship Id="rId4" Type="http://schemas.openxmlformats.org/officeDocument/2006/relationships/chart" Target="../charts/chart29.xml"/></Relationships>
</file>

<file path=ppt/slides/_rels/slide3.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6.xml"/><Relationship Id="rId18" Type="http://schemas.openxmlformats.org/officeDocument/2006/relationships/slide" Target="slide21.xml"/><Relationship Id="rId26" Type="http://schemas.openxmlformats.org/officeDocument/2006/relationships/slide" Target="slide31.xml"/><Relationship Id="rId3" Type="http://schemas.openxmlformats.org/officeDocument/2006/relationships/slide" Target="slide5.xml"/><Relationship Id="rId21" Type="http://schemas.openxmlformats.org/officeDocument/2006/relationships/slide" Target="slide28.xml"/><Relationship Id="rId7" Type="http://schemas.openxmlformats.org/officeDocument/2006/relationships/slide" Target="slide9.xml"/><Relationship Id="rId12" Type="http://schemas.openxmlformats.org/officeDocument/2006/relationships/slide" Target="slide15.xml"/><Relationship Id="rId17" Type="http://schemas.openxmlformats.org/officeDocument/2006/relationships/slide" Target="slide20.xml"/><Relationship Id="rId25" Type="http://schemas.openxmlformats.org/officeDocument/2006/relationships/slide" Target="slide30.xml"/><Relationship Id="rId2" Type="http://schemas.openxmlformats.org/officeDocument/2006/relationships/notesSlide" Target="../notesSlides/notesSlide3.xml"/><Relationship Id="rId16" Type="http://schemas.openxmlformats.org/officeDocument/2006/relationships/slide" Target="slide19.xml"/><Relationship Id="rId20" Type="http://schemas.openxmlformats.org/officeDocument/2006/relationships/slide" Target="slide23.xml"/><Relationship Id="rId29" Type="http://schemas.openxmlformats.org/officeDocument/2006/relationships/slide" Target="slide34.xml"/><Relationship Id="rId1" Type="http://schemas.openxmlformats.org/officeDocument/2006/relationships/slideLayout" Target="../slideLayouts/slideLayout4.xml"/><Relationship Id="rId6" Type="http://schemas.openxmlformats.org/officeDocument/2006/relationships/slide" Target="slide8.xml"/><Relationship Id="rId11" Type="http://schemas.openxmlformats.org/officeDocument/2006/relationships/slide" Target="slide14.xml"/><Relationship Id="rId24" Type="http://schemas.openxmlformats.org/officeDocument/2006/relationships/slide" Target="slide29.xml"/><Relationship Id="rId5" Type="http://schemas.openxmlformats.org/officeDocument/2006/relationships/slide" Target="slide7.xml"/><Relationship Id="rId15" Type="http://schemas.openxmlformats.org/officeDocument/2006/relationships/slide" Target="slide18.xml"/><Relationship Id="rId23" Type="http://schemas.openxmlformats.org/officeDocument/2006/relationships/slide" Target="slide27.xml"/><Relationship Id="rId28" Type="http://schemas.openxmlformats.org/officeDocument/2006/relationships/slide" Target="slide33.xml"/><Relationship Id="rId10" Type="http://schemas.openxmlformats.org/officeDocument/2006/relationships/slide" Target="slide13.xml"/><Relationship Id="rId19" Type="http://schemas.openxmlformats.org/officeDocument/2006/relationships/slide" Target="slide24.xml"/><Relationship Id="rId4" Type="http://schemas.openxmlformats.org/officeDocument/2006/relationships/slide" Target="slide6.xml"/><Relationship Id="rId9" Type="http://schemas.openxmlformats.org/officeDocument/2006/relationships/slide" Target="slide12.xml"/><Relationship Id="rId14" Type="http://schemas.openxmlformats.org/officeDocument/2006/relationships/slide" Target="slide17.xml"/><Relationship Id="rId22" Type="http://schemas.openxmlformats.org/officeDocument/2006/relationships/slide" Target="slide26.xml"/><Relationship Id="rId27" Type="http://schemas.openxmlformats.org/officeDocument/2006/relationships/slide" Target="slide32.xml"/><Relationship Id="rId30" Type="http://schemas.openxmlformats.org/officeDocument/2006/relationships/slide" Target="slide35.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6.xml"/><Relationship Id="rId1" Type="http://schemas.openxmlformats.org/officeDocument/2006/relationships/tags" Target="../tags/tag23.xml"/><Relationship Id="rId4" Type="http://schemas.openxmlformats.org/officeDocument/2006/relationships/chart" Target="../charts/chart3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6.xml"/><Relationship Id="rId1" Type="http://schemas.openxmlformats.org/officeDocument/2006/relationships/tags" Target="../tags/tag24.xml"/><Relationship Id="rId4" Type="http://schemas.openxmlformats.org/officeDocument/2006/relationships/chart" Target="../charts/chart31.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6.xml"/><Relationship Id="rId1" Type="http://schemas.openxmlformats.org/officeDocument/2006/relationships/tags" Target="../tags/tag25.xml"/><Relationship Id="rId4" Type="http://schemas.openxmlformats.org/officeDocument/2006/relationships/chart" Target="../charts/chart3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6.xml"/><Relationship Id="rId1" Type="http://schemas.openxmlformats.org/officeDocument/2006/relationships/tags" Target="../tags/tag26.xml"/><Relationship Id="rId4" Type="http://schemas.openxmlformats.org/officeDocument/2006/relationships/chart" Target="../charts/chart3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6.xml"/><Relationship Id="rId1" Type="http://schemas.openxmlformats.org/officeDocument/2006/relationships/tags" Target="../tags/tag27.xml"/><Relationship Id="rId4" Type="http://schemas.openxmlformats.org/officeDocument/2006/relationships/chart" Target="../charts/chart3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5.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23053" y="1804987"/>
            <a:ext cx="9140825" cy="1736725"/>
          </a:xfrm>
        </p:spPr>
        <p:txBody>
          <a:bodyPr anchor="ctr"/>
          <a:lstStyle/>
          <a:p>
            <a:pPr eaLnBrk="1" hangingPunct="1">
              <a:defRPr/>
            </a:pPr>
            <a:r>
              <a:rPr lang="en-US" smtClean="0">
                <a:solidFill>
                  <a:schemeClr val="accent3"/>
                </a:solidFill>
                <a:latin typeface="Franklin Gothic Book" panose="020B0503020102020204" pitchFamily="34" charset="0"/>
              </a:rPr>
              <a:t>SUNY College of Environmental Science and Forestry</a:t>
            </a:r>
            <a:r>
              <a:rPr lang="en-US" dirty="0">
                <a:solidFill>
                  <a:srgbClr val="767FAC"/>
                </a:solidFill>
                <a:latin typeface="Franklin Gothic Book" panose="020B0503020102020204" pitchFamily="34" charset="0"/>
              </a:rPr>
              <a:t/>
            </a:r>
            <a:br>
              <a:rPr lang="en-US" dirty="0">
                <a:solidFill>
                  <a:srgbClr val="767FAC"/>
                </a:solidFill>
                <a:latin typeface="Franklin Gothic Book" panose="020B0503020102020204" pitchFamily="34" charset="0"/>
              </a:rPr>
            </a:br>
            <a:r>
              <a:rPr lang="en-US" dirty="0">
                <a:solidFill>
                  <a:schemeClr val="bg1"/>
                </a:solidFill>
                <a:latin typeface="Franklin Gothic Book" panose="020B0503020102020204" pitchFamily="34" charset="0"/>
              </a:rPr>
              <a:t> Your First College Year Survey </a:t>
            </a:r>
            <a:r>
              <a:rPr lang="en-US" dirty="0">
                <a:solidFill>
                  <a:schemeClr val="tx1">
                    <a:lumMod val="50000"/>
                  </a:schemeClr>
                </a:solidFill>
                <a:latin typeface="Franklin Gothic Book" panose="020B0503020102020204" pitchFamily="34" charset="0"/>
              </a:rPr>
              <a:t/>
            </a:r>
            <a:br>
              <a:rPr lang="en-US" dirty="0">
                <a:solidFill>
                  <a:schemeClr val="tx1">
                    <a:lumMod val="50000"/>
                  </a:schemeClr>
                </a:solidFill>
                <a:latin typeface="Franklin Gothic Book" panose="020B0503020102020204" pitchFamily="34" charset="0"/>
              </a:rPr>
            </a:br>
            <a:r>
              <a:rPr lang="en-US" dirty="0">
                <a:solidFill>
                  <a:schemeClr val="accent3"/>
                </a:solidFill>
                <a:latin typeface="Franklin Gothic Book" panose="020B0503020102020204" pitchFamily="34" charset="0"/>
              </a:rPr>
              <a:t>2019 Results</a:t>
            </a:r>
          </a:p>
        </p:txBody>
      </p:sp>
      <p:sp>
        <p:nvSpPr>
          <p:cNvPr id="28675" name="Text Box 5"/>
          <p:cNvSpPr txBox="1">
            <a:spLocks noChangeArrowheads="1"/>
          </p:cNvSpPr>
          <p:nvPr/>
        </p:nvSpPr>
        <p:spPr bwMode="auto">
          <a:xfrm>
            <a:off x="3175" y="6169025"/>
            <a:ext cx="9140825" cy="274638"/>
          </a:xfrm>
          <a:prstGeom prst="rect">
            <a:avLst/>
          </a:prstGeom>
          <a:noFill/>
          <a:ln w="9525">
            <a:noFill/>
            <a:miter lim="800000"/>
            <a:headEnd/>
            <a:tailEnd/>
          </a:ln>
        </p:spPr>
        <p:txBody>
          <a:bodyPr wrap="none"/>
          <a:lstStyle/>
          <a:p>
            <a:pPr algn="ctr"/>
            <a:r>
              <a:rPr lang="en-US" sz="1200" i="1" dirty="0">
                <a:solidFill>
                  <a:schemeClr val="accent3"/>
                </a:solidFill>
                <a:latin typeface="Franklin Gothic Book" panose="020B0503020102020204" pitchFamily="34" charset="0"/>
              </a:rPr>
              <a:t>Higher Education Research Institute, University of California at Los Angeles</a:t>
            </a:r>
          </a:p>
        </p:txBody>
      </p:sp>
      <p:sp>
        <p:nvSpPr>
          <p:cNvPr id="2051" name="Rectangle 3"/>
          <p:cNvSpPr>
            <a:spLocks noChangeArrowheads="1"/>
          </p:cNvSpPr>
          <p:nvPr>
            <p:custDataLst>
              <p:tags r:id="rId1"/>
            </p:custDataLst>
          </p:nvPr>
        </p:nvSpPr>
        <p:spPr bwMode="auto">
          <a:xfrm>
            <a:off x="-35169" y="3765240"/>
            <a:ext cx="9144000" cy="1676400"/>
          </a:xfrm>
          <a:prstGeom prst="rect">
            <a:avLst/>
          </a:prstGeom>
          <a:noFill/>
          <a:ln w="9525">
            <a:noFill/>
            <a:miter lim="800000"/>
            <a:headEnd/>
            <a:tailEnd/>
          </a:ln>
        </p:spPr>
        <p:txBody>
          <a:bodyPr/>
          <a:lstStyle/>
          <a:p>
            <a:pPr algn="ctr" eaLnBrk="1" hangingPunct="1">
              <a:lnSpc>
                <a:spcPct val="80000"/>
              </a:lnSpc>
              <a:spcBef>
                <a:spcPct val="10000"/>
              </a:spcBef>
              <a:buClr>
                <a:schemeClr val="tx2"/>
              </a:buClr>
              <a:defRPr/>
            </a:pPr>
            <a:r>
              <a:rPr lang="en-US" sz="1800" b="1" dirty="0">
                <a:solidFill>
                  <a:schemeClr val="bg1"/>
                </a:solidFill>
                <a:latin typeface="Franklin Gothic Book" panose="020B0503020102020204" pitchFamily="34" charset="0"/>
              </a:rPr>
              <a:t>First-time, Full-time Freshmen</a:t>
            </a:r>
          </a:p>
          <a:p>
            <a:pPr algn="ctr" eaLnBrk="1" hangingPunct="1">
              <a:lnSpc>
                <a:spcPct val="80000"/>
              </a:lnSpc>
              <a:spcBef>
                <a:spcPct val="10000"/>
              </a:spcBef>
              <a:buClr>
                <a:schemeClr val="tx2"/>
              </a:buClr>
              <a:defRPr/>
            </a:pPr>
            <a:endParaRPr lang="en-US" sz="1200" b="1" dirty="0">
              <a:solidFill>
                <a:schemeClr val="bg1"/>
              </a:solidFill>
              <a:latin typeface="Franklin Gothic Book" panose="020B0503020102020204" pitchFamily="34" charset="0"/>
            </a:endParaRPr>
          </a:p>
          <a:p>
            <a:pPr algn="ctr" eaLnBrk="1" hangingPunct="1">
              <a:lnSpc>
                <a:spcPct val="80000"/>
              </a:lnSpc>
              <a:spcBef>
                <a:spcPct val="10000"/>
              </a:spcBef>
              <a:buClr>
                <a:schemeClr val="tx2"/>
              </a:buClr>
              <a:defRPr/>
            </a:pPr>
            <a:r>
              <a:rPr lang="en-US" sz="2200" b="1" smtClean="0">
                <a:solidFill>
                  <a:schemeClr val="bg1"/>
                </a:solidFill>
                <a:latin typeface="Franklin Gothic Book" panose="020B0503020102020204" pitchFamily="34" charset="0"/>
              </a:rPr>
              <a:t>SUNY College of Environmental Science and Forestry</a:t>
            </a:r>
            <a:endParaRPr lang="en-US" sz="2200" b="1" dirty="0">
              <a:solidFill>
                <a:schemeClr val="bg1"/>
              </a:solidFill>
              <a:latin typeface="Franklin Gothic Book" panose="020B0503020102020204" pitchFamily="34" charset="0"/>
            </a:endParaRPr>
          </a:p>
          <a:p>
            <a:pPr algn="ctr" eaLnBrk="1" hangingPunct="1">
              <a:lnSpc>
                <a:spcPct val="80000"/>
              </a:lnSpc>
              <a:spcBef>
                <a:spcPct val="10000"/>
              </a:spcBef>
              <a:buClr>
                <a:schemeClr val="tx2"/>
              </a:buClr>
              <a:defRPr/>
            </a:pPr>
            <a:r>
              <a:rPr lang="en-US" sz="1800" b="1" smtClean="0">
                <a:solidFill>
                  <a:schemeClr val="bg1"/>
                </a:solidFill>
                <a:latin typeface="Franklin Gothic Book" panose="020B0503020102020204" pitchFamily="34" charset="0"/>
              </a:rPr>
              <a:t>N=37</a:t>
            </a:r>
            <a:endParaRPr lang="en-US" sz="1800" b="1" dirty="0">
              <a:solidFill>
                <a:schemeClr val="bg1"/>
              </a:solidFill>
              <a:latin typeface="Franklin Gothic Book" panose="020B0503020102020204" pitchFamily="34" charset="0"/>
            </a:endParaRPr>
          </a:p>
          <a:p>
            <a:pPr algn="ctr" eaLnBrk="1" hangingPunct="1">
              <a:lnSpc>
                <a:spcPct val="80000"/>
              </a:lnSpc>
              <a:spcBef>
                <a:spcPct val="10000"/>
              </a:spcBef>
              <a:buClr>
                <a:schemeClr val="tx2"/>
              </a:buClr>
              <a:defRPr/>
            </a:pPr>
            <a:endParaRPr lang="en-US" sz="1200" b="1" dirty="0">
              <a:solidFill>
                <a:schemeClr val="bg1"/>
              </a:solidFill>
              <a:latin typeface="Franklin Gothic Book" panose="020B0503020102020204" pitchFamily="34" charset="0"/>
            </a:endParaRPr>
          </a:p>
          <a:p>
            <a:pPr algn="ctr" eaLnBrk="1" hangingPunct="1">
              <a:lnSpc>
                <a:spcPct val="80000"/>
              </a:lnSpc>
              <a:spcBef>
                <a:spcPct val="10000"/>
              </a:spcBef>
              <a:buClr>
                <a:schemeClr val="tx2"/>
              </a:buClr>
              <a:defRPr/>
            </a:pPr>
            <a:r>
              <a:rPr lang="en-US" sz="2200" b="1" smtClean="0">
                <a:solidFill>
                  <a:schemeClr val="bg1"/>
                </a:solidFill>
                <a:latin typeface="Franklin Gothic Book" panose="020B0503020102020204" pitchFamily="34" charset="0"/>
              </a:rPr>
              <a:t>Public Universities &amp; Private Universities</a:t>
            </a:r>
            <a:endParaRPr lang="en-US" sz="2200" b="1" dirty="0">
              <a:solidFill>
                <a:schemeClr val="bg1"/>
              </a:solidFill>
              <a:latin typeface="Franklin Gothic Book" panose="020B0503020102020204" pitchFamily="34" charset="0"/>
            </a:endParaRPr>
          </a:p>
          <a:p>
            <a:pPr algn="ctr" eaLnBrk="1" hangingPunct="1">
              <a:lnSpc>
                <a:spcPct val="80000"/>
              </a:lnSpc>
              <a:spcBef>
                <a:spcPct val="10000"/>
              </a:spcBef>
              <a:buClr>
                <a:schemeClr val="tx2"/>
              </a:buClr>
              <a:defRPr/>
            </a:pPr>
            <a:r>
              <a:rPr lang="en-US" sz="1800" b="1" smtClean="0">
                <a:solidFill>
                  <a:schemeClr val="bg1"/>
                </a:solidFill>
                <a:latin typeface="Franklin Gothic Book" panose="020B0503020102020204" pitchFamily="34" charset="0"/>
              </a:rPr>
              <a:t>N=1,916</a:t>
            </a:r>
            <a:endParaRPr lang="en-US" sz="1800" b="1" dirty="0">
              <a:solidFill>
                <a:schemeClr val="bg1"/>
              </a:solidFill>
              <a:latin typeface="Franklin Gothic Book" panose="020B0503020102020204" pitchFamily="34" charset="0"/>
            </a:endParaRPr>
          </a:p>
        </p:txBody>
      </p:sp>
      <p:sp>
        <p:nvSpPr>
          <p:cNvPr id="10" name="TextBox 9"/>
          <p:cNvSpPr txBox="1"/>
          <p:nvPr/>
        </p:nvSpPr>
        <p:spPr>
          <a:xfrm>
            <a:off x="-35169" y="-45720"/>
            <a:ext cx="990600" cy="960120"/>
          </a:xfrm>
          <a:prstGeom prst="rect">
            <a:avLst/>
          </a:prstGeom>
          <a:solidFill>
            <a:schemeClr val="tx1">
              <a:lumMod val="20000"/>
              <a:lumOff val="80000"/>
            </a:schemeClr>
          </a:solidFill>
        </p:spPr>
        <p:txBody>
          <a:bodyPr>
            <a:spAutoFit/>
          </a:bodyPr>
          <a:lstStyle/>
          <a:p>
            <a:pPr>
              <a:defRPr/>
            </a:pPr>
            <a:endParaRPr lang="en-US" dirty="0"/>
          </a:p>
          <a:p>
            <a:pPr>
              <a:defRPr/>
            </a:pPr>
            <a:endParaRPr lang="en-US" dirty="0"/>
          </a:p>
          <a:p>
            <a:pPr>
              <a:defRPr/>
            </a:pPr>
            <a:endParaRPr lang="en-US" dirty="0"/>
          </a:p>
        </p:txBody>
      </p:sp>
      <p:sp>
        <p:nvSpPr>
          <p:cNvPr id="2" name="TextBox 1"/>
          <p:cNvSpPr txBox="1"/>
          <p:nvPr/>
        </p:nvSpPr>
        <p:spPr>
          <a:xfrm>
            <a:off x="6553200" y="6443663"/>
            <a:ext cx="2590800" cy="414337"/>
          </a:xfrm>
          <a:prstGeom prst="rect">
            <a:avLst/>
          </a:prstGeom>
          <a:solidFill>
            <a:schemeClr val="tx1"/>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xfrm>
            <a:off x="990599" y="381000"/>
            <a:ext cx="7924801" cy="1143000"/>
          </a:xfrm>
        </p:spPr>
        <p:txBody>
          <a:bodyPr anchor="t">
            <a:noAutofit/>
          </a:bodyPr>
          <a:lstStyle/>
          <a:p>
            <a:pPr eaLnBrk="1" hangingPunct="1">
              <a:defRPr/>
            </a:pPr>
            <a:r>
              <a:rPr lang="en-US" dirty="0">
                <a:solidFill>
                  <a:schemeClr val="bg1"/>
                </a:solidFill>
                <a:latin typeface="Franklin Gothic Medium" panose="020B0603020102020204" pitchFamily="34" charset="0"/>
              </a:rPr>
              <a:t>Sense of Belonging</a:t>
            </a:r>
            <a:r>
              <a:rPr lang="en-US" dirty="0">
                <a:solidFill>
                  <a:schemeClr val="tx1">
                    <a:lumMod val="50000"/>
                  </a:schemeClr>
                </a:solidFill>
                <a:latin typeface="Franklin Gothic Medium" panose="020B0603020102020204" pitchFamily="34" charset="0"/>
              </a:rPr>
              <a:t/>
            </a:r>
            <a:br>
              <a:rPr lang="en-US" dirty="0">
                <a:solidFill>
                  <a:schemeClr val="tx1">
                    <a:lumMod val="50000"/>
                  </a:schemeClr>
                </a:solidFill>
                <a:latin typeface="Franklin Gothic Medium" panose="020B0603020102020204" pitchFamily="34" charset="0"/>
              </a:rPr>
            </a:br>
            <a:r>
              <a:rPr lang="en-US" sz="1800" b="0" dirty="0">
                <a:solidFill>
                  <a:schemeClr val="accent3"/>
                </a:solidFill>
                <a:latin typeface="Franklin Gothic Book" panose="020B0503020102020204" pitchFamily="34" charset="0"/>
              </a:rPr>
              <a:t>The campus community is a powerful source of influence on students’ development. </a:t>
            </a:r>
            <a:r>
              <a:rPr lang="en-US" sz="1800" b="0" i="1" dirty="0">
                <a:solidFill>
                  <a:schemeClr val="accent3"/>
                </a:solidFill>
                <a:latin typeface="Franklin Gothic Book" panose="020B0503020102020204" pitchFamily="34" charset="0"/>
              </a:rPr>
              <a:t>Sense of Belonging </a:t>
            </a:r>
            <a:r>
              <a:rPr lang="en-US" sz="1800" b="0" dirty="0">
                <a:solidFill>
                  <a:schemeClr val="accent3"/>
                </a:solidFill>
                <a:latin typeface="Franklin Gothic Book" panose="020B0503020102020204" pitchFamily="34" charset="0"/>
              </a:rPr>
              <a:t>measures the extent to which students feel a sense of academic and social integration on campus.</a:t>
            </a:r>
          </a:p>
        </p:txBody>
      </p:sp>
      <p:sp>
        <p:nvSpPr>
          <p:cNvPr id="3" name="Footer Placeholder 2"/>
          <p:cNvSpPr>
            <a:spLocks noGrp="1"/>
          </p:cNvSpPr>
          <p:nvPr>
            <p:ph type="ftr" sz="quarter" idx="3"/>
          </p:nvPr>
        </p:nvSpPr>
        <p:spPr>
          <a:prstGeom prst="rect">
            <a:avLst/>
          </a:prstGeom>
        </p:spPr>
        <p:txBody>
          <a:bodyPr/>
          <a:lstStyle/>
          <a:p>
            <a:pPr>
              <a:defRPr/>
            </a:pPr>
            <a:r>
              <a:rPr lang="en-US" sz="1200">
                <a:solidFill>
                  <a:schemeClr val="bg1"/>
                </a:solidFill>
              </a:rPr>
              <a:t>2019 Your First College Year Survey</a:t>
            </a:r>
            <a:endParaRPr lang="en-US" sz="1200" dirty="0">
              <a:solidFill>
                <a:schemeClr val="bg1"/>
              </a:solidFill>
            </a:endParaRPr>
          </a:p>
        </p:txBody>
      </p:sp>
      <p:sp>
        <p:nvSpPr>
          <p:cNvPr id="10" name="Slide Number Placeholder 9"/>
          <p:cNvSpPr>
            <a:spLocks noGrp="1"/>
          </p:cNvSpPr>
          <p:nvPr>
            <p:ph type="sldNum" sz="quarter" idx="4294967295"/>
          </p:nvPr>
        </p:nvSpPr>
        <p:spPr>
          <a:xfrm>
            <a:off x="8382000" y="6397625"/>
            <a:ext cx="762000" cy="457200"/>
          </a:xfrm>
          <a:prstGeom prst="rect">
            <a:avLst/>
          </a:prstGeom>
        </p:spPr>
        <p:txBody>
          <a:bodyPr anchor="b"/>
          <a:lstStyle/>
          <a:p>
            <a:pPr algn="r">
              <a:defRPr/>
            </a:pPr>
            <a:fld id="{7F203371-9CB2-4A90-9261-771DC74F61A0}" type="slidenum">
              <a:rPr lang="en-US" sz="1400" smtClean="0">
                <a:solidFill>
                  <a:schemeClr val="bg1"/>
                </a:solidFill>
              </a:rPr>
              <a:pPr algn="r">
                <a:defRPr/>
              </a:pPr>
              <a:t>10</a:t>
            </a:fld>
            <a:endParaRPr lang="en-US" dirty="0">
              <a:solidFill>
                <a:schemeClr val="bg1"/>
              </a:solidFill>
            </a:endParaRPr>
          </a:p>
        </p:txBody>
      </p:sp>
      <p:graphicFrame>
        <p:nvGraphicFramePr>
          <p:cNvPr id="8" name="Sense of Belonging"/>
          <p:cNvGraphicFramePr>
            <a:graphicFrameLocks noChangeAspect="1"/>
          </p:cNvGraphicFramePr>
          <p:nvPr>
            <p:custDataLst>
              <p:tags r:id="rId1"/>
            </p:custDataLst>
            <p:extLst>
              <p:ext uri="{D42A27DB-BD31-4B8C-83A1-F6EECF244321}">
                <p14:modId xmlns:p14="http://schemas.microsoft.com/office/powerpoint/2010/main" val="1621582160"/>
              </p:ext>
            </p:extLst>
          </p:nvPr>
        </p:nvGraphicFramePr>
        <p:xfrm>
          <a:off x="457200" y="1662338"/>
          <a:ext cx="8229600" cy="4890861"/>
        </p:xfrm>
        <a:graphic>
          <a:graphicData uri="http://schemas.openxmlformats.org/drawingml/2006/chart">
            <c:chart xmlns:c="http://schemas.openxmlformats.org/drawingml/2006/chart" xmlns:r="http://schemas.openxmlformats.org/officeDocument/2006/relationships" r:id="rId4"/>
          </a:graphicData>
        </a:graphic>
      </p:graphicFrame>
      <p:sp>
        <p:nvSpPr>
          <p:cNvPr id="2" name="Rectangle 1"/>
          <p:cNvSpPr/>
          <p:nvPr/>
        </p:nvSpPr>
        <p:spPr>
          <a:xfrm>
            <a:off x="6172200" y="2514600"/>
            <a:ext cx="2743200" cy="2893100"/>
          </a:xfrm>
          <a:prstGeom prst="rect">
            <a:avLst/>
          </a:prstGeom>
        </p:spPr>
        <p:txBody>
          <a:bodyPr wrap="square">
            <a:spAutoFit/>
          </a:bodyPr>
          <a:lstStyle/>
          <a:p>
            <a:pPr algn="ctr"/>
            <a:r>
              <a:rPr lang="en-US" sz="1400" b="1" u="sng" dirty="0">
                <a:solidFill>
                  <a:schemeClr val="bg1"/>
                </a:solidFill>
              </a:rPr>
              <a:t>Construct Items</a:t>
            </a:r>
          </a:p>
          <a:p>
            <a:pPr marL="342900" indent="-342900" algn="ctr">
              <a:buFont typeface="Arial" panose="020B0604020202020204" pitchFamily="34" charset="0"/>
              <a:buChar char="•"/>
            </a:pPr>
            <a:endParaRPr lang="en-US" sz="1400" b="1" u="sng" dirty="0">
              <a:solidFill>
                <a:schemeClr val="bg1"/>
              </a:solidFill>
            </a:endParaRPr>
          </a:p>
          <a:p>
            <a:pPr marL="342900" indent="-169863">
              <a:buFont typeface="Arial" panose="020B0604020202020204" pitchFamily="34" charset="0"/>
              <a:buChar char="•"/>
            </a:pPr>
            <a:r>
              <a:rPr lang="en-US" sz="1400" b="1" dirty="0">
                <a:solidFill>
                  <a:schemeClr val="bg1"/>
                </a:solidFill>
              </a:rPr>
              <a:t>I feel I am a member of this college</a:t>
            </a:r>
          </a:p>
          <a:p>
            <a:pPr marL="342900" indent="-169863">
              <a:buFont typeface="Arial" panose="020B0604020202020204" pitchFamily="34" charset="0"/>
              <a:buChar char="•"/>
            </a:pPr>
            <a:r>
              <a:rPr lang="en-US" sz="1400" b="1" dirty="0">
                <a:solidFill>
                  <a:schemeClr val="bg1"/>
                </a:solidFill>
              </a:rPr>
              <a:t>I feel a sense of belonging  to this campus</a:t>
            </a:r>
          </a:p>
          <a:p>
            <a:pPr marL="342900" indent="-169863">
              <a:buFont typeface="Arial" panose="020B0604020202020204" pitchFamily="34" charset="0"/>
              <a:buChar char="•"/>
            </a:pPr>
            <a:r>
              <a:rPr lang="en-US" sz="1400" b="1" dirty="0">
                <a:solidFill>
                  <a:schemeClr val="bg1"/>
                </a:solidFill>
              </a:rPr>
              <a:t>I see myself as part of the campus community</a:t>
            </a:r>
          </a:p>
          <a:p>
            <a:pPr marL="342900" indent="-169863">
              <a:buFont typeface="Arial" panose="020B0604020202020204" pitchFamily="34" charset="0"/>
              <a:buChar char="•"/>
            </a:pPr>
            <a:r>
              <a:rPr lang="en-US" sz="1400" b="1" dirty="0">
                <a:solidFill>
                  <a:schemeClr val="bg1"/>
                </a:solidFill>
              </a:rPr>
              <a:t>If asked, I would  recommend this college to  </a:t>
            </a:r>
            <a:r>
              <a:rPr lang="en-US" sz="1400" b="1" dirty="0" smtClean="0">
                <a:solidFill>
                  <a:schemeClr val="bg1"/>
                </a:solidFill>
              </a:rPr>
              <a:t>others</a:t>
            </a:r>
          </a:p>
          <a:p>
            <a:pPr marL="173037"/>
            <a:r>
              <a:rPr lang="en-US" sz="1400" b="1" dirty="0" smtClean="0">
                <a:solidFill>
                  <a:schemeClr val="bg1"/>
                </a:solidFill>
              </a:rPr>
              <a:t/>
            </a:r>
            <a:br>
              <a:rPr lang="en-US" sz="1400" b="1" dirty="0" smtClean="0">
                <a:solidFill>
                  <a:schemeClr val="bg1"/>
                </a:solidFill>
              </a:rPr>
            </a:br>
            <a:endParaRPr lang="en-US" sz="1400" b="1" dirty="0">
              <a:solidFill>
                <a:schemeClr val="bg1"/>
              </a:solidFill>
            </a:endParaRPr>
          </a:p>
        </p:txBody>
      </p:sp>
      <p:sp>
        <p:nvSpPr>
          <p:cNvPr id="7" name="TextBox 6"/>
          <p:cNvSpPr txBox="1"/>
          <p:nvPr/>
        </p:nvSpPr>
        <p:spPr>
          <a:xfrm>
            <a:off x="6490759" y="5670917"/>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
          <p:cNvSpPr>
            <a:spLocks noGrp="1" noChangeArrowheads="1"/>
          </p:cNvSpPr>
          <p:nvPr>
            <p:ph type="title"/>
          </p:nvPr>
        </p:nvSpPr>
        <p:spPr>
          <a:xfrm>
            <a:off x="914400" y="227013"/>
            <a:ext cx="8226425" cy="1143000"/>
          </a:xfrm>
        </p:spPr>
        <p:txBody>
          <a:bodyPr anchor="t"/>
          <a:lstStyle/>
          <a:p>
            <a:pPr eaLnBrk="1" hangingPunct="1">
              <a:defRPr/>
            </a:pPr>
            <a:r>
              <a:rPr lang="en-US" dirty="0">
                <a:solidFill>
                  <a:schemeClr val="bg1"/>
                </a:solidFill>
                <a:latin typeface="Franklin Gothic Medium" panose="020B0603020102020204" pitchFamily="34" charset="0"/>
              </a:rPr>
              <a:t>Navigational Action </a:t>
            </a:r>
            <a:r>
              <a:rPr lang="en-US" sz="1600" dirty="0">
                <a:solidFill>
                  <a:schemeClr val="tx1">
                    <a:lumMod val="50000"/>
                  </a:schemeClr>
                </a:solidFill>
                <a:latin typeface="Franklin Gothic Medium" panose="020B0603020102020204" pitchFamily="34" charset="0"/>
              </a:rPr>
              <a:t/>
            </a:r>
            <a:br>
              <a:rPr lang="en-US" sz="1600" dirty="0">
                <a:solidFill>
                  <a:schemeClr val="tx1">
                    <a:lumMod val="50000"/>
                  </a:schemeClr>
                </a:solidFill>
                <a:latin typeface="Franklin Gothic Medium" panose="020B0603020102020204" pitchFamily="34" charset="0"/>
              </a:rPr>
            </a:br>
            <a:r>
              <a:rPr lang="en-US" sz="1800" b="0" dirty="0">
                <a:solidFill>
                  <a:schemeClr val="accent3"/>
                </a:solidFill>
                <a:latin typeface="Franklin Gothic Book" panose="020B0503020102020204" pitchFamily="34" charset="0"/>
              </a:rPr>
              <a:t>These items illustrate how often students participated in institutional programs or </a:t>
            </a:r>
            <a:br>
              <a:rPr lang="en-US" sz="1800" b="0" dirty="0">
                <a:solidFill>
                  <a:schemeClr val="accent3"/>
                </a:solidFill>
                <a:latin typeface="Franklin Gothic Book" panose="020B0503020102020204" pitchFamily="34" charset="0"/>
              </a:rPr>
            </a:br>
            <a:r>
              <a:rPr lang="en-US" sz="1800" b="0" dirty="0">
                <a:solidFill>
                  <a:schemeClr val="accent3"/>
                </a:solidFill>
                <a:latin typeface="Franklin Gothic Book" panose="020B0503020102020204" pitchFamily="34" charset="0"/>
              </a:rPr>
              <a:t>engaged in activities that would help them successfully traverse the institution.</a:t>
            </a:r>
          </a:p>
        </p:txBody>
      </p:sp>
      <p:sp>
        <p:nvSpPr>
          <p:cNvPr id="2" name="Footer Placeholder 1"/>
          <p:cNvSpPr>
            <a:spLocks noGrp="1"/>
          </p:cNvSpPr>
          <p:nvPr>
            <p:ph type="ftr" sz="quarter" idx="3"/>
          </p:nvPr>
        </p:nvSpPr>
        <p:spPr/>
        <p:txBody>
          <a:bodyPr/>
          <a:lstStyle/>
          <a:p>
            <a:pPr>
              <a:defRPr/>
            </a:pPr>
            <a:r>
              <a:rPr lang="en-US">
                <a:solidFill>
                  <a:schemeClr val="bg1"/>
                </a:solidFill>
              </a:rPr>
              <a:t>2019 Your First College Year Survey</a:t>
            </a:r>
            <a:endParaRPr lang="en-US" dirty="0">
              <a:solidFill>
                <a:schemeClr val="bg1"/>
              </a:solidFill>
            </a:endParaRPr>
          </a:p>
        </p:txBody>
      </p:sp>
      <p:sp>
        <p:nvSpPr>
          <p:cNvPr id="5123" name="Slide Number Placeholder 3"/>
          <p:cNvSpPr>
            <a:spLocks noGrp="1"/>
          </p:cNvSpPr>
          <p:nvPr>
            <p:ph type="sldNum" sz="quarter" idx="4294967295"/>
          </p:nvPr>
        </p:nvSpPr>
        <p:spPr>
          <a:xfrm>
            <a:off x="8686800" y="6397625"/>
            <a:ext cx="457200" cy="457200"/>
          </a:xfrm>
          <a:prstGeom prst="rect">
            <a:avLst/>
          </a:prstGeom>
          <a:noFill/>
        </p:spPr>
        <p:txBody>
          <a:bodyPr anchor="b"/>
          <a:lstStyle/>
          <a:p>
            <a:pPr algn="r"/>
            <a:fld id="{3629F9BE-468E-497A-B99D-B1B0A9C92325}" type="slidenum">
              <a:rPr lang="en-US" sz="1400" smtClean="0">
                <a:solidFill>
                  <a:schemeClr val="bg1"/>
                </a:solidFill>
              </a:rPr>
              <a:pPr algn="r"/>
              <a:t>11</a:t>
            </a:fld>
            <a:endParaRPr lang="en-US" dirty="0">
              <a:solidFill>
                <a:schemeClr val="bg1"/>
              </a:solidFill>
            </a:endParaRPr>
          </a:p>
        </p:txBody>
      </p:sp>
      <p:graphicFrame>
        <p:nvGraphicFramePr>
          <p:cNvPr id="13" name="Navigational Action"/>
          <p:cNvGraphicFramePr>
            <a:graphicFrameLocks noChangeAspect="1"/>
          </p:cNvGraphicFramePr>
          <p:nvPr>
            <p:custDataLst>
              <p:tags r:id="rId1"/>
            </p:custDataLst>
            <p:extLst>
              <p:ext uri="{D42A27DB-BD31-4B8C-83A1-F6EECF244321}">
                <p14:modId xmlns:p14="http://schemas.microsoft.com/office/powerpoint/2010/main" val="2602747678"/>
              </p:ext>
            </p:extLst>
          </p:nvPr>
        </p:nvGraphicFramePr>
        <p:xfrm>
          <a:off x="457200" y="1600200"/>
          <a:ext cx="8229600" cy="3708400"/>
        </p:xfrm>
        <a:graphic>
          <a:graphicData uri="http://schemas.openxmlformats.org/drawingml/2006/chart">
            <c:chart xmlns:c="http://schemas.openxmlformats.org/drawingml/2006/chart" xmlns:r="http://schemas.openxmlformats.org/officeDocument/2006/relationships" r:id="rId4"/>
          </a:graphicData>
        </a:graphic>
      </p:graphicFrame>
      <p:sp>
        <p:nvSpPr>
          <p:cNvPr id="4103" name="TextBox 9"/>
          <p:cNvSpPr txBox="1">
            <a:spLocks noChangeArrowheads="1"/>
          </p:cNvSpPr>
          <p:nvPr/>
        </p:nvSpPr>
        <p:spPr bwMode="auto">
          <a:xfrm>
            <a:off x="926644" y="5220012"/>
            <a:ext cx="2819400" cy="830997"/>
          </a:xfrm>
          <a:prstGeom prst="rect">
            <a:avLst/>
          </a:prstGeom>
          <a:noFill/>
          <a:ln w="9525">
            <a:noFill/>
            <a:miter lim="800000"/>
            <a:headEnd/>
            <a:tailEnd/>
          </a:ln>
        </p:spPr>
        <p:txBody>
          <a:bodyPr wrap="square">
            <a:spAutoFit/>
          </a:bodyPr>
          <a:lstStyle/>
          <a:p>
            <a:pPr algn="ctr">
              <a:defRPr/>
            </a:pPr>
            <a:r>
              <a:rPr lang="en-US" sz="1200" b="1" dirty="0">
                <a:solidFill>
                  <a:schemeClr val="bg1"/>
                </a:solidFill>
              </a:rPr>
              <a:t>Enrolled in a formal program where a group of students takes two or more courses together (e.g., FIG, learning community, linked courses)</a:t>
            </a:r>
          </a:p>
        </p:txBody>
      </p:sp>
      <p:sp>
        <p:nvSpPr>
          <p:cNvPr id="4104" name="TextBox 10"/>
          <p:cNvSpPr txBox="1">
            <a:spLocks noChangeArrowheads="1"/>
          </p:cNvSpPr>
          <p:nvPr/>
        </p:nvSpPr>
        <p:spPr bwMode="auto">
          <a:xfrm>
            <a:off x="3678051" y="5201619"/>
            <a:ext cx="2438400" cy="738664"/>
          </a:xfrm>
          <a:prstGeom prst="rect">
            <a:avLst/>
          </a:prstGeom>
          <a:noFill/>
          <a:ln w="9525">
            <a:noFill/>
            <a:miter lim="800000"/>
            <a:headEnd/>
            <a:tailEnd/>
          </a:ln>
        </p:spPr>
        <p:txBody>
          <a:bodyPr wrap="square">
            <a:spAutoFit/>
          </a:bodyPr>
          <a:lstStyle/>
          <a:p>
            <a:pPr algn="ctr">
              <a:defRPr/>
            </a:pPr>
            <a:r>
              <a:rPr lang="en-US" sz="1400" b="1" dirty="0">
                <a:solidFill>
                  <a:schemeClr val="bg1"/>
                </a:solidFill>
              </a:rPr>
              <a:t>Taken a course or first-year seminar designed to help students adjust to college </a:t>
            </a:r>
          </a:p>
        </p:txBody>
      </p:sp>
      <p:sp>
        <p:nvSpPr>
          <p:cNvPr id="11" name="Rectangle 10"/>
          <p:cNvSpPr/>
          <p:nvPr/>
        </p:nvSpPr>
        <p:spPr>
          <a:xfrm>
            <a:off x="3048000" y="6181610"/>
            <a:ext cx="1396088" cy="523220"/>
          </a:xfrm>
          <a:prstGeom prst="rect">
            <a:avLst/>
          </a:prstGeom>
        </p:spPr>
        <p:txBody>
          <a:bodyPr wrap="none" anchor="ctr">
            <a:spAutoFit/>
          </a:bodyPr>
          <a:lstStyle/>
          <a:p>
            <a:pPr algn="ctr"/>
            <a:r>
              <a:rPr lang="en-US" sz="1400" b="1" dirty="0">
                <a:solidFill>
                  <a:schemeClr val="bg1"/>
                </a:solidFill>
              </a:rPr>
              <a:t>Your Institution</a:t>
            </a:r>
          </a:p>
          <a:p>
            <a:pPr algn="ctr"/>
            <a:r>
              <a:rPr lang="en-US" sz="1400" b="1" dirty="0">
                <a:solidFill>
                  <a:schemeClr val="accent3"/>
                </a:solidFill>
              </a:rPr>
              <a:t>■</a:t>
            </a:r>
            <a:r>
              <a:rPr lang="en-US" sz="1400" b="1" dirty="0">
                <a:solidFill>
                  <a:schemeClr val="bg1"/>
                </a:solidFill>
              </a:rPr>
              <a:t> </a:t>
            </a:r>
            <a:r>
              <a:rPr lang="en-US" sz="1400" dirty="0">
                <a:solidFill>
                  <a:schemeClr val="bg1"/>
                </a:solidFill>
              </a:rPr>
              <a:t>Yes</a:t>
            </a:r>
          </a:p>
        </p:txBody>
      </p:sp>
      <p:sp>
        <p:nvSpPr>
          <p:cNvPr id="14" name="Rectangle 13"/>
          <p:cNvSpPr/>
          <p:nvPr/>
        </p:nvSpPr>
        <p:spPr>
          <a:xfrm>
            <a:off x="4446516" y="6181610"/>
            <a:ext cx="1651542" cy="523220"/>
          </a:xfrm>
          <a:prstGeom prst="rect">
            <a:avLst/>
          </a:prstGeom>
        </p:spPr>
        <p:txBody>
          <a:bodyPr wrap="none">
            <a:spAutoFit/>
          </a:bodyPr>
          <a:lstStyle/>
          <a:p>
            <a:pPr algn="ctr"/>
            <a:r>
              <a:rPr lang="en-US" sz="1400" b="1" dirty="0">
                <a:solidFill>
                  <a:schemeClr val="bg1"/>
                </a:solidFill>
              </a:rPr>
              <a:t>Comparison Group</a:t>
            </a:r>
          </a:p>
          <a:p>
            <a:pPr algn="ctr"/>
            <a:r>
              <a:rPr lang="en-US" sz="1400" b="1" dirty="0">
                <a:solidFill>
                  <a:schemeClr val="bg1"/>
                </a:solidFill>
              </a:rPr>
              <a:t>■ </a:t>
            </a:r>
            <a:r>
              <a:rPr lang="en-US" sz="1400" dirty="0">
                <a:solidFill>
                  <a:schemeClr val="bg1"/>
                </a:solidFill>
              </a:rPr>
              <a:t>Yes</a:t>
            </a:r>
          </a:p>
        </p:txBody>
      </p:sp>
      <p:sp>
        <p:nvSpPr>
          <p:cNvPr id="10" name="TextBox 10"/>
          <p:cNvSpPr txBox="1">
            <a:spLocks noChangeArrowheads="1"/>
          </p:cNvSpPr>
          <p:nvPr/>
        </p:nvSpPr>
        <p:spPr bwMode="auto">
          <a:xfrm>
            <a:off x="6214404" y="5255110"/>
            <a:ext cx="2438400" cy="307777"/>
          </a:xfrm>
          <a:prstGeom prst="rect">
            <a:avLst/>
          </a:prstGeom>
          <a:noFill/>
          <a:ln w="9525">
            <a:noFill/>
            <a:miter lim="800000"/>
            <a:headEnd/>
            <a:tailEnd/>
          </a:ln>
        </p:spPr>
        <p:txBody>
          <a:bodyPr wrap="square">
            <a:spAutoFit/>
          </a:bodyPr>
          <a:lstStyle/>
          <a:p>
            <a:pPr algn="ctr">
              <a:defRPr/>
            </a:pPr>
            <a:r>
              <a:rPr lang="en-US" sz="1400" b="1" dirty="0">
                <a:solidFill>
                  <a:schemeClr val="bg1"/>
                </a:solidFill>
              </a:rPr>
              <a:t>Sought personal counseling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title"/>
          </p:nvPr>
        </p:nvSpPr>
        <p:spPr>
          <a:xfrm>
            <a:off x="1066799" y="227013"/>
            <a:ext cx="7620001" cy="1143000"/>
          </a:xfrm>
        </p:spPr>
        <p:txBody>
          <a:bodyPr anchor="t"/>
          <a:lstStyle/>
          <a:p>
            <a:pPr eaLnBrk="1" hangingPunct="1">
              <a:spcBef>
                <a:spcPts val="600"/>
              </a:spcBef>
              <a:spcAft>
                <a:spcPts val="0"/>
              </a:spcAft>
              <a:defRPr/>
            </a:pPr>
            <a:r>
              <a:rPr lang="en-US" dirty="0">
                <a:solidFill>
                  <a:schemeClr val="bg1"/>
                </a:solidFill>
                <a:latin typeface="Franklin Gothic Medium" panose="020B0603020102020204" pitchFamily="34" charset="0"/>
              </a:rPr>
              <a:t>Navigational Action</a:t>
            </a:r>
            <a:br>
              <a:rPr lang="en-US" dirty="0">
                <a:solidFill>
                  <a:schemeClr val="bg1"/>
                </a:solidFill>
                <a:latin typeface="Franklin Gothic Medium" panose="020B0603020102020204" pitchFamily="34" charset="0"/>
              </a:rPr>
            </a:br>
            <a:r>
              <a:rPr lang="en-US" sz="800" dirty="0">
                <a:solidFill>
                  <a:schemeClr val="bg1"/>
                </a:solidFill>
                <a:latin typeface="Franklin Gothic Medium" panose="020B0603020102020204" pitchFamily="34" charset="0"/>
              </a:rPr>
              <a:t>  </a:t>
            </a:r>
            <a:r>
              <a:rPr lang="en-US" sz="1600" dirty="0">
                <a:solidFill>
                  <a:schemeClr val="tx1">
                    <a:lumMod val="50000"/>
                  </a:schemeClr>
                </a:solidFill>
                <a:latin typeface="Franklin Gothic Book" panose="020B0503020102020204" pitchFamily="34" charset="0"/>
              </a:rPr>
              <a:t/>
            </a:r>
            <a:br>
              <a:rPr lang="en-US" sz="1600" dirty="0">
                <a:solidFill>
                  <a:schemeClr val="tx1">
                    <a:lumMod val="50000"/>
                  </a:schemeClr>
                </a:solidFill>
                <a:latin typeface="Franklin Gothic Book" panose="020B0503020102020204" pitchFamily="34" charset="0"/>
              </a:rPr>
            </a:br>
            <a:r>
              <a:rPr lang="en-US" sz="1800" b="0" dirty="0">
                <a:solidFill>
                  <a:schemeClr val="accent3"/>
                </a:solidFill>
                <a:latin typeface="Franklin Gothic Book" panose="020B0503020102020204" pitchFamily="34" charset="0"/>
              </a:rPr>
              <a:t>These items illustrate how often students participated in institutional programs or engaged in activities that would help them successfully traverse the institution.</a:t>
            </a:r>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
        <p:nvSpPr>
          <p:cNvPr id="4099" name="Slide Number Placeholder 3"/>
          <p:cNvSpPr>
            <a:spLocks noGrp="1"/>
          </p:cNvSpPr>
          <p:nvPr>
            <p:ph type="sldNum" sz="quarter" idx="4294967295"/>
          </p:nvPr>
        </p:nvSpPr>
        <p:spPr>
          <a:xfrm>
            <a:off x="8686800" y="6397625"/>
            <a:ext cx="457200" cy="457200"/>
          </a:xfrm>
          <a:prstGeom prst="rect">
            <a:avLst/>
          </a:prstGeom>
          <a:noFill/>
        </p:spPr>
        <p:txBody>
          <a:bodyPr anchor="b"/>
          <a:lstStyle/>
          <a:p>
            <a:pPr algn="r"/>
            <a:fld id="{BC9E72EC-FFFB-43EB-8E43-F0B755F649C5}" type="slidenum">
              <a:rPr lang="en-US" sz="1400" smtClean="0">
                <a:solidFill>
                  <a:schemeClr val="bg1"/>
                </a:solidFill>
              </a:rPr>
              <a:pPr algn="r"/>
              <a:t>12</a:t>
            </a:fld>
            <a:endParaRPr lang="en-US" sz="1400" dirty="0">
              <a:solidFill>
                <a:schemeClr val="bg1"/>
              </a:solidFill>
            </a:endParaRPr>
          </a:p>
        </p:txBody>
      </p:sp>
      <p:graphicFrame>
        <p:nvGraphicFramePr>
          <p:cNvPr id="16" name="Navigational Action"/>
          <p:cNvGraphicFramePr>
            <a:graphicFrameLocks noChangeAspect="1"/>
          </p:cNvGraphicFramePr>
          <p:nvPr>
            <p:custDataLst>
              <p:tags r:id="rId1"/>
            </p:custDataLst>
            <p:extLst>
              <p:ext uri="{D42A27DB-BD31-4B8C-83A1-F6EECF244321}">
                <p14:modId xmlns:p14="http://schemas.microsoft.com/office/powerpoint/2010/main" val="3359643425"/>
              </p:ext>
            </p:extLst>
          </p:nvPr>
        </p:nvGraphicFramePr>
        <p:xfrm>
          <a:off x="381000" y="1600200"/>
          <a:ext cx="8305800" cy="3708400"/>
        </p:xfrm>
        <a:graphic>
          <a:graphicData uri="http://schemas.openxmlformats.org/drawingml/2006/chart">
            <c:chart xmlns:c="http://schemas.openxmlformats.org/drawingml/2006/chart" xmlns:r="http://schemas.openxmlformats.org/officeDocument/2006/relationships" r:id="rId4"/>
          </a:graphicData>
        </a:graphic>
      </p:graphicFrame>
      <p:sp>
        <p:nvSpPr>
          <p:cNvPr id="3078" name="TextBox 8"/>
          <p:cNvSpPr txBox="1">
            <a:spLocks noChangeArrowheads="1"/>
          </p:cNvSpPr>
          <p:nvPr/>
        </p:nvSpPr>
        <p:spPr bwMode="auto">
          <a:xfrm>
            <a:off x="914400" y="5257800"/>
            <a:ext cx="2209800" cy="338554"/>
          </a:xfrm>
          <a:prstGeom prst="rect">
            <a:avLst/>
          </a:prstGeom>
          <a:noFill/>
          <a:ln w="9525">
            <a:noFill/>
            <a:miter lim="800000"/>
            <a:headEnd/>
            <a:tailEnd/>
          </a:ln>
        </p:spPr>
        <p:txBody>
          <a:bodyPr wrap="square">
            <a:spAutoFit/>
          </a:bodyPr>
          <a:lstStyle/>
          <a:p>
            <a:pPr algn="ctr">
              <a:defRPr/>
            </a:pPr>
            <a:r>
              <a:rPr lang="en-US" sz="1600" b="1" dirty="0">
                <a:solidFill>
                  <a:schemeClr val="bg1"/>
                </a:solidFill>
              </a:rPr>
              <a:t>Career services</a:t>
            </a:r>
          </a:p>
        </p:txBody>
      </p:sp>
      <p:sp>
        <p:nvSpPr>
          <p:cNvPr id="3080" name="TextBox 10"/>
          <p:cNvSpPr txBox="1">
            <a:spLocks noChangeArrowheads="1"/>
          </p:cNvSpPr>
          <p:nvPr/>
        </p:nvSpPr>
        <p:spPr bwMode="auto">
          <a:xfrm>
            <a:off x="6477000" y="5257800"/>
            <a:ext cx="2057400" cy="584775"/>
          </a:xfrm>
          <a:prstGeom prst="rect">
            <a:avLst/>
          </a:prstGeom>
          <a:noFill/>
          <a:ln w="9525">
            <a:noFill/>
            <a:miter lim="800000"/>
            <a:headEnd/>
            <a:tailEnd/>
          </a:ln>
        </p:spPr>
        <p:txBody>
          <a:bodyPr wrap="square">
            <a:spAutoFit/>
          </a:bodyPr>
          <a:lstStyle/>
          <a:p>
            <a:pPr algn="ctr">
              <a:defRPr/>
            </a:pPr>
            <a:r>
              <a:rPr lang="en-US" sz="1600" b="1" dirty="0">
                <a:solidFill>
                  <a:schemeClr val="bg1"/>
                </a:solidFill>
              </a:rPr>
              <a:t>Financial aid advising</a:t>
            </a:r>
          </a:p>
        </p:txBody>
      </p:sp>
      <p:sp>
        <p:nvSpPr>
          <p:cNvPr id="13" name="Rectangle 12"/>
          <p:cNvSpPr/>
          <p:nvPr/>
        </p:nvSpPr>
        <p:spPr>
          <a:xfrm>
            <a:off x="2738747" y="5798403"/>
            <a:ext cx="1585690" cy="954107"/>
          </a:xfrm>
          <a:prstGeom prst="rect">
            <a:avLst/>
          </a:prstGeom>
        </p:spPr>
        <p:txBody>
          <a:bodyPr wrap="none">
            <a:spAutoFit/>
          </a:bodyPr>
          <a:lstStyle/>
          <a:p>
            <a:r>
              <a:rPr lang="en-US" sz="1400" b="1" dirty="0">
                <a:solidFill>
                  <a:schemeClr val="bg1"/>
                </a:solidFill>
              </a:rPr>
              <a:t>Your Institution</a:t>
            </a:r>
          </a:p>
          <a:p>
            <a:pPr algn="ctr"/>
            <a:r>
              <a:rPr lang="en-US" sz="1400" b="1" dirty="0">
                <a:solidFill>
                  <a:schemeClr val="accent3"/>
                </a:solidFill>
              </a:rPr>
              <a:t>■</a:t>
            </a:r>
            <a:r>
              <a:rPr lang="en-US" sz="1400" b="1" dirty="0">
                <a:solidFill>
                  <a:schemeClr val="tx2">
                    <a:lumMod val="75000"/>
                  </a:schemeClr>
                </a:solidFill>
              </a:rPr>
              <a:t> </a:t>
            </a:r>
            <a:r>
              <a:rPr lang="en-US" sz="1400" dirty="0">
                <a:solidFill>
                  <a:schemeClr val="bg1"/>
                </a:solidFill>
              </a:rPr>
              <a:t>Frequently           </a:t>
            </a:r>
          </a:p>
          <a:p>
            <a:pPr algn="ctr"/>
            <a:r>
              <a:rPr lang="en-US" sz="1400" b="1" dirty="0">
                <a:solidFill>
                  <a:schemeClr val="accent3">
                    <a:lumMod val="60000"/>
                    <a:lumOff val="40000"/>
                  </a:schemeClr>
                </a:solidFill>
              </a:rPr>
              <a:t>■ </a:t>
            </a:r>
            <a:r>
              <a:rPr lang="en-US" sz="1400" dirty="0">
                <a:solidFill>
                  <a:schemeClr val="bg1"/>
                </a:solidFill>
              </a:rPr>
              <a:t>Occasionally</a:t>
            </a:r>
            <a:r>
              <a:rPr lang="en-US" sz="1400" b="1" dirty="0">
                <a:solidFill>
                  <a:schemeClr val="bg1"/>
                </a:solidFill>
              </a:rPr>
              <a:t>        </a:t>
            </a:r>
            <a:endParaRPr lang="en-US" sz="1400" dirty="0">
              <a:solidFill>
                <a:schemeClr val="bg1"/>
              </a:solidFill>
            </a:endParaRPr>
          </a:p>
          <a:p>
            <a:pPr algn="ctr"/>
            <a:r>
              <a:rPr lang="en-US" sz="1400" b="1" dirty="0">
                <a:solidFill>
                  <a:schemeClr val="tx2">
                    <a:lumMod val="75000"/>
                  </a:schemeClr>
                </a:solidFill>
              </a:rPr>
              <a:t> </a:t>
            </a:r>
            <a:endParaRPr lang="en-US" sz="1400" dirty="0"/>
          </a:p>
        </p:txBody>
      </p:sp>
      <p:sp>
        <p:nvSpPr>
          <p:cNvPr id="17" name="Rectangle 16"/>
          <p:cNvSpPr/>
          <p:nvPr/>
        </p:nvSpPr>
        <p:spPr>
          <a:xfrm>
            <a:off x="4402555" y="5798403"/>
            <a:ext cx="1651542" cy="954107"/>
          </a:xfrm>
          <a:prstGeom prst="rect">
            <a:avLst/>
          </a:prstGeom>
        </p:spPr>
        <p:txBody>
          <a:bodyPr wrap="none">
            <a:spAutoFit/>
          </a:bodyPr>
          <a:lstStyle/>
          <a:p>
            <a:pPr algn="ctr"/>
            <a:r>
              <a:rPr lang="en-US" sz="1400" b="1" dirty="0">
                <a:solidFill>
                  <a:schemeClr val="bg1"/>
                </a:solidFill>
              </a:rPr>
              <a:t>Comparison Group</a:t>
            </a:r>
          </a:p>
          <a:p>
            <a:pPr algn="ctr"/>
            <a:r>
              <a:rPr lang="en-US" sz="1400" b="1" dirty="0">
                <a:solidFill>
                  <a:schemeClr val="bg1"/>
                </a:solidFill>
              </a:rPr>
              <a:t> ■  </a:t>
            </a:r>
            <a:r>
              <a:rPr lang="en-US" sz="1400" dirty="0">
                <a:solidFill>
                  <a:schemeClr val="bg1"/>
                </a:solidFill>
              </a:rPr>
              <a:t>Frequently          </a:t>
            </a:r>
          </a:p>
          <a:p>
            <a:pPr algn="ctr"/>
            <a:r>
              <a:rPr lang="en-US" sz="1400" b="1" dirty="0">
                <a:solidFill>
                  <a:schemeClr val="bg1">
                    <a:lumMod val="50000"/>
                    <a:lumOff val="50000"/>
                  </a:schemeClr>
                </a:solidFill>
              </a:rPr>
              <a:t>■</a:t>
            </a:r>
            <a:r>
              <a:rPr lang="en-US" sz="1400" b="1" dirty="0">
                <a:solidFill>
                  <a:schemeClr val="tx2">
                    <a:lumMod val="75000"/>
                  </a:schemeClr>
                </a:solidFill>
              </a:rPr>
              <a:t> </a:t>
            </a:r>
            <a:r>
              <a:rPr lang="en-US" sz="1400" dirty="0">
                <a:solidFill>
                  <a:schemeClr val="bg1"/>
                </a:solidFill>
              </a:rPr>
              <a:t>Occasionally</a:t>
            </a:r>
            <a:r>
              <a:rPr lang="en-US" sz="1400" b="1" dirty="0">
                <a:solidFill>
                  <a:schemeClr val="bg1"/>
                </a:solidFill>
              </a:rPr>
              <a:t>  </a:t>
            </a:r>
            <a:r>
              <a:rPr lang="en-US" sz="1400" b="1" dirty="0">
                <a:solidFill>
                  <a:schemeClr val="tx2">
                    <a:lumMod val="75000"/>
                  </a:schemeClr>
                </a:solidFill>
              </a:rPr>
              <a:t>     </a:t>
            </a:r>
            <a:endParaRPr lang="en-US" sz="1400" dirty="0"/>
          </a:p>
          <a:p>
            <a:pPr algn="ctr"/>
            <a:endParaRPr lang="en-US" sz="1400" dirty="0"/>
          </a:p>
        </p:txBody>
      </p:sp>
      <p:sp>
        <p:nvSpPr>
          <p:cNvPr id="3" name="Rectangle 2"/>
          <p:cNvSpPr/>
          <p:nvPr/>
        </p:nvSpPr>
        <p:spPr>
          <a:xfrm>
            <a:off x="3493605" y="5257800"/>
            <a:ext cx="2534476" cy="307777"/>
          </a:xfrm>
          <a:prstGeom prst="rect">
            <a:avLst/>
          </a:prstGeom>
        </p:spPr>
        <p:txBody>
          <a:bodyPr wrap="none">
            <a:spAutoFit/>
          </a:bodyPr>
          <a:lstStyle/>
          <a:p>
            <a:pPr algn="ctr"/>
            <a:r>
              <a:rPr lang="en-US" sz="1400" b="1" dirty="0">
                <a:solidFill>
                  <a:schemeClr val="bg1"/>
                </a:solidFill>
              </a:rPr>
              <a:t>Student Psychological Services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p:cNvSpPr>
            <a:spLocks noGrp="1" noChangeArrowheads="1"/>
          </p:cNvSpPr>
          <p:nvPr>
            <p:ph type="title"/>
          </p:nvPr>
        </p:nvSpPr>
        <p:spPr>
          <a:xfrm>
            <a:off x="914400" y="227013"/>
            <a:ext cx="8000999" cy="1388328"/>
          </a:xfrm>
        </p:spPr>
        <p:txBody>
          <a:bodyPr anchor="t"/>
          <a:lstStyle/>
          <a:p>
            <a:pPr eaLnBrk="1" hangingPunct="1">
              <a:defRPr/>
            </a:pPr>
            <a:r>
              <a:rPr lang="en-US" dirty="0">
                <a:solidFill>
                  <a:schemeClr val="bg1"/>
                </a:solidFill>
                <a:latin typeface="Franklin Gothic Medium" panose="020B0603020102020204" pitchFamily="34" charset="0"/>
              </a:rPr>
              <a:t>Health and Wellness</a:t>
            </a:r>
            <a:br>
              <a:rPr lang="en-US" dirty="0">
                <a:solidFill>
                  <a:schemeClr val="bg1"/>
                </a:solidFill>
                <a:latin typeface="Franklin Gothic Medium" panose="020B0603020102020204" pitchFamily="34" charset="0"/>
              </a:rPr>
            </a:br>
            <a:r>
              <a:rPr lang="en-US" sz="1700" b="0" dirty="0">
                <a:solidFill>
                  <a:schemeClr val="accent3"/>
                </a:solidFill>
                <a:latin typeface="Franklin Gothic Book" panose="020B0503020102020204" pitchFamily="34" charset="0"/>
              </a:rPr>
              <a:t>Students’ physical and emotional well-being can affect many important aspects of the student experience including academic performance and persistence. These items gauge student behaviors, attitudes, and experiences related to health and wellness.</a:t>
            </a:r>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
        <p:nvSpPr>
          <p:cNvPr id="22531" name="Slide Number Placeholder 3"/>
          <p:cNvSpPr>
            <a:spLocks noGrp="1"/>
          </p:cNvSpPr>
          <p:nvPr>
            <p:ph type="sldNum" sz="quarter" idx="4294967295"/>
          </p:nvPr>
        </p:nvSpPr>
        <p:spPr>
          <a:xfrm>
            <a:off x="8686800" y="6397625"/>
            <a:ext cx="457200" cy="457200"/>
          </a:xfrm>
          <a:prstGeom prst="rect">
            <a:avLst/>
          </a:prstGeom>
          <a:noFill/>
        </p:spPr>
        <p:txBody>
          <a:bodyPr anchor="b"/>
          <a:lstStyle/>
          <a:p>
            <a:fld id="{20A2124B-91A7-4EB7-A1A8-F76ECD7C477A}" type="slidenum">
              <a:rPr lang="en-US" sz="1400" smtClean="0">
                <a:solidFill>
                  <a:schemeClr val="bg1"/>
                </a:solidFill>
              </a:rPr>
              <a:pPr/>
              <a:t>13</a:t>
            </a:fld>
            <a:endParaRPr lang="en-US" sz="1400" dirty="0">
              <a:solidFill>
                <a:schemeClr val="bg1"/>
              </a:solidFill>
            </a:endParaRPr>
          </a:p>
        </p:txBody>
      </p:sp>
      <p:graphicFrame>
        <p:nvGraphicFramePr>
          <p:cNvPr id="18" name="Health Wellness"/>
          <p:cNvGraphicFramePr>
            <a:graphicFrameLocks noChangeAspect="1"/>
          </p:cNvGraphicFramePr>
          <p:nvPr>
            <p:custDataLst>
              <p:tags r:id="rId1"/>
            </p:custDataLst>
            <p:extLst>
              <p:ext uri="{D42A27DB-BD31-4B8C-83A1-F6EECF244321}">
                <p14:modId xmlns:p14="http://schemas.microsoft.com/office/powerpoint/2010/main" val="1264511180"/>
              </p:ext>
            </p:extLst>
          </p:nvPr>
        </p:nvGraphicFramePr>
        <p:xfrm>
          <a:off x="609600" y="1831241"/>
          <a:ext cx="8077200" cy="3481232"/>
        </p:xfrm>
        <a:graphic>
          <a:graphicData uri="http://schemas.openxmlformats.org/drawingml/2006/chart">
            <c:chart xmlns:c="http://schemas.openxmlformats.org/drawingml/2006/chart" xmlns:r="http://schemas.openxmlformats.org/officeDocument/2006/relationships" r:id="rId4"/>
          </a:graphicData>
        </a:graphic>
      </p:graphicFrame>
      <p:sp>
        <p:nvSpPr>
          <p:cNvPr id="22534" name="TextBox 10"/>
          <p:cNvSpPr txBox="1">
            <a:spLocks noChangeArrowheads="1"/>
          </p:cNvSpPr>
          <p:nvPr/>
        </p:nvSpPr>
        <p:spPr bwMode="auto">
          <a:xfrm>
            <a:off x="1025672" y="5266435"/>
            <a:ext cx="1905000" cy="523875"/>
          </a:xfrm>
          <a:prstGeom prst="rect">
            <a:avLst/>
          </a:prstGeom>
          <a:noFill/>
          <a:ln w="9525">
            <a:noFill/>
            <a:miter lim="800000"/>
            <a:headEnd/>
            <a:tailEnd/>
          </a:ln>
        </p:spPr>
        <p:txBody>
          <a:bodyPr>
            <a:spAutoFit/>
          </a:bodyPr>
          <a:lstStyle/>
          <a:p>
            <a:pPr algn="ctr">
              <a:defRPr/>
            </a:pPr>
            <a:r>
              <a:rPr lang="en-US" sz="1400" b="1" dirty="0">
                <a:solidFill>
                  <a:schemeClr val="bg1"/>
                </a:solidFill>
              </a:rPr>
              <a:t>Felt overwhelmed by all you had to do</a:t>
            </a:r>
          </a:p>
        </p:txBody>
      </p:sp>
      <p:sp>
        <p:nvSpPr>
          <p:cNvPr id="22537" name="TextBox 13"/>
          <p:cNvSpPr txBox="1">
            <a:spLocks noChangeArrowheads="1"/>
          </p:cNvSpPr>
          <p:nvPr/>
        </p:nvSpPr>
        <p:spPr bwMode="auto">
          <a:xfrm>
            <a:off x="3222905" y="5345636"/>
            <a:ext cx="1295400" cy="307975"/>
          </a:xfrm>
          <a:prstGeom prst="rect">
            <a:avLst/>
          </a:prstGeom>
          <a:noFill/>
          <a:ln w="9525">
            <a:noFill/>
            <a:miter lim="800000"/>
            <a:headEnd/>
            <a:tailEnd/>
          </a:ln>
        </p:spPr>
        <p:txBody>
          <a:bodyPr>
            <a:spAutoFit/>
          </a:bodyPr>
          <a:lstStyle/>
          <a:p>
            <a:pPr algn="ctr">
              <a:defRPr/>
            </a:pPr>
            <a:r>
              <a:rPr lang="en-US" sz="1400" b="1" dirty="0">
                <a:solidFill>
                  <a:schemeClr val="bg1"/>
                </a:solidFill>
              </a:rPr>
              <a:t>Felt anxious</a:t>
            </a:r>
          </a:p>
        </p:txBody>
      </p:sp>
      <p:sp>
        <p:nvSpPr>
          <p:cNvPr id="22538" name="TextBox 14"/>
          <p:cNvSpPr txBox="1">
            <a:spLocks noChangeArrowheads="1"/>
          </p:cNvSpPr>
          <p:nvPr/>
        </p:nvSpPr>
        <p:spPr bwMode="auto">
          <a:xfrm>
            <a:off x="4838131" y="5278987"/>
            <a:ext cx="1676400" cy="523220"/>
          </a:xfrm>
          <a:prstGeom prst="rect">
            <a:avLst/>
          </a:prstGeom>
          <a:noFill/>
          <a:ln w="9525">
            <a:noFill/>
            <a:miter lim="800000"/>
            <a:headEnd/>
            <a:tailEnd/>
          </a:ln>
        </p:spPr>
        <p:txBody>
          <a:bodyPr>
            <a:spAutoFit/>
          </a:bodyPr>
          <a:lstStyle/>
          <a:p>
            <a:pPr algn="ctr">
              <a:defRPr/>
            </a:pPr>
            <a:r>
              <a:rPr lang="en-US" sz="1400" b="1" dirty="0">
                <a:solidFill>
                  <a:schemeClr val="bg1"/>
                </a:solidFill>
              </a:rPr>
              <a:t>Maintained a healthy diet  </a:t>
            </a:r>
          </a:p>
        </p:txBody>
      </p:sp>
      <p:sp>
        <p:nvSpPr>
          <p:cNvPr id="22539" name="TextBox 15"/>
          <p:cNvSpPr txBox="1">
            <a:spLocks noChangeArrowheads="1"/>
          </p:cNvSpPr>
          <p:nvPr/>
        </p:nvSpPr>
        <p:spPr bwMode="auto">
          <a:xfrm>
            <a:off x="6934200" y="5345636"/>
            <a:ext cx="1752600" cy="307777"/>
          </a:xfrm>
          <a:prstGeom prst="rect">
            <a:avLst/>
          </a:prstGeom>
          <a:noFill/>
          <a:ln w="9525">
            <a:noFill/>
            <a:miter lim="800000"/>
            <a:headEnd/>
            <a:tailEnd/>
          </a:ln>
        </p:spPr>
        <p:txBody>
          <a:bodyPr>
            <a:spAutoFit/>
          </a:bodyPr>
          <a:lstStyle/>
          <a:p>
            <a:pPr algn="ctr">
              <a:defRPr/>
            </a:pPr>
            <a:r>
              <a:rPr lang="en-US" sz="1400" b="1" dirty="0">
                <a:solidFill>
                  <a:schemeClr val="bg1"/>
                </a:solidFill>
              </a:rPr>
              <a:t>Had adequate sleep</a:t>
            </a:r>
          </a:p>
        </p:txBody>
      </p:sp>
      <p:sp>
        <p:nvSpPr>
          <p:cNvPr id="12" name="Rectangle 11"/>
          <p:cNvSpPr/>
          <p:nvPr/>
        </p:nvSpPr>
        <p:spPr>
          <a:xfrm>
            <a:off x="3191387" y="5869511"/>
            <a:ext cx="1585690" cy="954107"/>
          </a:xfrm>
          <a:prstGeom prst="rect">
            <a:avLst/>
          </a:prstGeom>
        </p:spPr>
        <p:txBody>
          <a:bodyPr wrap="none">
            <a:spAutoFit/>
          </a:bodyPr>
          <a:lstStyle/>
          <a:p>
            <a:r>
              <a:rPr lang="en-US" sz="1400" b="1" dirty="0">
                <a:solidFill>
                  <a:schemeClr val="bg1"/>
                </a:solidFill>
              </a:rPr>
              <a:t>Your Institution</a:t>
            </a:r>
          </a:p>
          <a:p>
            <a:pPr algn="ctr"/>
            <a:r>
              <a:rPr lang="en-US" sz="1400" b="1" dirty="0">
                <a:solidFill>
                  <a:schemeClr val="accent3"/>
                </a:solidFill>
              </a:rPr>
              <a:t>■</a:t>
            </a:r>
            <a:r>
              <a:rPr lang="en-US" sz="1400" b="1" dirty="0">
                <a:solidFill>
                  <a:schemeClr val="tx2">
                    <a:lumMod val="75000"/>
                  </a:schemeClr>
                </a:solidFill>
              </a:rPr>
              <a:t> </a:t>
            </a:r>
            <a:r>
              <a:rPr lang="en-US" sz="1400" dirty="0">
                <a:solidFill>
                  <a:schemeClr val="bg1"/>
                </a:solidFill>
              </a:rPr>
              <a:t>Frequently           </a:t>
            </a:r>
          </a:p>
          <a:p>
            <a:pPr algn="ctr"/>
            <a:r>
              <a:rPr lang="en-US" sz="1400" b="1" dirty="0">
                <a:solidFill>
                  <a:schemeClr val="accent3">
                    <a:lumMod val="60000"/>
                    <a:lumOff val="40000"/>
                  </a:schemeClr>
                </a:solidFill>
              </a:rPr>
              <a:t>■ </a:t>
            </a:r>
            <a:r>
              <a:rPr lang="en-US" sz="1400" dirty="0">
                <a:solidFill>
                  <a:schemeClr val="bg1"/>
                </a:solidFill>
              </a:rPr>
              <a:t>Occasionally</a:t>
            </a:r>
            <a:r>
              <a:rPr lang="en-US" sz="1400" b="1" dirty="0">
                <a:solidFill>
                  <a:schemeClr val="bg1"/>
                </a:solidFill>
              </a:rPr>
              <a:t>        </a:t>
            </a:r>
            <a:endParaRPr lang="en-US" sz="1400" dirty="0">
              <a:solidFill>
                <a:schemeClr val="bg1"/>
              </a:solidFill>
            </a:endParaRPr>
          </a:p>
          <a:p>
            <a:pPr algn="ctr"/>
            <a:r>
              <a:rPr lang="en-US" sz="1400" b="1" dirty="0">
                <a:solidFill>
                  <a:schemeClr val="tx2">
                    <a:lumMod val="75000"/>
                  </a:schemeClr>
                </a:solidFill>
              </a:rPr>
              <a:t> </a:t>
            </a:r>
            <a:endParaRPr lang="en-US" sz="1400" dirty="0"/>
          </a:p>
        </p:txBody>
      </p:sp>
      <p:sp>
        <p:nvSpPr>
          <p:cNvPr id="13" name="Rectangle 12"/>
          <p:cNvSpPr/>
          <p:nvPr/>
        </p:nvSpPr>
        <p:spPr>
          <a:xfrm>
            <a:off x="4648200" y="5869511"/>
            <a:ext cx="1651542" cy="954107"/>
          </a:xfrm>
          <a:prstGeom prst="rect">
            <a:avLst/>
          </a:prstGeom>
        </p:spPr>
        <p:txBody>
          <a:bodyPr wrap="none">
            <a:spAutoFit/>
          </a:bodyPr>
          <a:lstStyle/>
          <a:p>
            <a:pPr algn="ctr"/>
            <a:r>
              <a:rPr lang="en-US" sz="1400" b="1" dirty="0">
                <a:solidFill>
                  <a:schemeClr val="bg1"/>
                </a:solidFill>
              </a:rPr>
              <a:t>Comparison Group</a:t>
            </a:r>
          </a:p>
          <a:p>
            <a:pPr algn="ctr"/>
            <a:r>
              <a:rPr lang="en-US" sz="1400" b="1" dirty="0">
                <a:solidFill>
                  <a:schemeClr val="bg1"/>
                </a:solidFill>
              </a:rPr>
              <a:t> ■  </a:t>
            </a:r>
            <a:r>
              <a:rPr lang="en-US" sz="1400" dirty="0">
                <a:solidFill>
                  <a:schemeClr val="bg1"/>
                </a:solidFill>
              </a:rPr>
              <a:t>Frequently          </a:t>
            </a:r>
          </a:p>
          <a:p>
            <a:pPr algn="ctr"/>
            <a:r>
              <a:rPr lang="en-US" sz="1400" b="1" dirty="0">
                <a:solidFill>
                  <a:schemeClr val="bg1">
                    <a:lumMod val="50000"/>
                    <a:lumOff val="50000"/>
                  </a:schemeClr>
                </a:solidFill>
              </a:rPr>
              <a:t>■</a:t>
            </a:r>
            <a:r>
              <a:rPr lang="en-US" sz="1400" b="1" dirty="0">
                <a:solidFill>
                  <a:schemeClr val="tx2">
                    <a:lumMod val="75000"/>
                  </a:schemeClr>
                </a:solidFill>
              </a:rPr>
              <a:t> </a:t>
            </a:r>
            <a:r>
              <a:rPr lang="en-US" sz="1400" dirty="0">
                <a:solidFill>
                  <a:schemeClr val="bg1"/>
                </a:solidFill>
              </a:rPr>
              <a:t>Occasionally</a:t>
            </a:r>
            <a:r>
              <a:rPr lang="en-US" sz="1400" b="1" dirty="0">
                <a:solidFill>
                  <a:schemeClr val="bg1"/>
                </a:solidFill>
              </a:rPr>
              <a:t>  </a:t>
            </a:r>
            <a:r>
              <a:rPr lang="en-US" sz="1400" b="1" dirty="0">
                <a:solidFill>
                  <a:schemeClr val="tx2">
                    <a:lumMod val="75000"/>
                  </a:schemeClr>
                </a:solidFill>
              </a:rPr>
              <a:t>     </a:t>
            </a:r>
            <a:endParaRPr lang="en-US" sz="1400" dirty="0"/>
          </a:p>
          <a:p>
            <a:pPr algn="ctr"/>
            <a:endParaRPr lang="en-US" sz="1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Subtitle 6"/>
          <p:cNvSpPr>
            <a:spLocks noGrp="1"/>
          </p:cNvSpPr>
          <p:nvPr>
            <p:ph type="subTitle" sz="quarter" idx="1"/>
          </p:nvPr>
        </p:nvSpPr>
        <p:spPr>
          <a:xfrm>
            <a:off x="1371600" y="4253741"/>
            <a:ext cx="6400800" cy="1267343"/>
          </a:xfrm>
        </p:spPr>
        <p:txBody>
          <a:bodyPr/>
          <a:lstStyle/>
          <a:p>
            <a:r>
              <a:rPr lang="en-US" dirty="0">
                <a:solidFill>
                  <a:schemeClr val="bg1"/>
                </a:solidFill>
              </a:rPr>
              <a:t>Students develop skills, knowledge, and abilities through their experiences both in and out of the classroom.</a:t>
            </a:r>
          </a:p>
          <a:p>
            <a:endParaRPr lang="en-US" sz="1600" dirty="0"/>
          </a:p>
        </p:txBody>
      </p:sp>
      <p:sp>
        <p:nvSpPr>
          <p:cNvPr id="7" name="TextBox 6"/>
          <p:cNvSpPr txBox="1"/>
          <p:nvPr/>
        </p:nvSpPr>
        <p:spPr>
          <a:xfrm>
            <a:off x="16329" y="2743200"/>
            <a:ext cx="9144000" cy="1371600"/>
          </a:xfrm>
          <a:prstGeom prst="rect">
            <a:avLst/>
          </a:prstGeom>
          <a:solidFill>
            <a:schemeClr val="accent3"/>
          </a:solidFill>
          <a:ln w="9525">
            <a:solidFill>
              <a:schemeClr val="bg1"/>
            </a:solidFill>
          </a:ln>
        </p:spPr>
        <p:txBody>
          <a:bodyPr wrap="square" rtlCol="0">
            <a:spAutoFit/>
          </a:bodyPr>
          <a:lstStyle/>
          <a:p>
            <a:endParaRPr lang="en-US" dirty="0"/>
          </a:p>
        </p:txBody>
      </p:sp>
      <p:sp>
        <p:nvSpPr>
          <p:cNvPr id="8" name="Title 5"/>
          <p:cNvSpPr>
            <a:spLocks noGrp="1"/>
          </p:cNvSpPr>
          <p:nvPr>
            <p:ph type="ctrTitle" sz="quarter"/>
          </p:nvPr>
        </p:nvSpPr>
        <p:spPr>
          <a:xfrm>
            <a:off x="685800" y="2882141"/>
            <a:ext cx="7772400" cy="1004059"/>
          </a:xfrm>
        </p:spPr>
        <p:txBody>
          <a:bodyPr anchor="ctr"/>
          <a:lstStyle/>
          <a:p>
            <a:pPr>
              <a:lnSpc>
                <a:spcPts val="5280"/>
              </a:lnSpc>
              <a:defRPr/>
            </a:pPr>
            <a:r>
              <a:rPr lang="en-US" sz="4400" dirty="0">
                <a:solidFill>
                  <a:schemeClr val="bg1"/>
                </a:solidFill>
                <a:latin typeface="Franklin Gothic Medium" panose="020B0603020102020204" pitchFamily="34" charset="0"/>
              </a:rPr>
              <a:t>Academic Outcomes </a:t>
            </a:r>
            <a:br>
              <a:rPr lang="en-US" sz="4400" dirty="0">
                <a:solidFill>
                  <a:schemeClr val="bg1"/>
                </a:solidFill>
                <a:latin typeface="Franklin Gothic Medium" panose="020B0603020102020204" pitchFamily="34" charset="0"/>
              </a:rPr>
            </a:br>
            <a:r>
              <a:rPr lang="en-US" sz="4400" dirty="0">
                <a:solidFill>
                  <a:schemeClr val="bg1"/>
                </a:solidFill>
                <a:latin typeface="Franklin Gothic Medium" panose="020B0603020102020204" pitchFamily="34" charset="0"/>
              </a:rPr>
              <a:t>and Experiences</a:t>
            </a:r>
          </a:p>
        </p:txBody>
      </p:sp>
      <p:sp>
        <p:nvSpPr>
          <p:cNvPr id="6" name="TextBox 5"/>
          <p:cNvSpPr txBox="1"/>
          <p:nvPr/>
        </p:nvSpPr>
        <p:spPr>
          <a:xfrm>
            <a:off x="152400" y="6443663"/>
            <a:ext cx="2590800" cy="414337"/>
          </a:xfrm>
          <a:prstGeom prst="rect">
            <a:avLst/>
          </a:prstGeom>
          <a:solidFill>
            <a:schemeClr val="tx1"/>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5"/>
          <p:cNvSpPr>
            <a:spLocks noGrp="1"/>
          </p:cNvSpPr>
          <p:nvPr>
            <p:ph type="title"/>
          </p:nvPr>
        </p:nvSpPr>
        <p:spPr>
          <a:xfrm>
            <a:off x="914400" y="227013"/>
            <a:ext cx="8226425" cy="1143000"/>
          </a:xfrm>
        </p:spPr>
        <p:txBody>
          <a:bodyPr anchor="t"/>
          <a:lstStyle/>
          <a:p>
            <a:pPr lvl="0" eaLnBrk="1" hangingPunct="1">
              <a:defRPr/>
            </a:pPr>
            <a:r>
              <a:rPr lang="en-US" dirty="0">
                <a:solidFill>
                  <a:srgbClr val="1F2A44"/>
                </a:solidFill>
                <a:latin typeface="Franklin Gothic Medium" panose="020B0603020102020204" pitchFamily="34" charset="0"/>
              </a:rPr>
              <a:t>Academic Self-Concept</a:t>
            </a:r>
            <a:br>
              <a:rPr lang="en-US" dirty="0">
                <a:solidFill>
                  <a:srgbClr val="1F2A44"/>
                </a:solidFill>
                <a:latin typeface="Franklin Gothic Medium" panose="020B0603020102020204" pitchFamily="34" charset="0"/>
              </a:rPr>
            </a:br>
            <a:r>
              <a:rPr lang="en-US" sz="800" dirty="0">
                <a:solidFill>
                  <a:srgbClr val="1F2A44"/>
                </a:solidFill>
                <a:latin typeface="Franklin Gothic Medium" panose="020B0603020102020204" pitchFamily="34" charset="0"/>
              </a:rPr>
              <a:t> </a:t>
            </a:r>
            <a:r>
              <a:rPr lang="en-US" dirty="0">
                <a:latin typeface="Franklin Gothic Book" panose="020B0503020102020204" pitchFamily="34" charset="0"/>
              </a:rPr>
              <a:t/>
            </a:r>
            <a:br>
              <a:rPr lang="en-US" dirty="0">
                <a:latin typeface="Franklin Gothic Book" panose="020B0503020102020204" pitchFamily="34" charset="0"/>
              </a:rPr>
            </a:br>
            <a:r>
              <a:rPr lang="en-US" sz="1800" b="0" i="1" dirty="0">
                <a:solidFill>
                  <a:srgbClr val="DE7C00"/>
                </a:solidFill>
                <a:latin typeface="Franklin Gothic Book" panose="020B0503020102020204" pitchFamily="34" charset="0"/>
              </a:rPr>
              <a:t>Academic Self-Concept </a:t>
            </a:r>
            <a:r>
              <a:rPr lang="en-US" sz="1800" b="0" dirty="0">
                <a:solidFill>
                  <a:srgbClr val="DE7C00"/>
                </a:solidFill>
                <a:latin typeface="Franklin Gothic Book" panose="020B0503020102020204" pitchFamily="34" charset="0"/>
              </a:rPr>
              <a:t>is a unified measure of students’ beliefs about their abilities and confidence in academic environments.</a:t>
            </a:r>
            <a:endParaRPr lang="en-US" sz="3200" dirty="0"/>
          </a:p>
        </p:txBody>
      </p:sp>
      <p:sp>
        <p:nvSpPr>
          <p:cNvPr id="4" name="Footer Placeholder 3"/>
          <p:cNvSpPr>
            <a:spLocks noGrp="1"/>
          </p:cNvSpPr>
          <p:nvPr>
            <p:ph type="ftr" sz="quarter" idx="3"/>
          </p:nvPr>
        </p:nvSpPr>
        <p:spPr>
          <a:prstGeom prst="rect">
            <a:avLst/>
          </a:prstGeom>
        </p:spPr>
        <p:txBody>
          <a:bodyPr/>
          <a:lstStyle/>
          <a:p>
            <a:pPr>
              <a:defRPr/>
            </a:pPr>
            <a:r>
              <a:rPr lang="en-US" dirty="0" smtClean="0">
                <a:solidFill>
                  <a:schemeClr val="bg1"/>
                </a:solidFill>
              </a:rPr>
              <a:t>2019 </a:t>
            </a:r>
            <a:r>
              <a:rPr lang="en-US" dirty="0">
                <a:solidFill>
                  <a:schemeClr val="bg1"/>
                </a:solidFill>
              </a:rPr>
              <a:t>Your First College Year Survey</a:t>
            </a:r>
          </a:p>
        </p:txBody>
      </p:sp>
      <p:sp>
        <p:nvSpPr>
          <p:cNvPr id="2" name="Slide Number Placeholder 1"/>
          <p:cNvSpPr>
            <a:spLocks noGrp="1"/>
          </p:cNvSpPr>
          <p:nvPr>
            <p:ph type="sldNum" sz="quarter" idx="4294967295"/>
          </p:nvPr>
        </p:nvSpPr>
        <p:spPr>
          <a:xfrm>
            <a:off x="8610600" y="6397625"/>
            <a:ext cx="533400" cy="457200"/>
          </a:xfrm>
          <a:prstGeom prst="rect">
            <a:avLst/>
          </a:prstGeom>
        </p:spPr>
        <p:txBody>
          <a:bodyPr anchor="b"/>
          <a:lstStyle/>
          <a:p>
            <a:pPr>
              <a:defRPr/>
            </a:pPr>
            <a:fld id="{7F203371-9CB2-4A90-9261-771DC74F61A0}" type="slidenum">
              <a:rPr lang="en-US" sz="1400" smtClean="0">
                <a:solidFill>
                  <a:schemeClr val="bg1"/>
                </a:solidFill>
              </a:rPr>
              <a:pPr>
                <a:defRPr/>
              </a:pPr>
              <a:t>15</a:t>
            </a:fld>
            <a:endParaRPr lang="en-US" dirty="0">
              <a:solidFill>
                <a:schemeClr val="bg1"/>
              </a:solidFill>
            </a:endParaRPr>
          </a:p>
        </p:txBody>
      </p:sp>
      <p:graphicFrame>
        <p:nvGraphicFramePr>
          <p:cNvPr id="12"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Academic Self-Concept"/>
          <p:cNvGraphicFramePr>
            <a:graphicFrameLocks/>
          </p:cNvGraphicFramePr>
          <p:nvPr>
            <p:extLst>
              <p:ext uri="{D42A27DB-BD31-4B8C-83A1-F6EECF244321}">
                <p14:modId xmlns:p14="http://schemas.microsoft.com/office/powerpoint/2010/main" val="2589781730"/>
              </p:ext>
            </p:extLst>
          </p:nvPr>
        </p:nvGraphicFramePr>
        <p:xfrm>
          <a:off x="533400" y="1600200"/>
          <a:ext cx="6096000" cy="44958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6153150" y="2552700"/>
            <a:ext cx="2743200" cy="1752600"/>
          </a:xfrm>
          <a:prstGeom prst="rect">
            <a:avLst/>
          </a:prstGeom>
          <a:noFill/>
          <a:ln w="9525">
            <a:noFill/>
            <a:miter lim="800000"/>
            <a:headEnd/>
            <a:tailEnd/>
          </a:ln>
        </p:spPr>
        <p:txBody>
          <a:bodyPr/>
          <a:lstStyle/>
          <a:p>
            <a:pPr algn="ctr">
              <a:defRPr/>
            </a:pPr>
            <a:r>
              <a:rPr lang="en-US" sz="1400" b="1" u="sng" dirty="0">
                <a:solidFill>
                  <a:schemeClr val="bg1"/>
                </a:solidFill>
              </a:rPr>
              <a:t>Construct Items</a:t>
            </a:r>
          </a:p>
          <a:p>
            <a:pPr>
              <a:defRPr/>
            </a:pPr>
            <a:endParaRPr lang="en-US" sz="1400" b="1" u="sng" dirty="0">
              <a:solidFill>
                <a:schemeClr val="bg1"/>
              </a:solidFill>
            </a:endParaRPr>
          </a:p>
          <a:p>
            <a:pPr marL="285750" indent="-285750">
              <a:buFont typeface="Arial" panose="020B0604020202020204" pitchFamily="34" charset="0"/>
              <a:buChar char="•"/>
              <a:defRPr/>
            </a:pPr>
            <a:r>
              <a:rPr lang="en-US" sz="1400" b="1" dirty="0">
                <a:solidFill>
                  <a:schemeClr val="bg1"/>
                </a:solidFill>
              </a:rPr>
              <a:t>Self-rated academic ability</a:t>
            </a:r>
          </a:p>
          <a:p>
            <a:pPr marL="285750" indent="-285750">
              <a:buFont typeface="Arial" panose="020B0604020202020204" pitchFamily="34" charset="0"/>
              <a:buChar char="•"/>
              <a:defRPr/>
            </a:pPr>
            <a:r>
              <a:rPr lang="en-US" sz="1400" b="1" dirty="0">
                <a:solidFill>
                  <a:schemeClr val="bg1"/>
                </a:solidFill>
              </a:rPr>
              <a:t>Self-rated mathematical ability</a:t>
            </a:r>
          </a:p>
          <a:p>
            <a:pPr marL="285750" indent="-285750">
              <a:buFont typeface="Arial" panose="020B0604020202020204" pitchFamily="34" charset="0"/>
              <a:buChar char="•"/>
              <a:defRPr/>
            </a:pPr>
            <a:r>
              <a:rPr lang="en-US" sz="1400" b="1" dirty="0">
                <a:solidFill>
                  <a:schemeClr val="bg1"/>
                </a:solidFill>
              </a:rPr>
              <a:t>Self-rated self-confidence (intellectual)</a:t>
            </a:r>
          </a:p>
          <a:p>
            <a:pPr marL="285750" indent="-285750">
              <a:buFont typeface="Arial" panose="020B0604020202020204" pitchFamily="34" charset="0"/>
              <a:buChar char="•"/>
              <a:defRPr/>
            </a:pPr>
            <a:r>
              <a:rPr lang="en-US" sz="1400" b="1" dirty="0">
                <a:solidFill>
                  <a:schemeClr val="bg1"/>
                </a:solidFill>
              </a:rPr>
              <a:t>Self-rated drive to achieve</a:t>
            </a:r>
          </a:p>
        </p:txBody>
      </p:sp>
      <p:sp>
        <p:nvSpPr>
          <p:cNvPr id="7" name="Rectangle 6"/>
          <p:cNvSpPr/>
          <p:nvPr/>
        </p:nvSpPr>
        <p:spPr>
          <a:xfrm>
            <a:off x="1799487" y="5987609"/>
            <a:ext cx="1594860" cy="307777"/>
          </a:xfrm>
          <a:prstGeom prst="rect">
            <a:avLst/>
          </a:prstGeom>
        </p:spPr>
        <p:txBody>
          <a:bodyPr wrap="none">
            <a:spAutoFit/>
          </a:bodyPr>
          <a:lstStyle/>
          <a:p>
            <a:pPr algn="ctr"/>
            <a:r>
              <a:rPr lang="en-US" sz="1400" b="1" dirty="0">
                <a:solidFill>
                  <a:schemeClr val="accent3"/>
                </a:solidFill>
              </a:rPr>
              <a:t>■</a:t>
            </a:r>
            <a:r>
              <a:rPr lang="en-US" sz="1400" b="1" dirty="0">
                <a:solidFill>
                  <a:schemeClr val="tx2">
                    <a:lumMod val="75000"/>
                  </a:schemeClr>
                </a:solidFill>
              </a:rPr>
              <a:t> </a:t>
            </a:r>
            <a:r>
              <a:rPr lang="en-US" sz="1400" b="1" dirty="0">
                <a:solidFill>
                  <a:schemeClr val="bg1"/>
                </a:solidFill>
              </a:rPr>
              <a:t>Your Institution </a:t>
            </a:r>
            <a:endParaRPr lang="en-US" sz="1400" dirty="0">
              <a:solidFill>
                <a:schemeClr val="bg1"/>
              </a:solidFill>
            </a:endParaRPr>
          </a:p>
        </p:txBody>
      </p:sp>
      <p:sp>
        <p:nvSpPr>
          <p:cNvPr id="8" name="Rectangle 7"/>
          <p:cNvSpPr/>
          <p:nvPr/>
        </p:nvSpPr>
        <p:spPr>
          <a:xfrm>
            <a:off x="3602435" y="5987609"/>
            <a:ext cx="1805431" cy="307777"/>
          </a:xfrm>
          <a:prstGeom prst="rect">
            <a:avLst/>
          </a:prstGeom>
        </p:spPr>
        <p:txBody>
          <a:bodyPr wrap="none">
            <a:spAutoFit/>
          </a:bodyPr>
          <a:lstStyle/>
          <a:p>
            <a:pPr algn="ctr"/>
            <a:r>
              <a:rPr lang="en-US" sz="1400" b="1" dirty="0">
                <a:solidFill>
                  <a:schemeClr val="bg1"/>
                </a:solidFill>
              </a:rPr>
              <a:t>■</a:t>
            </a:r>
            <a:r>
              <a:rPr lang="en-US" sz="1400" b="1" dirty="0">
                <a:solidFill>
                  <a:schemeClr val="tx2">
                    <a:lumMod val="75000"/>
                  </a:schemeClr>
                </a:solidFill>
              </a:rPr>
              <a:t> </a:t>
            </a:r>
            <a:r>
              <a:rPr lang="en-US" sz="1400" b="1" dirty="0">
                <a:solidFill>
                  <a:schemeClr val="bg1"/>
                </a:solidFill>
              </a:rPr>
              <a:t>Comparison Group</a:t>
            </a:r>
            <a:endParaRPr lang="en-US" sz="1400" dirty="0">
              <a:solidFill>
                <a:schemeClr val="bg1"/>
              </a:solidFill>
            </a:endParaRPr>
          </a:p>
        </p:txBody>
      </p:sp>
      <p:sp>
        <p:nvSpPr>
          <p:cNvPr id="10" name="TextBox 9"/>
          <p:cNvSpPr txBox="1"/>
          <p:nvPr/>
        </p:nvSpPr>
        <p:spPr>
          <a:xfrm>
            <a:off x="6153150" y="5128567"/>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227013"/>
            <a:ext cx="8226425" cy="1143000"/>
          </a:xfrm>
        </p:spPr>
        <p:txBody>
          <a:bodyPr anchor="t"/>
          <a:lstStyle/>
          <a:p>
            <a:r>
              <a:rPr lang="en-US" dirty="0">
                <a:solidFill>
                  <a:srgbClr val="1F2A44"/>
                </a:solidFill>
                <a:latin typeface="Franklin Gothic Medium" panose="020B0603020102020204" pitchFamily="34" charset="0"/>
              </a:rPr>
              <a:t>Habits of Mind</a:t>
            </a:r>
            <a:r>
              <a:rPr lang="en-US" dirty="0">
                <a:solidFill>
                  <a:prstClr val="white">
                    <a:lumMod val="50000"/>
                  </a:prstClr>
                </a:solidFill>
                <a:latin typeface="Franklin Gothic Medium" panose="020B0603020102020204" pitchFamily="34" charset="0"/>
              </a:rPr>
              <a:t/>
            </a:r>
            <a:br>
              <a:rPr lang="en-US" dirty="0">
                <a:solidFill>
                  <a:prstClr val="white">
                    <a:lumMod val="50000"/>
                  </a:prstClr>
                </a:solidFill>
                <a:latin typeface="Franklin Gothic Medium" panose="020B0603020102020204" pitchFamily="34" charset="0"/>
              </a:rPr>
            </a:br>
            <a:r>
              <a:rPr lang="en-US" sz="1800" b="0" i="1" dirty="0">
                <a:solidFill>
                  <a:prstClr val="white"/>
                </a:solidFill>
                <a:latin typeface="Franklin Gothic Book" panose="020B0503020102020204" pitchFamily="34" charset="0"/>
              </a:rPr>
              <a:t> </a:t>
            </a:r>
            <a:r>
              <a:rPr lang="en-US" sz="1800" b="0" i="1" dirty="0">
                <a:solidFill>
                  <a:srgbClr val="DE7C00"/>
                </a:solidFill>
                <a:latin typeface="Franklin Gothic Book" panose="020B0503020102020204" pitchFamily="34" charset="0"/>
              </a:rPr>
              <a:t>Habits of Mind </a:t>
            </a:r>
            <a:r>
              <a:rPr lang="en-US" sz="1800" b="0" dirty="0">
                <a:solidFill>
                  <a:srgbClr val="DE7C00"/>
                </a:solidFill>
                <a:latin typeface="Franklin Gothic Book" panose="020B0503020102020204" pitchFamily="34" charset="0"/>
              </a:rPr>
              <a:t>is a unified measure of the behaviors and traits associated with academic success. These learning behaviors are seen as the foundation for lifelong learning.</a:t>
            </a:r>
            <a:endParaRPr lang="en-US" dirty="0"/>
          </a:p>
        </p:txBody>
      </p:sp>
      <p:sp>
        <p:nvSpPr>
          <p:cNvPr id="4" name="Footer Placeholder 3"/>
          <p:cNvSpPr>
            <a:spLocks noGrp="1"/>
          </p:cNvSpPr>
          <p:nvPr>
            <p:ph type="ftr" sz="quarter" idx="3"/>
          </p:nvPr>
        </p:nvSpPr>
        <p:spPr>
          <a:prstGeom prst="rect">
            <a:avLst/>
          </a:prstGeom>
        </p:spPr>
        <p:txBody>
          <a:bodyPr/>
          <a:lstStyle/>
          <a:p>
            <a:pPr>
              <a:defRPr/>
            </a:pPr>
            <a:r>
              <a:rPr lang="en-US" sz="1200" dirty="0">
                <a:solidFill>
                  <a:schemeClr val="bg1"/>
                </a:solidFill>
              </a:rPr>
              <a:t>2019 Your First College Year Survey</a:t>
            </a:r>
          </a:p>
        </p:txBody>
      </p:sp>
      <p:sp>
        <p:nvSpPr>
          <p:cNvPr id="2" name="Slide Number Placeholder 1"/>
          <p:cNvSpPr>
            <a:spLocks noGrp="1"/>
          </p:cNvSpPr>
          <p:nvPr>
            <p:ph type="sldNum" sz="quarter" idx="4294967295"/>
          </p:nvPr>
        </p:nvSpPr>
        <p:spPr>
          <a:xfrm>
            <a:off x="8382000" y="6397625"/>
            <a:ext cx="762000" cy="457200"/>
          </a:xfrm>
          <a:prstGeom prst="rect">
            <a:avLst/>
          </a:prstGeom>
        </p:spPr>
        <p:txBody>
          <a:bodyPr anchor="b"/>
          <a:lstStyle/>
          <a:p>
            <a:pPr>
              <a:defRPr/>
            </a:pPr>
            <a:fld id="{7F203371-9CB2-4A90-9261-771DC74F61A0}" type="slidenum">
              <a:rPr lang="en-US" sz="1400" smtClean="0">
                <a:solidFill>
                  <a:schemeClr val="bg1"/>
                </a:solidFill>
              </a:rPr>
              <a:pPr>
                <a:defRPr/>
              </a:pPr>
              <a:t>16</a:t>
            </a:fld>
            <a:endParaRPr lang="en-US" sz="1400" dirty="0">
              <a:solidFill>
                <a:schemeClr val="bg1"/>
              </a:solidFill>
            </a:endParaRP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Habits of Mind"/>
          <p:cNvGraphicFramePr>
            <a:graphicFrameLocks/>
          </p:cNvGraphicFramePr>
          <p:nvPr>
            <p:extLst>
              <p:ext uri="{D42A27DB-BD31-4B8C-83A1-F6EECF244321}">
                <p14:modId xmlns:p14="http://schemas.microsoft.com/office/powerpoint/2010/main" val="3339027933"/>
              </p:ext>
            </p:extLst>
          </p:nvPr>
        </p:nvGraphicFramePr>
        <p:xfrm>
          <a:off x="1" y="1752600"/>
          <a:ext cx="6781799" cy="4398233"/>
        </p:xfrm>
        <a:graphic>
          <a:graphicData uri="http://schemas.openxmlformats.org/drawingml/2006/chart">
            <c:chart xmlns:c="http://schemas.openxmlformats.org/drawingml/2006/chart" xmlns:r="http://schemas.openxmlformats.org/officeDocument/2006/relationships" r:id="rId5"/>
          </a:graphicData>
        </a:graphic>
      </p:graphicFrame>
      <p:sp>
        <p:nvSpPr>
          <p:cNvPr id="15" name="Rectangle 14"/>
          <p:cNvSpPr/>
          <p:nvPr/>
        </p:nvSpPr>
        <p:spPr>
          <a:xfrm>
            <a:off x="1799487" y="6150833"/>
            <a:ext cx="1594860" cy="307777"/>
          </a:xfrm>
          <a:prstGeom prst="rect">
            <a:avLst/>
          </a:prstGeom>
        </p:spPr>
        <p:txBody>
          <a:bodyPr wrap="none">
            <a:spAutoFit/>
          </a:bodyPr>
          <a:lstStyle/>
          <a:p>
            <a:pPr algn="ctr"/>
            <a:r>
              <a:rPr lang="en-US" sz="1400" b="1" dirty="0">
                <a:solidFill>
                  <a:schemeClr val="accent3"/>
                </a:solidFill>
              </a:rPr>
              <a:t>■</a:t>
            </a:r>
            <a:r>
              <a:rPr lang="en-US" sz="1400" b="1" dirty="0">
                <a:solidFill>
                  <a:schemeClr val="tx2">
                    <a:lumMod val="75000"/>
                  </a:schemeClr>
                </a:solidFill>
              </a:rPr>
              <a:t> </a:t>
            </a:r>
            <a:r>
              <a:rPr lang="en-US" sz="1400" b="1" dirty="0">
                <a:solidFill>
                  <a:schemeClr val="bg1"/>
                </a:solidFill>
              </a:rPr>
              <a:t>Your Institution </a:t>
            </a:r>
            <a:endParaRPr lang="en-US" sz="1400" dirty="0">
              <a:solidFill>
                <a:schemeClr val="bg1"/>
              </a:solidFill>
            </a:endParaRPr>
          </a:p>
        </p:txBody>
      </p:sp>
      <p:sp>
        <p:nvSpPr>
          <p:cNvPr id="16" name="Rectangle 15"/>
          <p:cNvSpPr/>
          <p:nvPr/>
        </p:nvSpPr>
        <p:spPr>
          <a:xfrm>
            <a:off x="3602435" y="6150833"/>
            <a:ext cx="1805431" cy="307777"/>
          </a:xfrm>
          <a:prstGeom prst="rect">
            <a:avLst/>
          </a:prstGeom>
        </p:spPr>
        <p:txBody>
          <a:bodyPr wrap="none">
            <a:spAutoFit/>
          </a:bodyPr>
          <a:lstStyle/>
          <a:p>
            <a:pPr algn="ctr"/>
            <a:r>
              <a:rPr lang="en-US" sz="1400" b="1" dirty="0">
                <a:solidFill>
                  <a:schemeClr val="bg1"/>
                </a:solidFill>
              </a:rPr>
              <a:t>■ Comparison Group</a:t>
            </a:r>
            <a:endParaRPr lang="en-US" sz="1400" dirty="0">
              <a:solidFill>
                <a:schemeClr val="bg1"/>
              </a:solidFill>
            </a:endParaRPr>
          </a:p>
        </p:txBody>
      </p:sp>
      <p:sp>
        <p:nvSpPr>
          <p:cNvPr id="11" name="Rectangle 10"/>
          <p:cNvSpPr/>
          <p:nvPr/>
        </p:nvSpPr>
        <p:spPr>
          <a:xfrm>
            <a:off x="5731486" y="1370013"/>
            <a:ext cx="3422038" cy="4616648"/>
          </a:xfrm>
          <a:prstGeom prst="rect">
            <a:avLst/>
          </a:prstGeom>
        </p:spPr>
        <p:txBody>
          <a:bodyPr wrap="square">
            <a:spAutoFit/>
          </a:bodyPr>
          <a:lstStyle/>
          <a:p>
            <a:pPr marL="342900" indent="-169863" algn="ctr">
              <a:defRPr/>
            </a:pPr>
            <a:r>
              <a:rPr lang="en-US" sz="1400" b="1" u="sng" dirty="0">
                <a:solidFill>
                  <a:schemeClr val="bg1"/>
                </a:solidFill>
              </a:rPr>
              <a:t>Construct Items</a:t>
            </a:r>
          </a:p>
          <a:p>
            <a:pPr marL="342900" indent="-169863">
              <a:defRPr/>
            </a:pPr>
            <a:endParaRPr lang="en-US" sz="1400" b="1" u="sng" dirty="0">
              <a:solidFill>
                <a:schemeClr val="bg1"/>
              </a:solidFill>
            </a:endParaRPr>
          </a:p>
          <a:p>
            <a:pPr marL="342900" indent="-169863">
              <a:buFont typeface="Arial" panose="020B0604020202020204" pitchFamily="34" charset="0"/>
              <a:buChar char="•"/>
              <a:defRPr/>
            </a:pPr>
            <a:r>
              <a:rPr lang="en-US" sz="1400" b="1" dirty="0">
                <a:solidFill>
                  <a:schemeClr val="bg1"/>
                </a:solidFill>
              </a:rPr>
              <a:t>Support your opinion with logical argument</a:t>
            </a:r>
          </a:p>
          <a:p>
            <a:pPr marL="342900" indent="-169863">
              <a:buFont typeface="Arial" panose="020B0604020202020204" pitchFamily="34" charset="0"/>
              <a:buChar char="•"/>
              <a:defRPr/>
            </a:pPr>
            <a:r>
              <a:rPr lang="en-US" sz="1400" b="1" dirty="0">
                <a:solidFill>
                  <a:schemeClr val="bg1"/>
                </a:solidFill>
              </a:rPr>
              <a:t>Seek solutions to problems and explain them to others</a:t>
            </a:r>
          </a:p>
          <a:p>
            <a:pPr marL="342900" indent="-169863">
              <a:buFont typeface="Arial" panose="020B0604020202020204" pitchFamily="34" charset="0"/>
              <a:buChar char="•"/>
              <a:defRPr/>
            </a:pPr>
            <a:r>
              <a:rPr lang="en-US" sz="1400" b="1" dirty="0">
                <a:solidFill>
                  <a:schemeClr val="bg1"/>
                </a:solidFill>
              </a:rPr>
              <a:t>Seek alternative solutions to a problem</a:t>
            </a:r>
          </a:p>
          <a:p>
            <a:pPr marL="342900" indent="-169863">
              <a:buFont typeface="Arial" panose="020B0604020202020204" pitchFamily="34" charset="0"/>
              <a:buChar char="•"/>
              <a:defRPr/>
            </a:pPr>
            <a:r>
              <a:rPr lang="en-US" sz="1400" b="1" dirty="0">
                <a:solidFill>
                  <a:schemeClr val="bg1"/>
                </a:solidFill>
              </a:rPr>
              <a:t>Evaluate the quality or reliability of information you received</a:t>
            </a:r>
          </a:p>
          <a:p>
            <a:pPr marL="342900" indent="-169863">
              <a:buFont typeface="Arial" panose="020B0604020202020204" pitchFamily="34" charset="0"/>
              <a:buChar char="•"/>
              <a:defRPr/>
            </a:pPr>
            <a:r>
              <a:rPr lang="en-US" sz="1400" b="1" dirty="0">
                <a:solidFill>
                  <a:schemeClr val="bg1"/>
                </a:solidFill>
              </a:rPr>
              <a:t>Ask questions in class</a:t>
            </a:r>
          </a:p>
          <a:p>
            <a:pPr marL="342900" indent="-169863">
              <a:buFont typeface="Arial" panose="020B0604020202020204" pitchFamily="34" charset="0"/>
              <a:buChar char="•"/>
              <a:defRPr/>
            </a:pPr>
            <a:r>
              <a:rPr lang="en-US" sz="1400" b="1" dirty="0">
                <a:solidFill>
                  <a:schemeClr val="bg1"/>
                </a:solidFill>
              </a:rPr>
              <a:t>Take a risk because you felt you had more to gain</a:t>
            </a:r>
          </a:p>
          <a:p>
            <a:pPr marL="342900" indent="-169863">
              <a:buFont typeface="Arial" panose="020B0604020202020204" pitchFamily="34" charset="0"/>
              <a:buChar char="•"/>
              <a:defRPr/>
            </a:pPr>
            <a:r>
              <a:rPr lang="en-US" sz="1400" b="1" dirty="0">
                <a:solidFill>
                  <a:schemeClr val="bg1"/>
                </a:solidFill>
              </a:rPr>
              <a:t>Explore topics on your own, even though it was not required for a class</a:t>
            </a:r>
          </a:p>
          <a:p>
            <a:pPr marL="342900" indent="-169863">
              <a:buFont typeface="Arial" panose="020B0604020202020204" pitchFamily="34" charset="0"/>
              <a:buChar char="•"/>
              <a:defRPr/>
            </a:pPr>
            <a:r>
              <a:rPr lang="en-US" sz="1400" b="1" dirty="0">
                <a:solidFill>
                  <a:schemeClr val="bg1"/>
                </a:solidFill>
              </a:rPr>
              <a:t>Accept mistakes as part of the learning process</a:t>
            </a:r>
          </a:p>
          <a:p>
            <a:pPr marL="342900" indent="-169863">
              <a:buFont typeface="Arial" panose="020B0604020202020204" pitchFamily="34" charset="0"/>
              <a:buChar char="•"/>
              <a:defRPr/>
            </a:pPr>
            <a:r>
              <a:rPr lang="en-US" sz="1400" b="1" dirty="0">
                <a:solidFill>
                  <a:schemeClr val="bg1"/>
                </a:solidFill>
              </a:rPr>
              <a:t>Revise your papers to improve your writing</a:t>
            </a:r>
          </a:p>
          <a:p>
            <a:pPr marL="342900" indent="-169863">
              <a:buFont typeface="Arial" panose="020B0604020202020204" pitchFamily="34" charset="0"/>
              <a:buChar char="•"/>
              <a:defRPr/>
            </a:pPr>
            <a:r>
              <a:rPr lang="en-US" sz="1400" b="1" dirty="0">
                <a:solidFill>
                  <a:schemeClr val="bg1"/>
                </a:solidFill>
              </a:rPr>
              <a:t>Look up scientific research articles and resources</a:t>
            </a:r>
          </a:p>
        </p:txBody>
      </p:sp>
      <p:sp>
        <p:nvSpPr>
          <p:cNvPr id="13" name="TextBox 12"/>
          <p:cNvSpPr txBox="1"/>
          <p:nvPr/>
        </p:nvSpPr>
        <p:spPr>
          <a:xfrm>
            <a:off x="5510699" y="6040735"/>
            <a:ext cx="2385046"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909430" y="682073"/>
            <a:ext cx="8226425" cy="1143000"/>
          </a:xfrm>
        </p:spPr>
        <p:txBody>
          <a:bodyPr anchor="t"/>
          <a:lstStyle/>
          <a:p>
            <a:pPr eaLnBrk="1" hangingPunct="1">
              <a:defRPr/>
            </a:pPr>
            <a:r>
              <a:rPr lang="en-US" sz="1600" dirty="0">
                <a:solidFill>
                  <a:schemeClr val="bg1"/>
                </a:solidFill>
                <a:latin typeface="Franklin Gothic Book" panose="020B0503020102020204" pitchFamily="34" charset="0"/>
              </a:rPr>
              <a:t> </a:t>
            </a:r>
            <a:r>
              <a:rPr lang="en-US" dirty="0">
                <a:solidFill>
                  <a:schemeClr val="bg1"/>
                </a:solidFill>
                <a:latin typeface="Franklin Gothic Medium" panose="020B0603020102020204" pitchFamily="34" charset="0"/>
              </a:rPr>
              <a:t>Academic Disengagement</a:t>
            </a:r>
            <a:r>
              <a:rPr lang="en-US" sz="1600" dirty="0">
                <a:latin typeface="Franklin Gothic Medium" panose="020B0603020102020204" pitchFamily="34" charset="0"/>
              </a:rPr>
              <a:t/>
            </a:r>
            <a:br>
              <a:rPr lang="en-US" sz="1600" dirty="0">
                <a:latin typeface="Franklin Gothic Medium" panose="020B0603020102020204" pitchFamily="34" charset="0"/>
              </a:rPr>
            </a:br>
            <a:r>
              <a:rPr lang="en-US" sz="1800" b="0" i="1" dirty="0">
                <a:solidFill>
                  <a:schemeClr val="accent3"/>
                </a:solidFill>
                <a:latin typeface="Franklin Gothic Book" panose="020B0503020102020204" pitchFamily="34" charset="0"/>
              </a:rPr>
              <a:t>Academic Disengagement </a:t>
            </a:r>
            <a:r>
              <a:rPr lang="en-US" sz="1800" b="0" dirty="0">
                <a:solidFill>
                  <a:schemeClr val="accent3"/>
                </a:solidFill>
                <a:latin typeface="Franklin Gothic Book" panose="020B0503020102020204" pitchFamily="34" charset="0"/>
              </a:rPr>
              <a:t>measures the extent to which students engage in </a:t>
            </a:r>
            <a:br>
              <a:rPr lang="en-US" sz="1800" b="0" dirty="0">
                <a:solidFill>
                  <a:schemeClr val="accent3"/>
                </a:solidFill>
                <a:latin typeface="Franklin Gothic Book" panose="020B0503020102020204" pitchFamily="34" charset="0"/>
              </a:rPr>
            </a:br>
            <a:r>
              <a:rPr lang="en-US" sz="1800" b="0" dirty="0">
                <a:solidFill>
                  <a:schemeClr val="accent3"/>
                </a:solidFill>
                <a:latin typeface="Franklin Gothic Book" panose="020B0503020102020204" pitchFamily="34" charset="0"/>
              </a:rPr>
              <a:t>behaviors that are inconsistent with academic success.  </a:t>
            </a:r>
          </a:p>
        </p:txBody>
      </p:sp>
      <p:sp>
        <p:nvSpPr>
          <p:cNvPr id="3" name="Footer Placeholder 2"/>
          <p:cNvSpPr>
            <a:spLocks noGrp="1"/>
          </p:cNvSpPr>
          <p:nvPr>
            <p:ph type="ftr" sz="quarter" idx="3"/>
          </p:nvPr>
        </p:nvSpPr>
        <p:spPr>
          <a:prstGeom prst="rect">
            <a:avLst/>
          </a:prstGeom>
        </p:spPr>
        <p:txBody>
          <a:bodyPr/>
          <a:lstStyle/>
          <a:p>
            <a:pPr>
              <a:defRPr/>
            </a:pPr>
            <a:r>
              <a:rPr lang="en-US" dirty="0">
                <a:solidFill>
                  <a:schemeClr val="bg1"/>
                </a:solidFill>
              </a:rPr>
              <a:t>2019 </a:t>
            </a:r>
            <a:r>
              <a:rPr lang="en-US" dirty="0" smtClean="0">
                <a:solidFill>
                  <a:schemeClr val="bg1"/>
                </a:solidFill>
              </a:rPr>
              <a:t>Your </a:t>
            </a:r>
            <a:r>
              <a:rPr lang="en-US" dirty="0">
                <a:solidFill>
                  <a:schemeClr val="bg1"/>
                </a:solidFill>
              </a:rPr>
              <a:t>First College Year Survey</a:t>
            </a:r>
          </a:p>
        </p:txBody>
      </p:sp>
      <p:sp>
        <p:nvSpPr>
          <p:cNvPr id="13" name="Slide Number Placeholder 12"/>
          <p:cNvSpPr>
            <a:spLocks noGrp="1"/>
          </p:cNvSpPr>
          <p:nvPr>
            <p:ph type="sldNum" sz="quarter" idx="4294967295"/>
          </p:nvPr>
        </p:nvSpPr>
        <p:spPr>
          <a:xfrm>
            <a:off x="8382000" y="6397625"/>
            <a:ext cx="762000" cy="457200"/>
          </a:xfrm>
          <a:prstGeom prst="rect">
            <a:avLst/>
          </a:prstGeom>
        </p:spPr>
        <p:txBody>
          <a:bodyPr anchor="b"/>
          <a:lstStyle/>
          <a:p>
            <a:pPr>
              <a:defRPr/>
            </a:pPr>
            <a:fld id="{7F203371-9CB2-4A90-9261-771DC74F61A0}" type="slidenum">
              <a:rPr lang="en-US" sz="1400" smtClean="0">
                <a:solidFill>
                  <a:schemeClr val="bg1"/>
                </a:solidFill>
              </a:rPr>
              <a:pPr>
                <a:defRPr/>
              </a:pPr>
              <a:t>17</a:t>
            </a:fld>
            <a:endParaRPr lang="en-US" sz="1600" dirty="0">
              <a:solidFill>
                <a:schemeClr val="bg1"/>
              </a:solidFill>
            </a:endParaRPr>
          </a:p>
        </p:txBody>
      </p:sp>
      <p:graphicFrame>
        <p:nvGraphicFramePr>
          <p:cNvPr id="9" name="Academic Disengagement"/>
          <p:cNvGraphicFramePr>
            <a:graphicFrameLocks noChangeAspect="1"/>
          </p:cNvGraphicFramePr>
          <p:nvPr>
            <p:custDataLst>
              <p:tags r:id="rId1"/>
            </p:custDataLst>
            <p:extLst>
              <p:ext uri="{D42A27DB-BD31-4B8C-83A1-F6EECF244321}">
                <p14:modId xmlns:p14="http://schemas.microsoft.com/office/powerpoint/2010/main" val="425962451"/>
              </p:ext>
            </p:extLst>
          </p:nvPr>
        </p:nvGraphicFramePr>
        <p:xfrm>
          <a:off x="88900" y="1498599"/>
          <a:ext cx="9013825" cy="4899025"/>
        </p:xfrm>
        <a:graphic>
          <a:graphicData uri="http://schemas.openxmlformats.org/drawingml/2006/chart">
            <c:chart xmlns:c="http://schemas.openxmlformats.org/drawingml/2006/chart" xmlns:r="http://schemas.openxmlformats.org/officeDocument/2006/relationships" r:id="rId4"/>
          </a:graphicData>
        </a:graphic>
      </p:graphicFrame>
      <p:sp>
        <p:nvSpPr>
          <p:cNvPr id="8" name="Rectangle 7"/>
          <p:cNvSpPr/>
          <p:nvPr/>
        </p:nvSpPr>
        <p:spPr>
          <a:xfrm>
            <a:off x="1799487" y="6150833"/>
            <a:ext cx="1594860" cy="307777"/>
          </a:xfrm>
          <a:prstGeom prst="rect">
            <a:avLst/>
          </a:prstGeom>
        </p:spPr>
        <p:txBody>
          <a:bodyPr wrap="none">
            <a:spAutoFit/>
          </a:bodyPr>
          <a:lstStyle/>
          <a:p>
            <a:pPr algn="ctr"/>
            <a:r>
              <a:rPr lang="en-US" sz="1400" b="1" dirty="0">
                <a:solidFill>
                  <a:schemeClr val="accent3"/>
                </a:solidFill>
              </a:rPr>
              <a:t>■</a:t>
            </a:r>
            <a:r>
              <a:rPr lang="en-US" sz="1400" b="1" dirty="0">
                <a:solidFill>
                  <a:schemeClr val="tx2">
                    <a:lumMod val="75000"/>
                  </a:schemeClr>
                </a:solidFill>
              </a:rPr>
              <a:t> </a:t>
            </a:r>
            <a:r>
              <a:rPr lang="en-US" sz="1400" b="1" dirty="0">
                <a:solidFill>
                  <a:schemeClr val="bg1"/>
                </a:solidFill>
              </a:rPr>
              <a:t>Your Institution </a:t>
            </a:r>
            <a:endParaRPr lang="en-US" sz="1400" dirty="0">
              <a:solidFill>
                <a:schemeClr val="bg1"/>
              </a:solidFill>
            </a:endParaRPr>
          </a:p>
        </p:txBody>
      </p:sp>
      <p:sp>
        <p:nvSpPr>
          <p:cNvPr id="12" name="Rectangle 11"/>
          <p:cNvSpPr/>
          <p:nvPr/>
        </p:nvSpPr>
        <p:spPr>
          <a:xfrm>
            <a:off x="3602435" y="6150833"/>
            <a:ext cx="1805431" cy="307777"/>
          </a:xfrm>
          <a:prstGeom prst="rect">
            <a:avLst/>
          </a:prstGeom>
        </p:spPr>
        <p:txBody>
          <a:bodyPr wrap="none">
            <a:spAutoFit/>
          </a:bodyPr>
          <a:lstStyle/>
          <a:p>
            <a:pPr algn="ctr"/>
            <a:r>
              <a:rPr lang="en-US" sz="1400" b="1" dirty="0">
                <a:solidFill>
                  <a:schemeClr val="bg1"/>
                </a:solidFill>
              </a:rPr>
              <a:t>■</a:t>
            </a:r>
            <a:r>
              <a:rPr lang="en-US" sz="1400" b="1" dirty="0">
                <a:solidFill>
                  <a:schemeClr val="tx2">
                    <a:lumMod val="75000"/>
                  </a:schemeClr>
                </a:solidFill>
              </a:rPr>
              <a:t> </a:t>
            </a:r>
            <a:r>
              <a:rPr lang="en-US" sz="1400" b="1" dirty="0">
                <a:solidFill>
                  <a:schemeClr val="bg1"/>
                </a:solidFill>
              </a:rPr>
              <a:t>Comparison Group</a:t>
            </a:r>
            <a:endParaRPr lang="en-US" sz="1400" dirty="0">
              <a:solidFill>
                <a:schemeClr val="bg1"/>
              </a:solidFill>
            </a:endParaRPr>
          </a:p>
        </p:txBody>
      </p:sp>
      <p:sp>
        <p:nvSpPr>
          <p:cNvPr id="10" name="TextBox 1"/>
          <p:cNvSpPr txBox="1"/>
          <p:nvPr/>
        </p:nvSpPr>
        <p:spPr>
          <a:xfrm>
            <a:off x="6477000" y="2754742"/>
            <a:ext cx="2362200" cy="2209800"/>
          </a:xfrm>
          <a:prstGeom prst="rect">
            <a:avLst/>
          </a:prstGeom>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400" b="1" u="sng" dirty="0">
                <a:solidFill>
                  <a:schemeClr val="bg1"/>
                </a:solidFill>
              </a:rPr>
              <a:t>Construct Items</a:t>
            </a:r>
          </a:p>
          <a:p>
            <a:pPr algn="ctr">
              <a:defRPr/>
            </a:pPr>
            <a:endParaRPr lang="en-US" sz="1400" b="1" u="sng" dirty="0">
              <a:solidFill>
                <a:schemeClr val="bg1"/>
              </a:solidFill>
            </a:endParaRPr>
          </a:p>
          <a:p>
            <a:pPr marL="285750" indent="-285750">
              <a:buFont typeface="Arial" panose="020B0604020202020204" pitchFamily="34" charset="0"/>
              <a:buChar char="•"/>
              <a:defRPr/>
            </a:pPr>
            <a:r>
              <a:rPr lang="en-US" sz="1400" b="1" dirty="0">
                <a:solidFill>
                  <a:schemeClr val="bg1"/>
                </a:solidFill>
              </a:rPr>
              <a:t>Been late to class</a:t>
            </a:r>
          </a:p>
          <a:p>
            <a:pPr marL="285750" indent="-285750">
              <a:buFont typeface="Arial" panose="020B0604020202020204" pitchFamily="34" charset="0"/>
              <a:buChar char="•"/>
              <a:defRPr/>
            </a:pPr>
            <a:r>
              <a:rPr lang="en-US" sz="1400" b="1" dirty="0">
                <a:solidFill>
                  <a:schemeClr val="bg1"/>
                </a:solidFill>
              </a:rPr>
              <a:t>Skipped class</a:t>
            </a:r>
          </a:p>
          <a:p>
            <a:pPr marL="285750" indent="-285750">
              <a:buFont typeface="Arial" panose="020B0604020202020204" pitchFamily="34" charset="0"/>
              <a:buChar char="•"/>
              <a:defRPr/>
            </a:pPr>
            <a:r>
              <a:rPr lang="en-US" sz="1400" b="1" dirty="0">
                <a:solidFill>
                  <a:schemeClr val="bg1"/>
                </a:solidFill>
              </a:rPr>
              <a:t>Turned in course assignment(s) late</a:t>
            </a:r>
          </a:p>
          <a:p>
            <a:pPr marL="285750" indent="-285750">
              <a:buFont typeface="Arial" panose="020B0604020202020204" pitchFamily="34" charset="0"/>
              <a:buChar char="•"/>
              <a:defRPr/>
            </a:pPr>
            <a:r>
              <a:rPr lang="en-US" sz="1400" b="1" dirty="0">
                <a:solidFill>
                  <a:schemeClr val="bg1"/>
                </a:solidFill>
              </a:rPr>
              <a:t>Turned in course assignments that did not reflect your best work</a:t>
            </a:r>
          </a:p>
          <a:p>
            <a:pPr marL="285750" indent="-285750">
              <a:buFont typeface="Arial" panose="020B0604020202020204" pitchFamily="34" charset="0"/>
              <a:buChar char="•"/>
              <a:defRPr/>
            </a:pPr>
            <a:r>
              <a:rPr lang="en-US" sz="1400" b="1" dirty="0">
                <a:solidFill>
                  <a:schemeClr val="bg1"/>
                </a:solidFill>
              </a:rPr>
              <a:t>Fell asleep in class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a:xfrm>
            <a:off x="914400" y="227013"/>
            <a:ext cx="8226425" cy="1143000"/>
          </a:xfrm>
        </p:spPr>
        <p:txBody>
          <a:bodyPr anchor="t"/>
          <a:lstStyle/>
          <a:p>
            <a:pPr>
              <a:defRPr/>
            </a:pPr>
            <a:r>
              <a:rPr lang="en-US" sz="1600" dirty="0">
                <a:solidFill>
                  <a:schemeClr val="bg1"/>
                </a:solidFill>
                <a:latin typeface="Franklin Gothic Medium" panose="020B0603020102020204" pitchFamily="34" charset="0"/>
              </a:rPr>
              <a:t> </a:t>
            </a:r>
            <a:r>
              <a:rPr lang="en-US" dirty="0">
                <a:solidFill>
                  <a:schemeClr val="bg1"/>
                </a:solidFill>
                <a:latin typeface="Franklin Gothic Medium" panose="020B0603020102020204" pitchFamily="34" charset="0"/>
              </a:rPr>
              <a:t>Faculty Interaction</a:t>
            </a:r>
            <a:r>
              <a:rPr lang="en-US" sz="1600" dirty="0">
                <a:latin typeface="Franklin Gothic Book" panose="020B0503020102020204" pitchFamily="34" charset="0"/>
              </a:rPr>
              <a:t/>
            </a:r>
            <a:br>
              <a:rPr lang="en-US" sz="1600" dirty="0">
                <a:latin typeface="Franklin Gothic Book" panose="020B0503020102020204" pitchFamily="34" charset="0"/>
              </a:rPr>
            </a:br>
            <a:r>
              <a:rPr lang="en-US" sz="1800" b="0" i="1" dirty="0">
                <a:solidFill>
                  <a:schemeClr val="accent3"/>
                </a:solidFill>
                <a:latin typeface="Franklin Gothic Book" panose="020B0503020102020204" pitchFamily="34" charset="0"/>
              </a:rPr>
              <a:t>Faculty Interaction: Contact and Communication </a:t>
            </a:r>
            <a:r>
              <a:rPr lang="en-US" sz="1800" b="0" dirty="0">
                <a:solidFill>
                  <a:schemeClr val="accent3"/>
                </a:solidFill>
                <a:latin typeface="Franklin Gothic Book" panose="020B0503020102020204" pitchFamily="34" charset="0"/>
              </a:rPr>
              <a:t>measures the amount and type of interactions students have with faculty that are appropriate for the first year of college, as well as satisfaction with these issues.</a:t>
            </a:r>
          </a:p>
        </p:txBody>
      </p:sp>
      <p:sp>
        <p:nvSpPr>
          <p:cNvPr id="3" name="Footer Placeholder 2"/>
          <p:cNvSpPr>
            <a:spLocks noGrp="1"/>
          </p:cNvSpPr>
          <p:nvPr>
            <p:ph type="ftr" sz="quarter" idx="3"/>
          </p:nvPr>
        </p:nvSpPr>
        <p:spPr>
          <a:prstGeom prst="rect">
            <a:avLst/>
          </a:prstGeom>
        </p:spPr>
        <p:txBody>
          <a:bodyPr/>
          <a:lstStyle/>
          <a:p>
            <a:pPr>
              <a:defRPr/>
            </a:pPr>
            <a:r>
              <a:rPr lang="en-US">
                <a:solidFill>
                  <a:schemeClr val="bg1"/>
                </a:solidFill>
              </a:rPr>
              <a:t>2019 Your First College Year Survey</a:t>
            </a:r>
            <a:endParaRPr lang="en-US" dirty="0">
              <a:solidFill>
                <a:schemeClr val="bg1"/>
              </a:solidFill>
            </a:endParaRPr>
          </a:p>
        </p:txBody>
      </p:sp>
      <p:sp>
        <p:nvSpPr>
          <p:cNvPr id="9" name="Slide Number Placeholder 8"/>
          <p:cNvSpPr>
            <a:spLocks noGrp="1"/>
          </p:cNvSpPr>
          <p:nvPr>
            <p:ph type="sldNum" sz="quarter" idx="4294967295"/>
          </p:nvPr>
        </p:nvSpPr>
        <p:spPr>
          <a:xfrm>
            <a:off x="8382000" y="6397625"/>
            <a:ext cx="762000" cy="457200"/>
          </a:xfrm>
          <a:prstGeom prst="rect">
            <a:avLst/>
          </a:prstGeom>
        </p:spPr>
        <p:txBody>
          <a:bodyPr anchor="b"/>
          <a:lstStyle/>
          <a:p>
            <a:pPr>
              <a:defRPr/>
            </a:pPr>
            <a:fld id="{7F203371-9CB2-4A90-9261-771DC74F61A0}" type="slidenum">
              <a:rPr lang="en-US" sz="1400" smtClean="0">
                <a:solidFill>
                  <a:schemeClr val="bg1"/>
                </a:solidFill>
              </a:rPr>
              <a:pPr>
                <a:defRPr/>
              </a:pPr>
              <a:t>18</a:t>
            </a:fld>
            <a:endParaRPr lang="en-US" sz="1400" dirty="0">
              <a:solidFill>
                <a:schemeClr val="bg1"/>
              </a:solidFill>
            </a:endParaRPr>
          </a:p>
        </p:txBody>
      </p:sp>
      <p:graphicFrame>
        <p:nvGraphicFramePr>
          <p:cNvPr id="8" name="Faculty Interaction"/>
          <p:cNvGraphicFramePr>
            <a:graphicFrameLocks noChangeAspect="1"/>
          </p:cNvGraphicFramePr>
          <p:nvPr>
            <p:custDataLst>
              <p:tags r:id="rId1"/>
            </p:custDataLst>
            <p:extLst>
              <p:ext uri="{D42A27DB-BD31-4B8C-83A1-F6EECF244321}">
                <p14:modId xmlns:p14="http://schemas.microsoft.com/office/powerpoint/2010/main" val="1337507976"/>
              </p:ext>
            </p:extLst>
          </p:nvPr>
        </p:nvGraphicFramePr>
        <p:xfrm>
          <a:off x="533400" y="1674813"/>
          <a:ext cx="8108950" cy="4497387"/>
        </p:xfrm>
        <a:graphic>
          <a:graphicData uri="http://schemas.openxmlformats.org/drawingml/2006/chart">
            <c:chart xmlns:c="http://schemas.openxmlformats.org/drawingml/2006/chart" xmlns:r="http://schemas.openxmlformats.org/officeDocument/2006/relationships" r:id="rId4"/>
          </a:graphicData>
        </a:graphic>
      </p:graphicFrame>
      <p:sp>
        <p:nvSpPr>
          <p:cNvPr id="5" name="Rectangle 4"/>
          <p:cNvSpPr/>
          <p:nvPr/>
        </p:nvSpPr>
        <p:spPr>
          <a:xfrm>
            <a:off x="1987064" y="6089848"/>
            <a:ext cx="1594860" cy="307777"/>
          </a:xfrm>
          <a:prstGeom prst="rect">
            <a:avLst/>
          </a:prstGeom>
        </p:spPr>
        <p:txBody>
          <a:bodyPr wrap="none">
            <a:spAutoFit/>
          </a:bodyPr>
          <a:lstStyle/>
          <a:p>
            <a:pPr algn="ctr"/>
            <a:r>
              <a:rPr lang="en-US" sz="1400" b="1" dirty="0">
                <a:solidFill>
                  <a:schemeClr val="accent3"/>
                </a:solidFill>
              </a:rPr>
              <a:t>■</a:t>
            </a:r>
            <a:r>
              <a:rPr lang="en-US" sz="1400" b="1" dirty="0">
                <a:solidFill>
                  <a:schemeClr val="tx2">
                    <a:lumMod val="75000"/>
                  </a:schemeClr>
                </a:solidFill>
              </a:rPr>
              <a:t> </a:t>
            </a:r>
            <a:r>
              <a:rPr lang="en-US" sz="1400" b="1" dirty="0">
                <a:solidFill>
                  <a:schemeClr val="bg1"/>
                </a:solidFill>
              </a:rPr>
              <a:t>Your Institution </a:t>
            </a:r>
            <a:endParaRPr lang="en-US" sz="1400" dirty="0">
              <a:solidFill>
                <a:schemeClr val="bg1"/>
              </a:solidFill>
            </a:endParaRPr>
          </a:p>
        </p:txBody>
      </p:sp>
      <p:sp>
        <p:nvSpPr>
          <p:cNvPr id="6" name="Rectangle 5"/>
          <p:cNvSpPr/>
          <p:nvPr/>
        </p:nvSpPr>
        <p:spPr>
          <a:xfrm>
            <a:off x="3833368" y="6089847"/>
            <a:ext cx="1805431" cy="307777"/>
          </a:xfrm>
          <a:prstGeom prst="rect">
            <a:avLst/>
          </a:prstGeom>
        </p:spPr>
        <p:txBody>
          <a:bodyPr wrap="none">
            <a:spAutoFit/>
          </a:bodyPr>
          <a:lstStyle/>
          <a:p>
            <a:pPr algn="ctr"/>
            <a:r>
              <a:rPr lang="en-US" sz="1400" b="1" dirty="0">
                <a:solidFill>
                  <a:schemeClr val="bg1"/>
                </a:solidFill>
              </a:rPr>
              <a:t>■ Comparison Group</a:t>
            </a:r>
            <a:endParaRPr lang="en-US" sz="1400" dirty="0">
              <a:solidFill>
                <a:schemeClr val="bg1"/>
              </a:solidFill>
            </a:endParaRPr>
          </a:p>
        </p:txBody>
      </p:sp>
      <p:sp>
        <p:nvSpPr>
          <p:cNvPr id="10" name="TextBox 1"/>
          <p:cNvSpPr txBox="1"/>
          <p:nvPr/>
        </p:nvSpPr>
        <p:spPr>
          <a:xfrm>
            <a:off x="6051615" y="2514599"/>
            <a:ext cx="2590735" cy="251460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i="0" u="sng" dirty="0">
                <a:solidFill>
                  <a:schemeClr val="bg1"/>
                </a:solidFill>
              </a:rPr>
              <a:t>Construct Items</a:t>
            </a:r>
          </a:p>
          <a:p>
            <a:pPr algn="ctr"/>
            <a:endParaRPr lang="en-US" sz="1400" b="1" i="0" u="sng" dirty="0">
              <a:solidFill>
                <a:schemeClr val="bg1"/>
              </a:solidFill>
            </a:endParaRPr>
          </a:p>
          <a:p>
            <a:pPr marL="285750" indent="-285750" algn="l">
              <a:buFont typeface="Arial" panose="020B0604020202020204" pitchFamily="34" charset="0"/>
              <a:buChar char="•"/>
            </a:pPr>
            <a:r>
              <a:rPr lang="en-US" sz="1400" b="1" dirty="0">
                <a:solidFill>
                  <a:schemeClr val="bg1"/>
                </a:solidFill>
              </a:rPr>
              <a:t>Communicated regularly with your professors</a:t>
            </a:r>
          </a:p>
          <a:p>
            <a:pPr marL="285750" indent="-285750" algn="l">
              <a:buFont typeface="Arial" panose="020B0604020202020204" pitchFamily="34" charset="0"/>
              <a:buChar char="•"/>
            </a:pPr>
            <a:r>
              <a:rPr lang="en-US" sz="1400" b="1" i="0" dirty="0">
                <a:solidFill>
                  <a:schemeClr val="bg1"/>
                </a:solidFill>
              </a:rPr>
              <a:t>Asked a professor for advice after class</a:t>
            </a:r>
          </a:p>
          <a:p>
            <a:pPr marL="285750" indent="-285750" algn="l">
              <a:buFont typeface="Arial" panose="020B0604020202020204" pitchFamily="34" charset="0"/>
              <a:buChar char="•"/>
            </a:pPr>
            <a:r>
              <a:rPr lang="en-US" sz="1400" b="1" i="0" dirty="0">
                <a:solidFill>
                  <a:schemeClr val="bg1"/>
                </a:solidFill>
              </a:rPr>
              <a:t>Amount of contact with faculty </a:t>
            </a:r>
          </a:p>
          <a:p>
            <a:pPr marL="285750" indent="-285750" algn="l">
              <a:buFont typeface="Arial" panose="020B0604020202020204" pitchFamily="34" charset="0"/>
              <a:buChar char="•"/>
            </a:pPr>
            <a:r>
              <a:rPr lang="en-US" sz="1400" b="1" i="0" dirty="0">
                <a:solidFill>
                  <a:schemeClr val="bg1"/>
                </a:solidFill>
              </a:rPr>
              <a:t>Faculty during office hours</a:t>
            </a:r>
          </a:p>
          <a:p>
            <a:pPr marL="285750" indent="-285750" algn="l">
              <a:buFont typeface="Arial" panose="020B0604020202020204" pitchFamily="34" charset="0"/>
              <a:buChar char="•"/>
            </a:pPr>
            <a:r>
              <a:rPr lang="en-US" sz="1400" b="1" dirty="0">
                <a:solidFill>
                  <a:schemeClr val="bg1"/>
                </a:solidFill>
              </a:rPr>
              <a:t>Faculty outside of class or office hours</a:t>
            </a:r>
          </a:p>
          <a:p>
            <a:pPr algn="l"/>
            <a:endParaRPr lang="en-US" sz="1400" b="1" dirty="0">
              <a:solidFill>
                <a:schemeClr val="bg1"/>
              </a:solidFill>
            </a:endParaRPr>
          </a:p>
          <a:p>
            <a:pPr algn="l"/>
            <a:endParaRPr lang="en-US" sz="1400" b="1" i="0"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title"/>
          </p:nvPr>
        </p:nvSpPr>
        <p:spPr>
          <a:xfrm>
            <a:off x="914400" y="227013"/>
            <a:ext cx="8226425" cy="1143000"/>
          </a:xfrm>
        </p:spPr>
        <p:txBody>
          <a:bodyPr anchor="t"/>
          <a:lstStyle/>
          <a:p>
            <a:pPr eaLnBrk="1" hangingPunct="1">
              <a:defRPr/>
            </a:pPr>
            <a:r>
              <a:rPr lang="en-US" dirty="0">
                <a:solidFill>
                  <a:schemeClr val="bg1"/>
                </a:solidFill>
                <a:latin typeface="Franklin Gothic Medium" panose="020B0603020102020204" pitchFamily="34" charset="0"/>
              </a:rPr>
              <a:t>General Interpersonal Validation</a:t>
            </a:r>
            <a:r>
              <a:rPr lang="en-US" sz="1600" dirty="0">
                <a:solidFill>
                  <a:schemeClr val="tx1">
                    <a:lumMod val="50000"/>
                  </a:schemeClr>
                </a:solidFill>
                <a:latin typeface="Franklin Gothic Medium" panose="020B0603020102020204" pitchFamily="34" charset="0"/>
              </a:rPr>
              <a:t/>
            </a:r>
            <a:br>
              <a:rPr lang="en-US" sz="1600" dirty="0">
                <a:solidFill>
                  <a:schemeClr val="tx1">
                    <a:lumMod val="50000"/>
                  </a:schemeClr>
                </a:solidFill>
                <a:latin typeface="Franklin Gothic Medium" panose="020B0603020102020204" pitchFamily="34" charset="0"/>
              </a:rPr>
            </a:br>
            <a:r>
              <a:rPr lang="en-US" sz="1800" b="0" dirty="0">
                <a:solidFill>
                  <a:schemeClr val="accent3"/>
                </a:solidFill>
                <a:latin typeface="Franklin Gothic Book" panose="020B0503020102020204" pitchFamily="34" charset="0"/>
              </a:rPr>
              <a:t>These items measure the extent to which students believe faculty and staff provide attention to their development.</a:t>
            </a:r>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
        <p:nvSpPr>
          <p:cNvPr id="11267" name="Slide Number Placeholder 3"/>
          <p:cNvSpPr>
            <a:spLocks noGrp="1"/>
          </p:cNvSpPr>
          <p:nvPr>
            <p:ph type="sldNum" sz="quarter" idx="4294967295"/>
          </p:nvPr>
        </p:nvSpPr>
        <p:spPr>
          <a:xfrm>
            <a:off x="8686800" y="6397625"/>
            <a:ext cx="457200" cy="457200"/>
          </a:xfrm>
          <a:prstGeom prst="rect">
            <a:avLst/>
          </a:prstGeom>
          <a:noFill/>
        </p:spPr>
        <p:txBody>
          <a:bodyPr anchor="b"/>
          <a:lstStyle/>
          <a:p>
            <a:fld id="{9AA1766B-594E-46EA-851E-AB5319643E52}" type="slidenum">
              <a:rPr lang="en-US" sz="1400" smtClean="0">
                <a:solidFill>
                  <a:schemeClr val="bg1"/>
                </a:solidFill>
              </a:rPr>
              <a:pPr/>
              <a:t>19</a:t>
            </a:fld>
            <a:endParaRPr lang="en-US" dirty="0">
              <a:solidFill>
                <a:schemeClr val="bg1"/>
              </a:solidFill>
            </a:endParaRPr>
          </a:p>
        </p:txBody>
      </p:sp>
      <p:graphicFrame>
        <p:nvGraphicFramePr>
          <p:cNvPr id="16" name="Interpersonal Validation"/>
          <p:cNvGraphicFramePr>
            <a:graphicFrameLocks noChangeAspect="1"/>
          </p:cNvGraphicFramePr>
          <p:nvPr>
            <p:custDataLst>
              <p:tags r:id="rId1"/>
            </p:custDataLst>
            <p:extLst>
              <p:ext uri="{D42A27DB-BD31-4B8C-83A1-F6EECF244321}">
                <p14:modId xmlns:p14="http://schemas.microsoft.com/office/powerpoint/2010/main" val="1664292175"/>
              </p:ext>
            </p:extLst>
          </p:nvPr>
        </p:nvGraphicFramePr>
        <p:xfrm>
          <a:off x="101600" y="1600200"/>
          <a:ext cx="8737600" cy="3708400"/>
        </p:xfrm>
        <a:graphic>
          <a:graphicData uri="http://schemas.openxmlformats.org/drawingml/2006/chart">
            <c:chart xmlns:c="http://schemas.openxmlformats.org/drawingml/2006/chart" xmlns:r="http://schemas.openxmlformats.org/officeDocument/2006/relationships" r:id="rId4"/>
          </a:graphicData>
        </a:graphic>
      </p:graphicFrame>
      <p:sp>
        <p:nvSpPr>
          <p:cNvPr id="14342" name="TextBox 8"/>
          <p:cNvSpPr txBox="1">
            <a:spLocks noChangeArrowheads="1"/>
          </p:cNvSpPr>
          <p:nvPr/>
        </p:nvSpPr>
        <p:spPr bwMode="auto">
          <a:xfrm>
            <a:off x="609600" y="5181600"/>
            <a:ext cx="2743200" cy="738664"/>
          </a:xfrm>
          <a:prstGeom prst="rect">
            <a:avLst/>
          </a:prstGeom>
          <a:noFill/>
          <a:ln w="9525">
            <a:noFill/>
            <a:miter lim="800000"/>
            <a:headEnd/>
            <a:tailEnd/>
          </a:ln>
        </p:spPr>
        <p:txBody>
          <a:bodyPr>
            <a:spAutoFit/>
          </a:bodyPr>
          <a:lstStyle/>
          <a:p>
            <a:pPr algn="ctr">
              <a:defRPr/>
            </a:pPr>
            <a:r>
              <a:rPr lang="en-US" sz="1400" b="1" dirty="0">
                <a:solidFill>
                  <a:schemeClr val="bg1"/>
                </a:solidFill>
              </a:rPr>
              <a:t>At least one faculty member has taken an interest in my development</a:t>
            </a:r>
          </a:p>
        </p:txBody>
      </p:sp>
      <p:sp>
        <p:nvSpPr>
          <p:cNvPr id="14343" name="TextBox 9"/>
          <p:cNvSpPr txBox="1">
            <a:spLocks noChangeArrowheads="1"/>
          </p:cNvSpPr>
          <p:nvPr/>
        </p:nvSpPr>
        <p:spPr bwMode="auto">
          <a:xfrm>
            <a:off x="3429000" y="5181600"/>
            <a:ext cx="2743200" cy="523220"/>
          </a:xfrm>
          <a:prstGeom prst="rect">
            <a:avLst/>
          </a:prstGeom>
          <a:noFill/>
          <a:ln w="9525">
            <a:noFill/>
            <a:miter lim="800000"/>
            <a:headEnd/>
            <a:tailEnd/>
          </a:ln>
        </p:spPr>
        <p:txBody>
          <a:bodyPr>
            <a:spAutoFit/>
          </a:bodyPr>
          <a:lstStyle/>
          <a:p>
            <a:pPr algn="ctr">
              <a:defRPr/>
            </a:pPr>
            <a:r>
              <a:rPr lang="en-US" sz="1400" b="1" dirty="0">
                <a:solidFill>
                  <a:schemeClr val="bg1"/>
                </a:solidFill>
              </a:rPr>
              <a:t>Faculty empower me to learn here</a:t>
            </a:r>
          </a:p>
        </p:txBody>
      </p:sp>
      <p:sp>
        <p:nvSpPr>
          <p:cNvPr id="13" name="Rectangle 12"/>
          <p:cNvSpPr/>
          <p:nvPr/>
        </p:nvSpPr>
        <p:spPr>
          <a:xfrm>
            <a:off x="2614194" y="5830487"/>
            <a:ext cx="1877117" cy="954107"/>
          </a:xfrm>
          <a:prstGeom prst="rect">
            <a:avLst/>
          </a:prstGeom>
        </p:spPr>
        <p:txBody>
          <a:bodyPr wrap="none">
            <a:spAutoFit/>
          </a:bodyPr>
          <a:lstStyle/>
          <a:p>
            <a:r>
              <a:rPr lang="en-US" sz="1400" b="1" dirty="0">
                <a:solidFill>
                  <a:schemeClr val="bg1"/>
                </a:solidFill>
              </a:rPr>
              <a:t>Your Institution</a:t>
            </a:r>
          </a:p>
          <a:p>
            <a:pPr algn="ctr"/>
            <a:r>
              <a:rPr lang="en-US" sz="1400" b="1" dirty="0">
                <a:solidFill>
                  <a:schemeClr val="accent3"/>
                </a:solidFill>
              </a:rPr>
              <a:t>■</a:t>
            </a:r>
            <a:r>
              <a:rPr lang="en-US" sz="1400" b="1" dirty="0">
                <a:solidFill>
                  <a:schemeClr val="bg1"/>
                </a:solidFill>
              </a:rPr>
              <a:t> </a:t>
            </a:r>
            <a:r>
              <a:rPr lang="en-US" sz="1400" dirty="0">
                <a:solidFill>
                  <a:schemeClr val="bg1"/>
                </a:solidFill>
              </a:rPr>
              <a:t>Strongly Agree           </a:t>
            </a:r>
          </a:p>
          <a:p>
            <a:pPr algn="ctr"/>
            <a:r>
              <a:rPr lang="en-US" sz="1400" b="1" dirty="0">
                <a:solidFill>
                  <a:schemeClr val="accent3">
                    <a:lumMod val="60000"/>
                    <a:lumOff val="40000"/>
                  </a:schemeClr>
                </a:solidFill>
              </a:rPr>
              <a:t>■</a:t>
            </a:r>
            <a:r>
              <a:rPr lang="en-US" sz="1400" b="1" dirty="0">
                <a:solidFill>
                  <a:schemeClr val="bg1"/>
                </a:solidFill>
              </a:rPr>
              <a:t> </a:t>
            </a:r>
            <a:r>
              <a:rPr lang="en-US" sz="1400" dirty="0">
                <a:solidFill>
                  <a:schemeClr val="bg1"/>
                </a:solidFill>
              </a:rPr>
              <a:t>Agree                 </a:t>
            </a:r>
            <a:r>
              <a:rPr lang="en-US" sz="1400" b="1" dirty="0">
                <a:solidFill>
                  <a:schemeClr val="bg1"/>
                </a:solidFill>
              </a:rPr>
              <a:t>        </a:t>
            </a:r>
            <a:endParaRPr lang="en-US" sz="1400" dirty="0">
              <a:solidFill>
                <a:schemeClr val="bg1"/>
              </a:solidFill>
            </a:endParaRPr>
          </a:p>
          <a:p>
            <a:pPr algn="ctr"/>
            <a:r>
              <a:rPr lang="en-US" sz="1400" b="1" dirty="0">
                <a:solidFill>
                  <a:schemeClr val="tx2">
                    <a:lumMod val="75000"/>
                  </a:schemeClr>
                </a:solidFill>
              </a:rPr>
              <a:t> </a:t>
            </a:r>
            <a:endParaRPr lang="en-US" sz="1400" dirty="0"/>
          </a:p>
        </p:txBody>
      </p:sp>
      <p:sp>
        <p:nvSpPr>
          <p:cNvPr id="17" name="Rectangle 16"/>
          <p:cNvSpPr/>
          <p:nvPr/>
        </p:nvSpPr>
        <p:spPr>
          <a:xfrm>
            <a:off x="4401978" y="5830487"/>
            <a:ext cx="1652697" cy="954107"/>
          </a:xfrm>
          <a:prstGeom prst="rect">
            <a:avLst/>
          </a:prstGeom>
        </p:spPr>
        <p:txBody>
          <a:bodyPr wrap="none">
            <a:spAutoFit/>
          </a:bodyPr>
          <a:lstStyle/>
          <a:p>
            <a:pPr algn="ctr"/>
            <a:r>
              <a:rPr lang="en-US" sz="1400" b="1" dirty="0">
                <a:solidFill>
                  <a:schemeClr val="bg1"/>
                </a:solidFill>
              </a:rPr>
              <a:t>Comparison Group</a:t>
            </a:r>
          </a:p>
          <a:p>
            <a:pPr algn="ctr"/>
            <a:r>
              <a:rPr lang="en-US" sz="1400" b="1" dirty="0">
                <a:solidFill>
                  <a:schemeClr val="bg1"/>
                </a:solidFill>
              </a:rPr>
              <a:t>■ </a:t>
            </a:r>
            <a:r>
              <a:rPr lang="en-US" sz="1400" dirty="0">
                <a:solidFill>
                  <a:schemeClr val="bg1"/>
                </a:solidFill>
              </a:rPr>
              <a:t>Strongly Agree      </a:t>
            </a:r>
          </a:p>
          <a:p>
            <a:pPr algn="ctr"/>
            <a:r>
              <a:rPr lang="en-US" sz="1400" b="1" dirty="0">
                <a:solidFill>
                  <a:schemeClr val="bg1">
                    <a:lumMod val="50000"/>
                    <a:lumOff val="50000"/>
                  </a:schemeClr>
                </a:solidFill>
              </a:rPr>
              <a:t>■</a:t>
            </a:r>
            <a:r>
              <a:rPr lang="en-US" sz="1400" b="1" dirty="0">
                <a:solidFill>
                  <a:schemeClr val="bg1"/>
                </a:solidFill>
              </a:rPr>
              <a:t> </a:t>
            </a:r>
            <a:r>
              <a:rPr lang="en-US" sz="1400" dirty="0">
                <a:solidFill>
                  <a:schemeClr val="bg1"/>
                </a:solidFill>
              </a:rPr>
              <a:t>Agree</a:t>
            </a:r>
            <a:r>
              <a:rPr lang="en-US" sz="1400" b="1" dirty="0">
                <a:solidFill>
                  <a:schemeClr val="bg1"/>
                </a:solidFill>
              </a:rPr>
              <a:t>   </a:t>
            </a:r>
            <a:r>
              <a:rPr lang="en-US" sz="1400" dirty="0">
                <a:solidFill>
                  <a:schemeClr val="bg1"/>
                </a:solidFill>
              </a:rPr>
              <a:t>              </a:t>
            </a:r>
            <a:r>
              <a:rPr lang="en-US" sz="1400" b="1" dirty="0">
                <a:solidFill>
                  <a:schemeClr val="bg1"/>
                </a:solidFill>
              </a:rPr>
              <a:t>   </a:t>
            </a:r>
            <a:endParaRPr lang="en-US" sz="1400" dirty="0">
              <a:solidFill>
                <a:schemeClr val="bg1"/>
              </a:solidFill>
            </a:endParaRPr>
          </a:p>
          <a:p>
            <a:pPr algn="ctr"/>
            <a:endParaRPr lang="en-US" sz="1400" dirty="0"/>
          </a:p>
        </p:txBody>
      </p:sp>
      <p:sp>
        <p:nvSpPr>
          <p:cNvPr id="4" name="Rectangle 3"/>
          <p:cNvSpPr/>
          <p:nvPr/>
        </p:nvSpPr>
        <p:spPr>
          <a:xfrm>
            <a:off x="6172200" y="5181600"/>
            <a:ext cx="2667000" cy="738664"/>
          </a:xfrm>
          <a:prstGeom prst="rect">
            <a:avLst/>
          </a:prstGeom>
        </p:spPr>
        <p:txBody>
          <a:bodyPr wrap="square">
            <a:spAutoFit/>
          </a:bodyPr>
          <a:lstStyle/>
          <a:p>
            <a:pPr algn="ctr">
              <a:defRPr/>
            </a:pPr>
            <a:r>
              <a:rPr lang="en-US" sz="1400" b="1" dirty="0">
                <a:solidFill>
                  <a:schemeClr val="bg1"/>
                </a:solidFill>
              </a:rPr>
              <a:t>At least one staff member has taken an interest in my development</a:t>
            </a:r>
          </a:p>
        </p:txBody>
      </p:sp>
    </p:spTree>
    <p:extLst>
      <p:ext uri="{BB962C8B-B14F-4D97-AF65-F5344CB8AC3E}">
        <p14:creationId xmlns:p14="http://schemas.microsoft.com/office/powerpoint/2010/main" val="1483744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304800" y="1524001"/>
            <a:ext cx="8534400" cy="4190999"/>
          </a:xfrm>
        </p:spPr>
        <p:txBody>
          <a:bodyPr/>
          <a:lstStyle/>
          <a:p>
            <a:pPr marL="0" indent="0">
              <a:buFontTx/>
              <a:buNone/>
              <a:defRPr/>
            </a:pPr>
            <a:r>
              <a:rPr lang="en-US" sz="2800" dirty="0">
                <a:solidFill>
                  <a:schemeClr val="accent3"/>
                </a:solidFill>
                <a:latin typeface="Franklin Gothic Book" panose="020B0503020102020204" pitchFamily="34" charset="0"/>
              </a:rPr>
              <a:t>Results from the Your First College Year Survey (YFCY) offer a window into the first-year experience, providing important information on your students’:</a:t>
            </a:r>
          </a:p>
          <a:p>
            <a:pPr>
              <a:defRPr/>
            </a:pPr>
            <a:endParaRPr lang="en-US" sz="1400" dirty="0">
              <a:solidFill>
                <a:schemeClr val="bg1"/>
              </a:solidFill>
              <a:latin typeface="Franklin Gothic Book" panose="020B0503020102020204" pitchFamily="34" charset="0"/>
            </a:endParaRPr>
          </a:p>
          <a:p>
            <a:pPr lvl="1">
              <a:buClr>
                <a:schemeClr val="bg1"/>
              </a:buClr>
              <a:defRPr/>
            </a:pPr>
            <a:r>
              <a:rPr lang="en-US" sz="2400" b="0" dirty="0">
                <a:solidFill>
                  <a:schemeClr val="bg1"/>
                </a:solidFill>
                <a:latin typeface="Franklin Gothic Medium" panose="020B0603020102020204" pitchFamily="34" charset="0"/>
              </a:rPr>
              <a:t>Adjustment to college </a:t>
            </a:r>
          </a:p>
          <a:p>
            <a:pPr lvl="1">
              <a:buClr>
                <a:schemeClr val="bg1"/>
              </a:buClr>
              <a:defRPr/>
            </a:pPr>
            <a:r>
              <a:rPr lang="en-US" sz="2400" b="0" dirty="0">
                <a:solidFill>
                  <a:schemeClr val="bg1"/>
                </a:solidFill>
                <a:latin typeface="Franklin Gothic Medium" panose="020B0603020102020204" pitchFamily="34" charset="0"/>
              </a:rPr>
              <a:t>Academic outcomes and experiences</a:t>
            </a:r>
          </a:p>
          <a:p>
            <a:pPr lvl="1">
              <a:buClr>
                <a:schemeClr val="bg1"/>
              </a:buClr>
              <a:defRPr/>
            </a:pPr>
            <a:r>
              <a:rPr lang="en-US" sz="2400" b="0" dirty="0">
                <a:solidFill>
                  <a:schemeClr val="bg1"/>
                </a:solidFill>
                <a:latin typeface="Franklin Gothic Medium" panose="020B0603020102020204" pitchFamily="34" charset="0"/>
              </a:rPr>
              <a:t>Co-curricular experiences</a:t>
            </a:r>
          </a:p>
          <a:p>
            <a:pPr lvl="1">
              <a:buClr>
                <a:schemeClr val="bg1"/>
              </a:buClr>
              <a:defRPr/>
            </a:pPr>
            <a:r>
              <a:rPr lang="en-US" sz="2400" b="0" dirty="0">
                <a:solidFill>
                  <a:schemeClr val="bg1"/>
                </a:solidFill>
                <a:latin typeface="Franklin Gothic Medium" panose="020B0603020102020204" pitchFamily="34" charset="0"/>
              </a:rPr>
              <a:t>Satisfaction</a:t>
            </a:r>
          </a:p>
          <a:p>
            <a:pPr lvl="1">
              <a:buClr>
                <a:schemeClr val="bg1"/>
              </a:buClr>
              <a:defRPr/>
            </a:pPr>
            <a:r>
              <a:rPr lang="en-US" sz="2400" b="0" dirty="0">
                <a:solidFill>
                  <a:schemeClr val="bg1"/>
                </a:solidFill>
                <a:latin typeface="Franklin Gothic Medium" panose="020B0603020102020204" pitchFamily="34" charset="0"/>
              </a:rPr>
              <a:t>Overall growth</a:t>
            </a:r>
          </a:p>
          <a:p>
            <a:pPr>
              <a:buFontTx/>
              <a:buNone/>
              <a:defRPr/>
            </a:pPr>
            <a:endParaRPr lang="en-US" dirty="0">
              <a:solidFill>
                <a:schemeClr val="tx1"/>
              </a:solidFill>
            </a:endParaRPr>
          </a:p>
        </p:txBody>
      </p:sp>
      <p:sp>
        <p:nvSpPr>
          <p:cNvPr id="29700" name="Slide Number Placeholder 3"/>
          <p:cNvSpPr>
            <a:spLocks noGrp="1"/>
          </p:cNvSpPr>
          <p:nvPr>
            <p:ph type="sldNum" sz="quarter" idx="4294967295"/>
          </p:nvPr>
        </p:nvSpPr>
        <p:spPr>
          <a:xfrm>
            <a:off x="8382000" y="6397625"/>
            <a:ext cx="762000" cy="457200"/>
          </a:xfrm>
          <a:prstGeom prst="rect">
            <a:avLst/>
          </a:prstGeom>
          <a:noFill/>
        </p:spPr>
        <p:txBody>
          <a:bodyPr/>
          <a:lstStyle/>
          <a:p>
            <a:fld id="{156DE3EA-87C8-41C4-BA5F-B2C8DF433AA1}" type="slidenum">
              <a:rPr lang="en-US" smtClean="0"/>
              <a:pPr/>
              <a:t>2</a:t>
            </a:fld>
            <a:endParaRPr lang="en-US"/>
          </a:p>
        </p:txBody>
      </p:sp>
      <p:sp>
        <p:nvSpPr>
          <p:cNvPr id="11" name="TextBox 10"/>
          <p:cNvSpPr txBox="1"/>
          <p:nvPr/>
        </p:nvSpPr>
        <p:spPr>
          <a:xfrm>
            <a:off x="0" y="0"/>
            <a:ext cx="9144000" cy="1046163"/>
          </a:xfrm>
          <a:prstGeom prst="rect">
            <a:avLst/>
          </a:prstGeom>
          <a:solidFill>
            <a:schemeClr val="accent3"/>
          </a:solidFill>
        </p:spPr>
        <p:txBody>
          <a:bodyPr wrap="square">
            <a:spAutoFit/>
          </a:bodyPr>
          <a:lstStyle/>
          <a:p>
            <a:pPr>
              <a:defRPr/>
            </a:pPr>
            <a:endParaRPr lang="en-US" sz="1000" dirty="0">
              <a:solidFill>
                <a:schemeClr val="bg2"/>
              </a:solidFill>
              <a:latin typeface="+mj-lt"/>
            </a:endParaRPr>
          </a:p>
          <a:p>
            <a:pPr>
              <a:defRPr/>
            </a:pPr>
            <a:r>
              <a:rPr lang="en-US" sz="3600" dirty="0">
                <a:latin typeface="Franklin Gothic Book" panose="020B0503020102020204" pitchFamily="34" charset="0"/>
              </a:rPr>
              <a:t>THE FIRST YEAR IS A BIG DEAL</a:t>
            </a:r>
          </a:p>
          <a:p>
            <a:pPr>
              <a:defRPr/>
            </a:pPr>
            <a:endParaRPr lang="en-US" sz="1600" dirty="0">
              <a:solidFill>
                <a:schemeClr val="bg2"/>
              </a:solidFill>
            </a:endParaRPr>
          </a:p>
        </p:txBody>
      </p:sp>
      <p:cxnSp>
        <p:nvCxnSpPr>
          <p:cNvPr id="29703" name="Straight Connector 11"/>
          <p:cNvCxnSpPr>
            <a:cxnSpLocks noChangeShapeType="1"/>
          </p:cNvCxnSpPr>
          <p:nvPr/>
        </p:nvCxnSpPr>
        <p:spPr bwMode="auto">
          <a:xfrm>
            <a:off x="152400" y="762000"/>
            <a:ext cx="8686800" cy="0"/>
          </a:xfrm>
          <a:prstGeom prst="line">
            <a:avLst/>
          </a:prstGeom>
          <a:noFill/>
          <a:ln w="15875" algn="ctr">
            <a:solidFill>
              <a:schemeClr val="tx1"/>
            </a:solidFill>
            <a:round/>
            <a:headEnd/>
            <a:tailEnd/>
          </a:ln>
        </p:spPr>
      </p:cxnSp>
      <p:sp>
        <p:nvSpPr>
          <p:cNvPr id="8" name="TextBox 7"/>
          <p:cNvSpPr txBox="1"/>
          <p:nvPr/>
        </p:nvSpPr>
        <p:spPr>
          <a:xfrm>
            <a:off x="6553200" y="6443663"/>
            <a:ext cx="2590800" cy="414337"/>
          </a:xfrm>
          <a:prstGeom prst="rect">
            <a:avLst/>
          </a:prstGeom>
          <a:solidFill>
            <a:schemeClr val="tx1"/>
          </a:solidFill>
        </p:spPr>
        <p:txBody>
          <a:bodyPr wrap="square" rtlCol="0">
            <a:spAutoFit/>
          </a:bodyPr>
          <a:lstStyle/>
          <a:p>
            <a:endParaRPr lang="en-US" dirty="0">
              <a:solidFill>
                <a:schemeClr val="bg1"/>
              </a:solidFill>
            </a:endParaRPr>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2"/>
          <p:cNvSpPr>
            <a:spLocks noGrp="1" noChangeArrowheads="1"/>
          </p:cNvSpPr>
          <p:nvPr>
            <p:ph type="title"/>
          </p:nvPr>
        </p:nvSpPr>
        <p:spPr>
          <a:xfrm>
            <a:off x="914400" y="227013"/>
            <a:ext cx="8226425" cy="1143000"/>
          </a:xfrm>
        </p:spPr>
        <p:txBody>
          <a:bodyPr anchor="t"/>
          <a:lstStyle/>
          <a:p>
            <a:pPr eaLnBrk="1" hangingPunct="1">
              <a:defRPr/>
            </a:pPr>
            <a:r>
              <a:rPr lang="en-US" dirty="0">
                <a:solidFill>
                  <a:schemeClr val="bg1"/>
                </a:solidFill>
                <a:latin typeface="Franklin Gothic Medium" panose="020B0603020102020204" pitchFamily="34" charset="0"/>
              </a:rPr>
              <a:t>Academic Enhancement Experiences</a:t>
            </a:r>
            <a:r>
              <a:rPr lang="en-US" sz="1600" dirty="0">
                <a:solidFill>
                  <a:schemeClr val="bg1"/>
                </a:solidFill>
                <a:latin typeface="Franklin Gothic Medium" panose="020B0603020102020204" pitchFamily="34" charset="0"/>
              </a:rPr>
              <a:t/>
            </a:r>
            <a:br>
              <a:rPr lang="en-US" sz="1600" dirty="0">
                <a:solidFill>
                  <a:schemeClr val="bg1"/>
                </a:solidFill>
                <a:latin typeface="Franklin Gothic Medium" panose="020B0603020102020204" pitchFamily="34" charset="0"/>
              </a:rPr>
            </a:br>
            <a:r>
              <a:rPr lang="en-US" sz="1800" b="0" dirty="0">
                <a:solidFill>
                  <a:schemeClr val="accent3"/>
                </a:solidFill>
                <a:latin typeface="Franklin Gothic Book" panose="020B0503020102020204" pitchFamily="34" charset="0"/>
              </a:rPr>
              <a:t>Opportunities to apply learning inside and outside the classroom deepen students’ academic involvement, allowing them to make meaningful intellectual connections and communicate their knowledge to others.</a:t>
            </a:r>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
        <p:nvSpPr>
          <p:cNvPr id="14339" name="Slide Number Placeholder 3"/>
          <p:cNvSpPr>
            <a:spLocks noGrp="1"/>
          </p:cNvSpPr>
          <p:nvPr>
            <p:ph type="sldNum" sz="quarter" idx="4294967295"/>
          </p:nvPr>
        </p:nvSpPr>
        <p:spPr>
          <a:xfrm>
            <a:off x="8686800" y="6397625"/>
            <a:ext cx="457200" cy="457200"/>
          </a:xfrm>
          <a:prstGeom prst="rect">
            <a:avLst/>
          </a:prstGeom>
          <a:noFill/>
        </p:spPr>
        <p:txBody>
          <a:bodyPr anchor="b"/>
          <a:lstStyle/>
          <a:p>
            <a:fld id="{A0F859B2-4DA4-4C7B-A339-B8F60E91E504}" type="slidenum">
              <a:rPr lang="en-US" sz="1400" smtClean="0">
                <a:solidFill>
                  <a:schemeClr val="bg1"/>
                </a:solidFill>
              </a:rPr>
              <a:pPr/>
              <a:t>20</a:t>
            </a:fld>
            <a:endParaRPr lang="en-US" dirty="0">
              <a:solidFill>
                <a:schemeClr val="bg1"/>
              </a:solidFill>
            </a:endParaRPr>
          </a:p>
        </p:txBody>
      </p:sp>
      <p:graphicFrame>
        <p:nvGraphicFramePr>
          <p:cNvPr id="18" name="Academic Enhancement"/>
          <p:cNvGraphicFramePr>
            <a:graphicFrameLocks noChangeAspect="1"/>
          </p:cNvGraphicFramePr>
          <p:nvPr>
            <p:custDataLst>
              <p:tags r:id="rId1"/>
            </p:custDataLst>
            <p:extLst>
              <p:ext uri="{D42A27DB-BD31-4B8C-83A1-F6EECF244321}">
                <p14:modId xmlns:p14="http://schemas.microsoft.com/office/powerpoint/2010/main" val="3775153214"/>
              </p:ext>
            </p:extLst>
          </p:nvPr>
        </p:nvGraphicFramePr>
        <p:xfrm>
          <a:off x="203200" y="1727200"/>
          <a:ext cx="8661400" cy="3708400"/>
        </p:xfrm>
        <a:graphic>
          <a:graphicData uri="http://schemas.openxmlformats.org/drawingml/2006/chart">
            <c:chart xmlns:c="http://schemas.openxmlformats.org/drawingml/2006/chart" xmlns:r="http://schemas.openxmlformats.org/officeDocument/2006/relationships" r:id="rId4"/>
          </a:graphicData>
        </a:graphic>
      </p:graphicFrame>
      <p:sp>
        <p:nvSpPr>
          <p:cNvPr id="13318" name="TextBox 10"/>
          <p:cNvSpPr txBox="1">
            <a:spLocks noChangeArrowheads="1"/>
          </p:cNvSpPr>
          <p:nvPr/>
        </p:nvSpPr>
        <p:spPr bwMode="auto">
          <a:xfrm>
            <a:off x="6870700" y="5330824"/>
            <a:ext cx="1993900" cy="738664"/>
          </a:xfrm>
          <a:prstGeom prst="rect">
            <a:avLst/>
          </a:prstGeom>
          <a:noFill/>
          <a:ln w="9525">
            <a:noFill/>
            <a:miter lim="800000"/>
            <a:headEnd/>
            <a:tailEnd/>
          </a:ln>
        </p:spPr>
        <p:txBody>
          <a:bodyPr wrap="square">
            <a:spAutoFit/>
          </a:bodyPr>
          <a:lstStyle/>
          <a:p>
            <a:pPr algn="ctr">
              <a:defRPr/>
            </a:pPr>
            <a:r>
              <a:rPr lang="en-US" sz="1400" b="1" dirty="0">
                <a:solidFill>
                  <a:schemeClr val="bg1"/>
                </a:solidFill>
              </a:rPr>
              <a:t>Communicated regularly with your professors</a:t>
            </a:r>
          </a:p>
        </p:txBody>
      </p:sp>
      <p:sp>
        <p:nvSpPr>
          <p:cNvPr id="13322" name="TextBox 14"/>
          <p:cNvSpPr txBox="1">
            <a:spLocks noChangeArrowheads="1"/>
          </p:cNvSpPr>
          <p:nvPr/>
        </p:nvSpPr>
        <p:spPr bwMode="auto">
          <a:xfrm>
            <a:off x="5105400" y="5330825"/>
            <a:ext cx="1676400" cy="307777"/>
          </a:xfrm>
          <a:prstGeom prst="rect">
            <a:avLst/>
          </a:prstGeom>
          <a:noFill/>
          <a:ln w="9525">
            <a:noFill/>
            <a:miter lim="800000"/>
            <a:headEnd/>
            <a:tailEnd/>
          </a:ln>
        </p:spPr>
        <p:txBody>
          <a:bodyPr>
            <a:spAutoFit/>
          </a:bodyPr>
          <a:lstStyle/>
          <a:p>
            <a:pPr algn="ctr">
              <a:defRPr/>
            </a:pPr>
            <a:r>
              <a:rPr lang="en-US" sz="1400" b="1" dirty="0">
                <a:solidFill>
                  <a:schemeClr val="bg1"/>
                </a:solidFill>
              </a:rPr>
              <a:t>Received tutoring</a:t>
            </a:r>
          </a:p>
        </p:txBody>
      </p:sp>
      <p:sp>
        <p:nvSpPr>
          <p:cNvPr id="13323" name="TextBox 15"/>
          <p:cNvSpPr txBox="1">
            <a:spLocks noChangeArrowheads="1"/>
          </p:cNvSpPr>
          <p:nvPr/>
        </p:nvSpPr>
        <p:spPr bwMode="auto">
          <a:xfrm>
            <a:off x="762000" y="5330824"/>
            <a:ext cx="2133600" cy="671722"/>
          </a:xfrm>
          <a:prstGeom prst="rect">
            <a:avLst/>
          </a:prstGeom>
          <a:noFill/>
          <a:ln w="9525">
            <a:noFill/>
            <a:miter lim="800000"/>
            <a:headEnd/>
            <a:tailEnd/>
          </a:ln>
        </p:spPr>
        <p:txBody>
          <a:bodyPr wrap="square">
            <a:spAutoFit/>
          </a:bodyPr>
          <a:lstStyle/>
          <a:p>
            <a:pPr algn="ctr">
              <a:lnSpc>
                <a:spcPts val="1500"/>
              </a:lnSpc>
              <a:defRPr/>
            </a:pPr>
            <a:r>
              <a:rPr lang="en-US" sz="1400" b="1" dirty="0">
                <a:solidFill>
                  <a:schemeClr val="bg1"/>
                </a:solidFill>
              </a:rPr>
              <a:t>Accessed your campus' library resources electronically</a:t>
            </a:r>
          </a:p>
        </p:txBody>
      </p:sp>
      <p:sp>
        <p:nvSpPr>
          <p:cNvPr id="12" name="Rectangle 11"/>
          <p:cNvSpPr/>
          <p:nvPr/>
        </p:nvSpPr>
        <p:spPr>
          <a:xfrm>
            <a:off x="2962894" y="5867400"/>
            <a:ext cx="1585690" cy="954107"/>
          </a:xfrm>
          <a:prstGeom prst="rect">
            <a:avLst/>
          </a:prstGeom>
        </p:spPr>
        <p:txBody>
          <a:bodyPr wrap="none">
            <a:spAutoFit/>
          </a:bodyPr>
          <a:lstStyle/>
          <a:p>
            <a:r>
              <a:rPr lang="en-US" sz="1400" b="1" dirty="0">
                <a:solidFill>
                  <a:schemeClr val="bg1"/>
                </a:solidFill>
              </a:rPr>
              <a:t>Your Institution</a:t>
            </a:r>
          </a:p>
          <a:p>
            <a:pPr algn="ctr"/>
            <a:r>
              <a:rPr lang="en-US" sz="1400" b="1" dirty="0">
                <a:solidFill>
                  <a:schemeClr val="accent3"/>
                </a:solidFill>
              </a:rPr>
              <a:t>■</a:t>
            </a:r>
            <a:r>
              <a:rPr lang="en-US" sz="1400" b="1" dirty="0">
                <a:solidFill>
                  <a:schemeClr val="tx2">
                    <a:lumMod val="75000"/>
                  </a:schemeClr>
                </a:solidFill>
              </a:rPr>
              <a:t> </a:t>
            </a:r>
            <a:r>
              <a:rPr lang="en-US" sz="1400" dirty="0">
                <a:solidFill>
                  <a:schemeClr val="bg1"/>
                </a:solidFill>
              </a:rPr>
              <a:t>Frequently           </a:t>
            </a:r>
          </a:p>
          <a:p>
            <a:pPr algn="ctr"/>
            <a:r>
              <a:rPr lang="en-US" sz="1400" b="1" dirty="0">
                <a:solidFill>
                  <a:schemeClr val="accent3">
                    <a:lumMod val="60000"/>
                    <a:lumOff val="40000"/>
                  </a:schemeClr>
                </a:solidFill>
              </a:rPr>
              <a:t>■ </a:t>
            </a:r>
            <a:r>
              <a:rPr lang="en-US" sz="1400" dirty="0">
                <a:solidFill>
                  <a:schemeClr val="bg1"/>
                </a:solidFill>
              </a:rPr>
              <a:t>Occasionally</a:t>
            </a:r>
            <a:r>
              <a:rPr lang="en-US" sz="1400" b="1" dirty="0">
                <a:solidFill>
                  <a:schemeClr val="bg1"/>
                </a:solidFill>
              </a:rPr>
              <a:t>        </a:t>
            </a:r>
            <a:endParaRPr lang="en-US" sz="1400" dirty="0">
              <a:solidFill>
                <a:schemeClr val="bg1"/>
              </a:solidFill>
            </a:endParaRPr>
          </a:p>
          <a:p>
            <a:pPr algn="ctr"/>
            <a:r>
              <a:rPr lang="en-US" sz="1400" b="1" dirty="0">
                <a:solidFill>
                  <a:schemeClr val="tx2">
                    <a:lumMod val="75000"/>
                  </a:schemeClr>
                </a:solidFill>
              </a:rPr>
              <a:t> </a:t>
            </a:r>
            <a:endParaRPr lang="en-US" sz="1400" dirty="0"/>
          </a:p>
        </p:txBody>
      </p:sp>
      <p:sp>
        <p:nvSpPr>
          <p:cNvPr id="13" name="Rectangle 12"/>
          <p:cNvSpPr/>
          <p:nvPr/>
        </p:nvSpPr>
        <p:spPr>
          <a:xfrm>
            <a:off x="4402555" y="5867400"/>
            <a:ext cx="1651542" cy="954107"/>
          </a:xfrm>
          <a:prstGeom prst="rect">
            <a:avLst/>
          </a:prstGeom>
        </p:spPr>
        <p:txBody>
          <a:bodyPr wrap="none">
            <a:spAutoFit/>
          </a:bodyPr>
          <a:lstStyle/>
          <a:p>
            <a:pPr algn="ctr"/>
            <a:r>
              <a:rPr lang="en-US" sz="1400" b="1" dirty="0">
                <a:solidFill>
                  <a:schemeClr val="bg1"/>
                </a:solidFill>
              </a:rPr>
              <a:t>Comparison Group</a:t>
            </a:r>
          </a:p>
          <a:p>
            <a:pPr algn="ctr"/>
            <a:r>
              <a:rPr lang="en-US" sz="1400" b="1" dirty="0">
                <a:solidFill>
                  <a:schemeClr val="bg1"/>
                </a:solidFill>
              </a:rPr>
              <a:t>■ </a:t>
            </a:r>
            <a:r>
              <a:rPr lang="en-US" sz="1400" dirty="0">
                <a:solidFill>
                  <a:schemeClr val="bg1"/>
                </a:solidFill>
              </a:rPr>
              <a:t>Frequently          </a:t>
            </a:r>
          </a:p>
          <a:p>
            <a:pPr algn="ctr"/>
            <a:r>
              <a:rPr lang="en-US" sz="1400" b="1" dirty="0">
                <a:solidFill>
                  <a:schemeClr val="bg1">
                    <a:lumMod val="50000"/>
                    <a:lumOff val="50000"/>
                  </a:schemeClr>
                </a:solidFill>
              </a:rPr>
              <a:t>■</a:t>
            </a:r>
            <a:r>
              <a:rPr lang="en-US" sz="1400" b="1" dirty="0">
                <a:solidFill>
                  <a:schemeClr val="tx2">
                    <a:lumMod val="75000"/>
                  </a:schemeClr>
                </a:solidFill>
              </a:rPr>
              <a:t> </a:t>
            </a:r>
            <a:r>
              <a:rPr lang="en-US" sz="1400" dirty="0">
                <a:solidFill>
                  <a:schemeClr val="bg1"/>
                </a:solidFill>
              </a:rPr>
              <a:t>Occasionally</a:t>
            </a:r>
            <a:r>
              <a:rPr lang="en-US" sz="1400" b="1" dirty="0">
                <a:solidFill>
                  <a:schemeClr val="bg1"/>
                </a:solidFill>
              </a:rPr>
              <a:t>  </a:t>
            </a:r>
            <a:r>
              <a:rPr lang="en-US" sz="1400" b="1" dirty="0">
                <a:solidFill>
                  <a:schemeClr val="tx2">
                    <a:lumMod val="75000"/>
                  </a:schemeClr>
                </a:solidFill>
              </a:rPr>
              <a:t>     </a:t>
            </a:r>
            <a:endParaRPr lang="en-US" sz="1400" dirty="0"/>
          </a:p>
          <a:p>
            <a:pPr algn="ctr"/>
            <a:endParaRPr lang="en-US" sz="1400" dirty="0"/>
          </a:p>
        </p:txBody>
      </p:sp>
      <p:sp>
        <p:nvSpPr>
          <p:cNvPr id="5" name="Rectangle 4"/>
          <p:cNvSpPr/>
          <p:nvPr/>
        </p:nvSpPr>
        <p:spPr>
          <a:xfrm>
            <a:off x="2755602" y="5354492"/>
            <a:ext cx="2127547" cy="479362"/>
          </a:xfrm>
          <a:prstGeom prst="rect">
            <a:avLst/>
          </a:prstGeom>
        </p:spPr>
        <p:txBody>
          <a:bodyPr wrap="square">
            <a:spAutoFit/>
          </a:bodyPr>
          <a:lstStyle/>
          <a:p>
            <a:pPr lvl="0" algn="ctr">
              <a:lnSpc>
                <a:spcPts val="1500"/>
              </a:lnSpc>
              <a:defRPr/>
            </a:pPr>
            <a:r>
              <a:rPr lang="en-US" sz="1400" b="1" dirty="0">
                <a:solidFill>
                  <a:srgbClr val="1F2A44"/>
                </a:solidFill>
              </a:rPr>
              <a:t>Worked with classmates on group projects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ubtitle 6"/>
          <p:cNvSpPr>
            <a:spLocks noGrp="1"/>
          </p:cNvSpPr>
          <p:nvPr>
            <p:ph type="subTitle" sz="quarter" idx="1"/>
          </p:nvPr>
        </p:nvSpPr>
        <p:spPr>
          <a:xfrm>
            <a:off x="1371600" y="4343401"/>
            <a:ext cx="6400800" cy="1295399"/>
          </a:xfrm>
        </p:spPr>
        <p:txBody>
          <a:bodyPr/>
          <a:lstStyle/>
          <a:p>
            <a:r>
              <a:rPr lang="en-US" dirty="0">
                <a:solidFill>
                  <a:schemeClr val="bg1"/>
                </a:solidFill>
              </a:rPr>
              <a:t>Co-curricular experiences provide opportunities for students to grow intellectually, interpersonally, and emotionally.</a:t>
            </a:r>
          </a:p>
        </p:txBody>
      </p:sp>
      <p:sp>
        <p:nvSpPr>
          <p:cNvPr id="7" name="TextBox 6"/>
          <p:cNvSpPr txBox="1"/>
          <p:nvPr/>
        </p:nvSpPr>
        <p:spPr>
          <a:xfrm>
            <a:off x="0" y="2743200"/>
            <a:ext cx="9144000" cy="1371600"/>
          </a:xfrm>
          <a:prstGeom prst="rect">
            <a:avLst/>
          </a:prstGeom>
          <a:solidFill>
            <a:schemeClr val="accent3"/>
          </a:solidFill>
          <a:ln w="9525">
            <a:solidFill>
              <a:schemeClr val="bg1"/>
            </a:solidFill>
          </a:ln>
        </p:spPr>
        <p:txBody>
          <a:bodyPr wrap="square" rtlCol="0">
            <a:spAutoFit/>
          </a:bodyPr>
          <a:lstStyle/>
          <a:p>
            <a:endParaRPr lang="en-US" dirty="0"/>
          </a:p>
        </p:txBody>
      </p:sp>
      <p:sp>
        <p:nvSpPr>
          <p:cNvPr id="8" name="Title 5"/>
          <p:cNvSpPr>
            <a:spLocks noGrp="1"/>
          </p:cNvSpPr>
          <p:nvPr>
            <p:ph type="ctrTitle" sz="quarter"/>
          </p:nvPr>
        </p:nvSpPr>
        <p:spPr>
          <a:xfrm>
            <a:off x="1371600" y="2743200"/>
            <a:ext cx="6400800" cy="1371600"/>
          </a:xfrm>
        </p:spPr>
        <p:txBody>
          <a:bodyPr anchor="ctr"/>
          <a:lstStyle/>
          <a:p>
            <a:pPr>
              <a:defRPr/>
            </a:pPr>
            <a:r>
              <a:rPr lang="en-US" sz="4400" dirty="0">
                <a:solidFill>
                  <a:schemeClr val="bg1"/>
                </a:solidFill>
                <a:latin typeface="Franklin Gothic Medium" panose="020B0603020102020204" pitchFamily="34" charset="0"/>
              </a:rPr>
              <a:t>Co-curricular Experiences</a:t>
            </a:r>
          </a:p>
        </p:txBody>
      </p:sp>
      <p:sp>
        <p:nvSpPr>
          <p:cNvPr id="6" name="TextBox 5"/>
          <p:cNvSpPr txBox="1"/>
          <p:nvPr/>
        </p:nvSpPr>
        <p:spPr>
          <a:xfrm>
            <a:off x="152400" y="6403622"/>
            <a:ext cx="2590800" cy="414337"/>
          </a:xfrm>
          <a:prstGeom prst="rect">
            <a:avLst/>
          </a:prstGeom>
          <a:solidFill>
            <a:schemeClr val="tx1"/>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1" y="228599"/>
            <a:ext cx="7924800" cy="1141413"/>
          </a:xfrm>
        </p:spPr>
        <p:txBody>
          <a:bodyPr anchor="t"/>
          <a:lstStyle/>
          <a:p>
            <a:r>
              <a:rPr lang="en-US" dirty="0">
                <a:solidFill>
                  <a:srgbClr val="1F2A44"/>
                </a:solidFill>
                <a:latin typeface="Franklin Gothic Medium" panose="020B0603020102020204" pitchFamily="34" charset="0"/>
              </a:rPr>
              <a:t>Social Agency</a:t>
            </a:r>
            <a:br>
              <a:rPr lang="en-US" dirty="0">
                <a:solidFill>
                  <a:srgbClr val="1F2A44"/>
                </a:solidFill>
                <a:latin typeface="Franklin Gothic Medium" panose="020B0603020102020204" pitchFamily="34" charset="0"/>
              </a:rPr>
            </a:br>
            <a:r>
              <a:rPr lang="en-US" sz="1800" b="0" i="1" dirty="0">
                <a:solidFill>
                  <a:srgbClr val="DE7C00"/>
                </a:solidFill>
                <a:latin typeface="Franklin Gothic Book" panose="020B0503020102020204" pitchFamily="34" charset="0"/>
              </a:rPr>
              <a:t> </a:t>
            </a:r>
            <a:r>
              <a:rPr lang="en-US" sz="1800" b="0" dirty="0">
                <a:solidFill>
                  <a:srgbClr val="DE7C00"/>
                </a:solidFill>
                <a:latin typeface="Franklin Gothic Book" panose="020B0503020102020204" pitchFamily="34" charset="0"/>
              </a:rPr>
              <a:t>Activities and beliefs equip and empower students to create a world that is equitable, just, democratic and sustainable. </a:t>
            </a:r>
            <a:r>
              <a:rPr lang="en-US" sz="1800" b="0" i="1" dirty="0">
                <a:solidFill>
                  <a:srgbClr val="DE7C00"/>
                </a:solidFill>
                <a:latin typeface="Franklin Gothic Book" panose="020B0503020102020204" pitchFamily="34" charset="0"/>
              </a:rPr>
              <a:t>Social Agency</a:t>
            </a:r>
            <a:r>
              <a:rPr lang="en-US" sz="1800" b="0" dirty="0">
                <a:solidFill>
                  <a:srgbClr val="DE7C00"/>
                </a:solidFill>
                <a:latin typeface="Franklin Gothic Book" panose="020B0503020102020204" pitchFamily="34" charset="0"/>
              </a:rPr>
              <a:t> measures the extent to which students value political and social involvement as a personal goal.</a:t>
            </a:r>
            <a:endParaRPr lang="en-US" dirty="0"/>
          </a:p>
        </p:txBody>
      </p:sp>
      <p:sp>
        <p:nvSpPr>
          <p:cNvPr id="3" name="Footer Placeholder 2"/>
          <p:cNvSpPr>
            <a:spLocks noGrp="1"/>
          </p:cNvSpPr>
          <p:nvPr>
            <p:ph type="ftr" sz="quarter" idx="3"/>
          </p:nvPr>
        </p:nvSpPr>
        <p:spPr>
          <a:prstGeom prst="rect">
            <a:avLst/>
          </a:prstGeom>
        </p:spPr>
        <p:txBody>
          <a:bodyPr/>
          <a:lstStyle/>
          <a:p>
            <a:pPr>
              <a:defRPr/>
            </a:pPr>
            <a:r>
              <a:rPr lang="en-US" sz="1200">
                <a:solidFill>
                  <a:schemeClr val="bg1"/>
                </a:solidFill>
              </a:rPr>
              <a:t>2019 Your First College Year Survey</a:t>
            </a:r>
            <a:endParaRPr lang="en-US" sz="1200" dirty="0">
              <a:solidFill>
                <a:schemeClr val="bg1"/>
              </a:solidFill>
            </a:endParaRPr>
          </a:p>
        </p:txBody>
      </p:sp>
      <p:sp>
        <p:nvSpPr>
          <p:cNvPr id="2" name="Slide Number Placeholder 1"/>
          <p:cNvSpPr>
            <a:spLocks noGrp="1"/>
          </p:cNvSpPr>
          <p:nvPr>
            <p:ph type="sldNum" sz="quarter" idx="4294967295"/>
          </p:nvPr>
        </p:nvSpPr>
        <p:spPr>
          <a:xfrm>
            <a:off x="8686800" y="6477000"/>
            <a:ext cx="457200" cy="377825"/>
          </a:xfrm>
          <a:prstGeom prst="rect">
            <a:avLst/>
          </a:prstGeom>
        </p:spPr>
        <p:txBody>
          <a:bodyPr/>
          <a:lstStyle/>
          <a:p>
            <a:pPr>
              <a:defRPr/>
            </a:pPr>
            <a:fld id="{7F203371-9CB2-4A90-9261-771DC74F61A0}" type="slidenum">
              <a:rPr lang="en-US" sz="1400" smtClean="0">
                <a:solidFill>
                  <a:schemeClr val="bg1"/>
                </a:solidFill>
              </a:rPr>
              <a:pPr>
                <a:defRPr/>
              </a:pPr>
              <a:t>22</a:t>
            </a:fld>
            <a:endParaRPr lang="en-US" sz="1400" dirty="0">
              <a:solidFill>
                <a:schemeClr val="bg1"/>
              </a:solidFill>
            </a:endParaRP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Social Agency"/>
          <p:cNvGraphicFramePr>
            <a:graphicFrameLocks/>
          </p:cNvGraphicFramePr>
          <p:nvPr>
            <p:extLst>
              <p:ext uri="{D42A27DB-BD31-4B8C-83A1-F6EECF244321}">
                <p14:modId xmlns:p14="http://schemas.microsoft.com/office/powerpoint/2010/main" val="2105294879"/>
              </p:ext>
            </p:extLst>
          </p:nvPr>
        </p:nvGraphicFramePr>
        <p:xfrm>
          <a:off x="533400" y="1600200"/>
          <a:ext cx="6096000" cy="4724400"/>
        </p:xfrm>
        <a:graphic>
          <a:graphicData uri="http://schemas.openxmlformats.org/drawingml/2006/chart">
            <c:chart xmlns:c="http://schemas.openxmlformats.org/drawingml/2006/chart" xmlns:r="http://schemas.openxmlformats.org/officeDocument/2006/relationships" r:id="rId5"/>
          </a:graphicData>
        </a:graphic>
      </p:graphicFrame>
      <p:sp>
        <p:nvSpPr>
          <p:cNvPr id="9" name="Rectangle 8"/>
          <p:cNvSpPr/>
          <p:nvPr/>
        </p:nvSpPr>
        <p:spPr>
          <a:xfrm>
            <a:off x="1799487" y="6150833"/>
            <a:ext cx="1594860" cy="307777"/>
          </a:xfrm>
          <a:prstGeom prst="rect">
            <a:avLst/>
          </a:prstGeom>
        </p:spPr>
        <p:txBody>
          <a:bodyPr wrap="none">
            <a:spAutoFit/>
          </a:bodyPr>
          <a:lstStyle/>
          <a:p>
            <a:pPr algn="ctr"/>
            <a:r>
              <a:rPr lang="en-US" sz="1400" b="1" dirty="0">
                <a:solidFill>
                  <a:schemeClr val="accent3"/>
                </a:solidFill>
              </a:rPr>
              <a:t>■</a:t>
            </a:r>
            <a:r>
              <a:rPr lang="en-US" sz="1400" b="1" dirty="0">
                <a:solidFill>
                  <a:schemeClr val="bg1"/>
                </a:solidFill>
              </a:rPr>
              <a:t> Your Institution </a:t>
            </a:r>
            <a:endParaRPr lang="en-US" sz="1400" dirty="0">
              <a:solidFill>
                <a:schemeClr val="bg1"/>
              </a:solidFill>
            </a:endParaRPr>
          </a:p>
        </p:txBody>
      </p:sp>
      <p:sp>
        <p:nvSpPr>
          <p:cNvPr id="13" name="Rectangle 12"/>
          <p:cNvSpPr/>
          <p:nvPr/>
        </p:nvSpPr>
        <p:spPr>
          <a:xfrm>
            <a:off x="3602435" y="6150833"/>
            <a:ext cx="1805431" cy="307777"/>
          </a:xfrm>
          <a:prstGeom prst="rect">
            <a:avLst/>
          </a:prstGeom>
        </p:spPr>
        <p:txBody>
          <a:bodyPr wrap="none">
            <a:spAutoFit/>
          </a:bodyPr>
          <a:lstStyle/>
          <a:p>
            <a:pPr algn="ctr"/>
            <a:r>
              <a:rPr lang="en-US" sz="1400" b="1" dirty="0">
                <a:solidFill>
                  <a:schemeClr val="bg1"/>
                </a:solidFill>
              </a:rPr>
              <a:t>■ Comparison Group</a:t>
            </a:r>
            <a:endParaRPr lang="en-US" sz="1400" dirty="0">
              <a:solidFill>
                <a:schemeClr val="bg1"/>
              </a:solidFill>
            </a:endParaRPr>
          </a:p>
        </p:txBody>
      </p:sp>
      <p:sp>
        <p:nvSpPr>
          <p:cNvPr id="11" name="TextBox 1"/>
          <p:cNvSpPr txBox="1">
            <a:spLocks noChangeArrowheads="1"/>
          </p:cNvSpPr>
          <p:nvPr/>
        </p:nvSpPr>
        <p:spPr bwMode="auto">
          <a:xfrm>
            <a:off x="5967714" y="2200797"/>
            <a:ext cx="2743200" cy="2667000"/>
          </a:xfrm>
          <a:prstGeom prst="rect">
            <a:avLst/>
          </a:prstGeom>
          <a:noFill/>
          <a:ln w="9525">
            <a:noFill/>
            <a:miter lim="800000"/>
            <a:headEnd/>
            <a:tailEnd/>
          </a:ln>
        </p:spPr>
        <p:txBody>
          <a:bodyPr/>
          <a:lstStyle/>
          <a:p>
            <a:pPr algn="ctr">
              <a:defRPr/>
            </a:pPr>
            <a:r>
              <a:rPr lang="en-US" sz="1400" b="1" u="sng" dirty="0">
                <a:solidFill>
                  <a:schemeClr val="bg1"/>
                </a:solidFill>
              </a:rPr>
              <a:t>Construct Items</a:t>
            </a:r>
          </a:p>
          <a:p>
            <a:pPr>
              <a:defRPr/>
            </a:pPr>
            <a:endParaRPr lang="en-US" sz="1400" b="1" u="sng" dirty="0">
              <a:solidFill>
                <a:schemeClr val="bg1"/>
              </a:solidFill>
            </a:endParaRPr>
          </a:p>
          <a:p>
            <a:pPr marL="285750" indent="-285750">
              <a:buFont typeface="Arial" panose="020B0604020202020204" pitchFamily="34" charset="0"/>
              <a:buChar char="•"/>
              <a:defRPr/>
            </a:pPr>
            <a:r>
              <a:rPr lang="en-US" sz="1400" b="1" dirty="0">
                <a:solidFill>
                  <a:schemeClr val="bg1"/>
                </a:solidFill>
              </a:rPr>
              <a:t>Participating in a community action program</a:t>
            </a:r>
          </a:p>
          <a:p>
            <a:pPr marL="285750" indent="-285750">
              <a:buFont typeface="Arial" panose="020B0604020202020204" pitchFamily="34" charset="0"/>
              <a:buChar char="•"/>
              <a:defRPr/>
            </a:pPr>
            <a:r>
              <a:rPr lang="en-US" sz="1400" b="1" dirty="0">
                <a:solidFill>
                  <a:schemeClr val="bg1"/>
                </a:solidFill>
              </a:rPr>
              <a:t>Helping to promote racial understanding</a:t>
            </a:r>
          </a:p>
          <a:p>
            <a:pPr marL="285750" indent="-285750">
              <a:buFont typeface="Arial" panose="020B0604020202020204" pitchFamily="34" charset="0"/>
              <a:buChar char="•"/>
              <a:defRPr/>
            </a:pPr>
            <a:r>
              <a:rPr lang="en-US" sz="1400" b="1" dirty="0">
                <a:solidFill>
                  <a:schemeClr val="bg1"/>
                </a:solidFill>
              </a:rPr>
              <a:t>Becoming a community leader</a:t>
            </a:r>
          </a:p>
          <a:p>
            <a:pPr marL="285750" indent="-285750">
              <a:buFont typeface="Arial" panose="020B0604020202020204" pitchFamily="34" charset="0"/>
              <a:buChar char="•"/>
              <a:defRPr/>
            </a:pPr>
            <a:r>
              <a:rPr lang="en-US" sz="1400" b="1" dirty="0">
                <a:solidFill>
                  <a:schemeClr val="bg1"/>
                </a:solidFill>
              </a:rPr>
              <a:t>Keeping up to date with political affairs</a:t>
            </a:r>
          </a:p>
          <a:p>
            <a:pPr marL="285750" indent="-285750">
              <a:buFont typeface="Arial" panose="020B0604020202020204" pitchFamily="34" charset="0"/>
              <a:buChar char="•"/>
              <a:defRPr/>
            </a:pPr>
            <a:r>
              <a:rPr lang="en-US" sz="1400" b="1" dirty="0">
                <a:solidFill>
                  <a:schemeClr val="bg1"/>
                </a:solidFill>
              </a:rPr>
              <a:t>Influencing social values</a:t>
            </a:r>
          </a:p>
          <a:p>
            <a:pPr marL="285750" indent="-285750">
              <a:buFont typeface="Arial" panose="020B0604020202020204" pitchFamily="34" charset="0"/>
              <a:buChar char="•"/>
              <a:defRPr/>
            </a:pPr>
            <a:r>
              <a:rPr lang="en-US" sz="1400" b="1" dirty="0">
                <a:solidFill>
                  <a:schemeClr val="bg1"/>
                </a:solidFill>
              </a:rPr>
              <a:t>Helping others who are in difficulty</a:t>
            </a:r>
          </a:p>
          <a:p>
            <a:pPr>
              <a:buFont typeface="Arial" charset="0"/>
              <a:buChar char="•"/>
              <a:defRPr/>
            </a:pPr>
            <a:endParaRPr lang="en-US" sz="1400" b="1" dirty="0">
              <a:solidFill>
                <a:schemeClr val="bg1"/>
              </a:solidFill>
            </a:endParaRPr>
          </a:p>
        </p:txBody>
      </p:sp>
      <p:sp>
        <p:nvSpPr>
          <p:cNvPr id="14" name="TextBox 13"/>
          <p:cNvSpPr txBox="1"/>
          <p:nvPr/>
        </p:nvSpPr>
        <p:spPr>
          <a:xfrm>
            <a:off x="5967714" y="5454302"/>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a:xfrm>
            <a:off x="914401" y="227013"/>
            <a:ext cx="7837990" cy="1143000"/>
          </a:xfrm>
        </p:spPr>
        <p:txBody>
          <a:bodyPr anchor="t"/>
          <a:lstStyle/>
          <a:p>
            <a:pPr eaLnBrk="1" hangingPunct="1">
              <a:defRPr/>
            </a:pPr>
            <a:r>
              <a:rPr lang="en-US" dirty="0">
                <a:solidFill>
                  <a:schemeClr val="bg1"/>
                </a:solidFill>
                <a:latin typeface="Franklin Gothic Medium" panose="020B0603020102020204" pitchFamily="34" charset="0"/>
              </a:rPr>
              <a:t>Civic Engagement</a:t>
            </a:r>
            <a:r>
              <a:rPr lang="en-US" sz="1600" dirty="0">
                <a:solidFill>
                  <a:schemeClr val="bg1"/>
                </a:solidFill>
                <a:latin typeface="Franklin Gothic Medium" panose="020B0603020102020204" pitchFamily="34" charset="0"/>
              </a:rPr>
              <a:t/>
            </a:r>
            <a:br>
              <a:rPr lang="en-US" sz="1600" dirty="0">
                <a:solidFill>
                  <a:schemeClr val="bg1"/>
                </a:solidFill>
                <a:latin typeface="Franklin Gothic Medium" panose="020B0603020102020204" pitchFamily="34" charset="0"/>
              </a:rPr>
            </a:br>
            <a:r>
              <a:rPr lang="en-US" sz="1800" b="0" dirty="0">
                <a:solidFill>
                  <a:schemeClr val="accent3"/>
                </a:solidFill>
                <a:latin typeface="Franklin Gothic Book" panose="020B0503020102020204" pitchFamily="34" charset="0"/>
              </a:rPr>
              <a:t>Engaged citizens are a critical element in the functioning of our democratic society. </a:t>
            </a:r>
            <a:r>
              <a:rPr lang="en-US" sz="1800" b="0" i="1" dirty="0">
                <a:solidFill>
                  <a:schemeClr val="accent3"/>
                </a:solidFill>
                <a:latin typeface="Franklin Gothic Book" panose="020B0503020102020204" pitchFamily="34" charset="0"/>
              </a:rPr>
              <a:t>Civic Engagement </a:t>
            </a:r>
            <a:r>
              <a:rPr lang="en-US" sz="1800" b="0" dirty="0">
                <a:solidFill>
                  <a:schemeClr val="accent3"/>
                </a:solidFill>
                <a:latin typeface="Franklin Gothic Book" panose="020B0503020102020204" pitchFamily="34" charset="0"/>
              </a:rPr>
              <a:t>measures the extent to which students are motivated and involved in civic, electoral, and political activities.</a:t>
            </a:r>
          </a:p>
        </p:txBody>
      </p:sp>
      <p:sp>
        <p:nvSpPr>
          <p:cNvPr id="3" name="Footer Placeholder 2"/>
          <p:cNvSpPr>
            <a:spLocks noGrp="1"/>
          </p:cNvSpPr>
          <p:nvPr>
            <p:ph type="ftr" sz="quarter" idx="3"/>
          </p:nvPr>
        </p:nvSpPr>
        <p:spPr>
          <a:prstGeom prst="rect">
            <a:avLst/>
          </a:prstGeom>
        </p:spPr>
        <p:txBody>
          <a:bodyPr/>
          <a:lstStyle/>
          <a:p>
            <a:pPr>
              <a:defRPr/>
            </a:pPr>
            <a:r>
              <a:rPr lang="en-US" sz="1200">
                <a:solidFill>
                  <a:schemeClr val="bg1"/>
                </a:solidFill>
              </a:rPr>
              <a:t>2019 Your First College Year Survey</a:t>
            </a:r>
            <a:endParaRPr lang="en-US" sz="1200" dirty="0">
              <a:solidFill>
                <a:schemeClr val="bg1"/>
              </a:solidFill>
            </a:endParaRPr>
          </a:p>
        </p:txBody>
      </p:sp>
      <p:sp>
        <p:nvSpPr>
          <p:cNvPr id="10" name="Slide Number Placeholder 9"/>
          <p:cNvSpPr>
            <a:spLocks noGrp="1"/>
          </p:cNvSpPr>
          <p:nvPr>
            <p:ph type="sldNum" sz="quarter" idx="4294967295"/>
          </p:nvPr>
        </p:nvSpPr>
        <p:spPr>
          <a:xfrm>
            <a:off x="8763000" y="6551613"/>
            <a:ext cx="381000" cy="303212"/>
          </a:xfrm>
          <a:prstGeom prst="rect">
            <a:avLst/>
          </a:prstGeom>
        </p:spPr>
        <p:txBody>
          <a:bodyPr/>
          <a:lstStyle/>
          <a:p>
            <a:pPr>
              <a:defRPr/>
            </a:pPr>
            <a:fld id="{7F203371-9CB2-4A90-9261-771DC74F61A0}" type="slidenum">
              <a:rPr lang="en-US" sz="1400" smtClean="0">
                <a:solidFill>
                  <a:schemeClr val="bg1"/>
                </a:solidFill>
              </a:rPr>
              <a:pPr>
                <a:defRPr/>
              </a:pPr>
              <a:t>23</a:t>
            </a:fld>
            <a:endParaRPr lang="en-US" sz="1400" dirty="0">
              <a:solidFill>
                <a:schemeClr val="bg1"/>
              </a:solidFill>
            </a:endParaRPr>
          </a:p>
        </p:txBody>
      </p:sp>
      <p:graphicFrame>
        <p:nvGraphicFramePr>
          <p:cNvPr id="8" name="Civic Engagement"/>
          <p:cNvGraphicFramePr>
            <a:graphicFrameLocks noChangeAspect="1"/>
          </p:cNvGraphicFramePr>
          <p:nvPr>
            <p:custDataLst>
              <p:tags r:id="rId1"/>
            </p:custDataLst>
            <p:extLst>
              <p:ext uri="{D42A27DB-BD31-4B8C-83A1-F6EECF244321}">
                <p14:modId xmlns:p14="http://schemas.microsoft.com/office/powerpoint/2010/main" val="2092471977"/>
              </p:ext>
            </p:extLst>
          </p:nvPr>
        </p:nvGraphicFramePr>
        <p:xfrm>
          <a:off x="152400" y="1498600"/>
          <a:ext cx="88392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p:cNvSpPr/>
          <p:nvPr/>
        </p:nvSpPr>
        <p:spPr>
          <a:xfrm>
            <a:off x="1799487" y="6150833"/>
            <a:ext cx="1594860" cy="307777"/>
          </a:xfrm>
          <a:prstGeom prst="rect">
            <a:avLst/>
          </a:prstGeom>
        </p:spPr>
        <p:txBody>
          <a:bodyPr wrap="none">
            <a:spAutoFit/>
          </a:bodyPr>
          <a:lstStyle/>
          <a:p>
            <a:pPr algn="ctr"/>
            <a:r>
              <a:rPr lang="en-US" sz="1400" b="1" dirty="0">
                <a:solidFill>
                  <a:schemeClr val="accent3"/>
                </a:solidFill>
              </a:rPr>
              <a:t>■</a:t>
            </a:r>
            <a:r>
              <a:rPr lang="en-US" sz="1400" b="1" dirty="0">
                <a:solidFill>
                  <a:schemeClr val="bg1"/>
                </a:solidFill>
              </a:rPr>
              <a:t> Your Institution </a:t>
            </a:r>
            <a:endParaRPr lang="en-US" sz="1400" dirty="0">
              <a:solidFill>
                <a:schemeClr val="bg1"/>
              </a:solidFill>
            </a:endParaRPr>
          </a:p>
        </p:txBody>
      </p:sp>
      <p:sp>
        <p:nvSpPr>
          <p:cNvPr id="11" name="Rectangle 10"/>
          <p:cNvSpPr/>
          <p:nvPr/>
        </p:nvSpPr>
        <p:spPr>
          <a:xfrm>
            <a:off x="3602435" y="6150833"/>
            <a:ext cx="1805431" cy="307777"/>
          </a:xfrm>
          <a:prstGeom prst="rect">
            <a:avLst/>
          </a:prstGeom>
        </p:spPr>
        <p:txBody>
          <a:bodyPr wrap="none">
            <a:spAutoFit/>
          </a:bodyPr>
          <a:lstStyle/>
          <a:p>
            <a:pPr algn="ctr"/>
            <a:r>
              <a:rPr lang="en-US" sz="1400" b="1" dirty="0">
                <a:solidFill>
                  <a:schemeClr val="bg1"/>
                </a:solidFill>
              </a:rPr>
              <a:t>■ Comparison Group</a:t>
            </a:r>
            <a:endParaRPr lang="en-US" sz="1400" dirty="0">
              <a:solidFill>
                <a:schemeClr val="bg1"/>
              </a:solidFill>
            </a:endParaRPr>
          </a:p>
        </p:txBody>
      </p:sp>
      <p:sp>
        <p:nvSpPr>
          <p:cNvPr id="9" name="TextBox 1"/>
          <p:cNvSpPr txBox="1"/>
          <p:nvPr/>
        </p:nvSpPr>
        <p:spPr>
          <a:xfrm>
            <a:off x="6183454" y="1762108"/>
            <a:ext cx="2568936" cy="396243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i="0" u="sng" dirty="0">
                <a:solidFill>
                  <a:schemeClr val="bg1"/>
                </a:solidFill>
              </a:rPr>
              <a:t>Construct Items</a:t>
            </a:r>
          </a:p>
          <a:p>
            <a:pPr marL="115888" indent="-115888" algn="ctr"/>
            <a:endParaRPr lang="en-US" sz="1400" b="1" i="0" u="sng" dirty="0">
              <a:solidFill>
                <a:schemeClr val="bg1"/>
              </a:solidFill>
            </a:endParaRPr>
          </a:p>
          <a:p>
            <a:pPr marL="285750" indent="-285750" algn="l">
              <a:buFont typeface="Arial" panose="020B0604020202020204" pitchFamily="34" charset="0"/>
              <a:buChar char="•"/>
            </a:pPr>
            <a:r>
              <a:rPr lang="en-US" sz="1400" b="1" dirty="0">
                <a:solidFill>
                  <a:schemeClr val="bg1"/>
                </a:solidFill>
              </a:rPr>
              <a:t>Publicly communicated your opinion about a cause</a:t>
            </a:r>
          </a:p>
          <a:p>
            <a:pPr marL="285750" indent="-285750" algn="l">
              <a:buFont typeface="Arial" panose="020B0604020202020204" pitchFamily="34" charset="0"/>
              <a:buChar char="•"/>
            </a:pPr>
            <a:r>
              <a:rPr lang="en-US" sz="1400" b="1" i="0" dirty="0">
                <a:solidFill>
                  <a:schemeClr val="bg1"/>
                </a:solidFill>
              </a:rPr>
              <a:t>I am interested in seeking information about current social and political issues</a:t>
            </a:r>
          </a:p>
          <a:p>
            <a:pPr marL="285750" indent="-285750" algn="l">
              <a:buFont typeface="Arial" panose="020B0604020202020204" pitchFamily="34" charset="0"/>
              <a:buChar char="•"/>
            </a:pPr>
            <a:r>
              <a:rPr lang="en-US" sz="1400" b="1" dirty="0">
                <a:solidFill>
                  <a:schemeClr val="bg1"/>
                </a:solidFill>
              </a:rPr>
              <a:t>Worked on a local, state, or national political campaign</a:t>
            </a:r>
          </a:p>
          <a:p>
            <a:pPr marL="285750" indent="-285750" algn="l">
              <a:buFont typeface="Arial" panose="020B0604020202020204" pitchFamily="34" charset="0"/>
              <a:buChar char="•"/>
            </a:pPr>
            <a:r>
              <a:rPr lang="en-US" sz="1400" b="1" dirty="0">
                <a:solidFill>
                  <a:schemeClr val="bg1"/>
                </a:solidFill>
              </a:rPr>
              <a:t>Demonstrated for a cause (e.g., boycott, rally, protest)</a:t>
            </a:r>
          </a:p>
          <a:p>
            <a:pPr marL="285750" indent="-285750" algn="l">
              <a:buFont typeface="Arial" panose="020B0604020202020204" pitchFamily="34" charset="0"/>
              <a:buChar char="•"/>
            </a:pPr>
            <a:r>
              <a:rPr lang="en-US" sz="1400" b="1" i="0" dirty="0">
                <a:solidFill>
                  <a:schemeClr val="bg1"/>
                </a:solidFill>
              </a:rPr>
              <a:t>Keeping up to date with political affairs</a:t>
            </a:r>
            <a:endParaRPr lang="en-US" sz="1400" b="1" dirty="0">
              <a:solidFill>
                <a:schemeClr val="bg1"/>
              </a:solidFill>
            </a:endParaRPr>
          </a:p>
          <a:p>
            <a:pPr marL="285750" indent="-285750" algn="l">
              <a:buFont typeface="Arial" panose="020B0604020202020204" pitchFamily="34" charset="0"/>
              <a:buChar char="•"/>
            </a:pPr>
            <a:r>
              <a:rPr lang="en-US" sz="1400" b="1" dirty="0">
                <a:solidFill>
                  <a:schemeClr val="bg1"/>
                </a:solidFill>
              </a:rPr>
              <a:t>Influencing social values</a:t>
            </a:r>
          </a:p>
          <a:p>
            <a:pPr marL="285750" indent="-285750" algn="l">
              <a:buFont typeface="Arial" panose="020B0604020202020204" pitchFamily="34" charset="0"/>
              <a:buChar char="•"/>
              <a:tabLst>
                <a:tab pos="174625" algn="l"/>
              </a:tabLst>
            </a:pPr>
            <a:r>
              <a:rPr lang="en-US" sz="1400" b="1" i="0" dirty="0">
                <a:solidFill>
                  <a:schemeClr val="bg1"/>
                </a:solidFill>
              </a:rPr>
              <a:t>Helped raise money for a cause or campaign</a:t>
            </a:r>
          </a:p>
          <a:p>
            <a:pPr marL="285750" indent="-285750" algn="l">
              <a:buFont typeface="Arial" panose="020B0604020202020204" pitchFamily="34" charset="0"/>
              <a:buChar char="•"/>
            </a:pPr>
            <a:r>
              <a:rPr lang="en-US" sz="1400" b="1" i="0" dirty="0">
                <a:solidFill>
                  <a:schemeClr val="bg1"/>
                </a:solidFill>
              </a:rPr>
              <a:t>Performed volunteer work</a:t>
            </a:r>
          </a:p>
          <a:p>
            <a:pPr algn="l">
              <a:buFont typeface="Arial" pitchFamily="34" charset="0"/>
              <a:buChar char="•"/>
            </a:pPr>
            <a:endParaRPr lang="en-US" sz="1400" b="1" i="0" dirty="0">
              <a:solidFill>
                <a:schemeClr val="bg1"/>
              </a:solidFill>
            </a:endParaRPr>
          </a:p>
        </p:txBody>
      </p:sp>
      <p:sp>
        <p:nvSpPr>
          <p:cNvPr id="12" name="TextBox 11"/>
          <p:cNvSpPr txBox="1"/>
          <p:nvPr/>
        </p:nvSpPr>
        <p:spPr>
          <a:xfrm>
            <a:off x="6183454" y="5858046"/>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a:xfrm>
            <a:off x="914400" y="227013"/>
            <a:ext cx="8226425" cy="1143000"/>
          </a:xfrm>
        </p:spPr>
        <p:txBody>
          <a:bodyPr anchor="t"/>
          <a:lstStyle/>
          <a:p>
            <a:pPr eaLnBrk="1" hangingPunct="1">
              <a:defRPr/>
            </a:pPr>
            <a:r>
              <a:rPr lang="en-US" dirty="0">
                <a:solidFill>
                  <a:schemeClr val="bg1"/>
                </a:solidFill>
                <a:latin typeface="Franklin Gothic Medium" panose="020B0603020102020204" pitchFamily="34" charset="0"/>
              </a:rPr>
              <a:t>Civic Awareness</a:t>
            </a:r>
            <a:r>
              <a:rPr lang="en-US" dirty="0">
                <a:latin typeface="Franklin Gothic Medium" panose="020B0603020102020204" pitchFamily="34" charset="0"/>
              </a:rPr>
              <a:t/>
            </a:r>
            <a:br>
              <a:rPr lang="en-US" dirty="0">
                <a:latin typeface="Franklin Gothic Medium" panose="020B0603020102020204" pitchFamily="34" charset="0"/>
              </a:rPr>
            </a:br>
            <a:r>
              <a:rPr lang="en-US" sz="1800" b="0" dirty="0">
                <a:solidFill>
                  <a:schemeClr val="accent3"/>
                </a:solidFill>
                <a:latin typeface="Franklin Gothic Book" panose="020B0503020102020204" pitchFamily="34" charset="0"/>
              </a:rPr>
              <a:t>The ability to evaluate, question, and develop solutions affecting their local and </a:t>
            </a:r>
            <a:br>
              <a:rPr lang="en-US" sz="1800" b="0" dirty="0">
                <a:solidFill>
                  <a:schemeClr val="accent3"/>
                </a:solidFill>
                <a:latin typeface="Franklin Gothic Book" panose="020B0503020102020204" pitchFamily="34" charset="0"/>
              </a:rPr>
            </a:br>
            <a:r>
              <a:rPr lang="en-US" sz="1800" b="0" dirty="0">
                <a:solidFill>
                  <a:schemeClr val="accent3"/>
                </a:solidFill>
                <a:latin typeface="Franklin Gothic Book" panose="020B0503020102020204" pitchFamily="34" charset="0"/>
              </a:rPr>
              <a:t>global communities is an important skill. </a:t>
            </a:r>
            <a:r>
              <a:rPr lang="en-US" sz="1800" b="0" i="1" dirty="0">
                <a:solidFill>
                  <a:schemeClr val="accent3"/>
                </a:solidFill>
                <a:latin typeface="Franklin Gothic Book" panose="020B0503020102020204" pitchFamily="34" charset="0"/>
              </a:rPr>
              <a:t>Civic Awareness </a:t>
            </a:r>
            <a:r>
              <a:rPr lang="en-US" sz="1800" b="0" dirty="0">
                <a:solidFill>
                  <a:schemeClr val="accent3"/>
                </a:solidFill>
                <a:latin typeface="Franklin Gothic Book" panose="020B0503020102020204" pitchFamily="34" charset="0"/>
              </a:rPr>
              <a:t>measures students’ understanding of the issues facing their community, nation, and the world.</a:t>
            </a:r>
          </a:p>
        </p:txBody>
      </p:sp>
      <p:sp>
        <p:nvSpPr>
          <p:cNvPr id="3" name="Footer Placeholder 2"/>
          <p:cNvSpPr>
            <a:spLocks noGrp="1"/>
          </p:cNvSpPr>
          <p:nvPr>
            <p:ph type="ftr" sz="quarter" idx="3"/>
          </p:nvPr>
        </p:nvSpPr>
        <p:spPr>
          <a:prstGeom prst="rect">
            <a:avLst/>
          </a:prstGeom>
        </p:spPr>
        <p:txBody>
          <a:bodyPr/>
          <a:lstStyle/>
          <a:p>
            <a:pPr>
              <a:defRPr/>
            </a:pPr>
            <a:r>
              <a:rPr lang="en-US" sz="1200">
                <a:solidFill>
                  <a:schemeClr val="bg1"/>
                </a:solidFill>
              </a:rPr>
              <a:t>2019 Your First College Year Survey</a:t>
            </a:r>
            <a:endParaRPr lang="en-US" sz="1200" dirty="0">
              <a:solidFill>
                <a:schemeClr val="bg1"/>
              </a:solidFill>
            </a:endParaRPr>
          </a:p>
        </p:txBody>
      </p:sp>
      <p:sp>
        <p:nvSpPr>
          <p:cNvPr id="12" name="Slide Number Placeholder 11"/>
          <p:cNvSpPr>
            <a:spLocks noGrp="1"/>
          </p:cNvSpPr>
          <p:nvPr>
            <p:ph type="sldNum" sz="quarter" idx="4294967295"/>
          </p:nvPr>
        </p:nvSpPr>
        <p:spPr>
          <a:xfrm>
            <a:off x="8382000" y="6397625"/>
            <a:ext cx="762000" cy="457200"/>
          </a:xfrm>
          <a:prstGeom prst="rect">
            <a:avLst/>
          </a:prstGeom>
        </p:spPr>
        <p:txBody>
          <a:bodyPr/>
          <a:lstStyle/>
          <a:p>
            <a:pPr>
              <a:defRPr/>
            </a:pPr>
            <a:fld id="{7F203371-9CB2-4A90-9261-771DC74F61A0}" type="slidenum">
              <a:rPr lang="en-US" sz="1400" smtClean="0">
                <a:solidFill>
                  <a:schemeClr val="bg1"/>
                </a:solidFill>
              </a:rPr>
              <a:pPr>
                <a:defRPr/>
              </a:pPr>
              <a:t>24</a:t>
            </a:fld>
            <a:endParaRPr lang="en-US" sz="1400" dirty="0">
              <a:solidFill>
                <a:schemeClr val="bg1"/>
              </a:solidFill>
            </a:endParaRPr>
          </a:p>
        </p:txBody>
      </p:sp>
      <p:graphicFrame>
        <p:nvGraphicFramePr>
          <p:cNvPr id="8" name="Civic Awareness"/>
          <p:cNvGraphicFramePr>
            <a:graphicFrameLocks noChangeAspect="1"/>
          </p:cNvGraphicFramePr>
          <p:nvPr>
            <p:custDataLst>
              <p:tags r:id="rId1"/>
            </p:custDataLst>
            <p:extLst>
              <p:ext uri="{D42A27DB-BD31-4B8C-83A1-F6EECF244321}">
                <p14:modId xmlns:p14="http://schemas.microsoft.com/office/powerpoint/2010/main" val="1410402943"/>
              </p:ext>
            </p:extLst>
          </p:nvPr>
        </p:nvGraphicFramePr>
        <p:xfrm>
          <a:off x="88900" y="1676400"/>
          <a:ext cx="8826500" cy="4311650"/>
        </p:xfrm>
        <a:graphic>
          <a:graphicData uri="http://schemas.openxmlformats.org/drawingml/2006/chart">
            <c:chart xmlns:c="http://schemas.openxmlformats.org/drawingml/2006/chart" xmlns:r="http://schemas.openxmlformats.org/officeDocument/2006/relationships" r:id="rId4"/>
          </a:graphicData>
        </a:graphic>
      </p:graphicFrame>
      <p:sp>
        <p:nvSpPr>
          <p:cNvPr id="10" name="Rectangle 9"/>
          <p:cNvSpPr/>
          <p:nvPr/>
        </p:nvSpPr>
        <p:spPr>
          <a:xfrm>
            <a:off x="3602435" y="6150833"/>
            <a:ext cx="1805431" cy="307777"/>
          </a:xfrm>
          <a:prstGeom prst="rect">
            <a:avLst/>
          </a:prstGeom>
        </p:spPr>
        <p:txBody>
          <a:bodyPr wrap="none">
            <a:spAutoFit/>
          </a:bodyPr>
          <a:lstStyle/>
          <a:p>
            <a:pPr algn="ctr"/>
            <a:r>
              <a:rPr lang="en-US" sz="1400" b="1" dirty="0">
                <a:solidFill>
                  <a:schemeClr val="bg1"/>
                </a:solidFill>
              </a:rPr>
              <a:t>■ Comparison Group</a:t>
            </a:r>
            <a:endParaRPr lang="en-US" sz="1400" dirty="0">
              <a:solidFill>
                <a:schemeClr val="bg1"/>
              </a:solidFill>
            </a:endParaRPr>
          </a:p>
        </p:txBody>
      </p:sp>
      <p:sp>
        <p:nvSpPr>
          <p:cNvPr id="11" name="Rectangle 10"/>
          <p:cNvSpPr/>
          <p:nvPr/>
        </p:nvSpPr>
        <p:spPr>
          <a:xfrm>
            <a:off x="2075347" y="6153090"/>
            <a:ext cx="1594860" cy="307777"/>
          </a:xfrm>
          <a:prstGeom prst="rect">
            <a:avLst/>
          </a:prstGeom>
        </p:spPr>
        <p:txBody>
          <a:bodyPr wrap="none">
            <a:spAutoFit/>
          </a:bodyPr>
          <a:lstStyle/>
          <a:p>
            <a:pPr algn="ctr"/>
            <a:r>
              <a:rPr lang="en-US" sz="1400" b="1" dirty="0">
                <a:solidFill>
                  <a:schemeClr val="accent3"/>
                </a:solidFill>
              </a:rPr>
              <a:t>■ </a:t>
            </a:r>
            <a:r>
              <a:rPr lang="en-US" sz="1400" b="1" dirty="0">
                <a:solidFill>
                  <a:schemeClr val="bg1"/>
                </a:solidFill>
              </a:rPr>
              <a:t>Your Institution </a:t>
            </a:r>
            <a:endParaRPr lang="en-US" sz="1400" dirty="0">
              <a:solidFill>
                <a:schemeClr val="bg1"/>
              </a:solidFill>
            </a:endParaRPr>
          </a:p>
        </p:txBody>
      </p:sp>
      <p:sp>
        <p:nvSpPr>
          <p:cNvPr id="9" name="TextBox 8"/>
          <p:cNvSpPr txBox="1"/>
          <p:nvPr/>
        </p:nvSpPr>
        <p:spPr>
          <a:xfrm>
            <a:off x="6328366" y="5526385"/>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extLst>
      <p:ext uri="{BB962C8B-B14F-4D97-AF65-F5344CB8AC3E}">
        <p14:creationId xmlns:p14="http://schemas.microsoft.com/office/powerpoint/2010/main" val="27802662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Pluralistic Orientation"/>
          <p:cNvGraphicFramePr>
            <a:graphicFrameLocks/>
          </p:cNvGraphicFramePr>
          <p:nvPr>
            <p:extLst>
              <p:ext uri="{D42A27DB-BD31-4B8C-83A1-F6EECF244321}">
                <p14:modId xmlns:p14="http://schemas.microsoft.com/office/powerpoint/2010/main" val="288243575"/>
              </p:ext>
            </p:extLst>
          </p:nvPr>
        </p:nvGraphicFramePr>
        <p:xfrm>
          <a:off x="98425" y="1524000"/>
          <a:ext cx="6019800" cy="4626833"/>
        </p:xfrm>
        <a:graphic>
          <a:graphicData uri="http://schemas.openxmlformats.org/drawingml/2006/chart">
            <c:chart xmlns:c="http://schemas.openxmlformats.org/drawingml/2006/chart" xmlns:r="http://schemas.openxmlformats.org/officeDocument/2006/relationships" r:id="rId5"/>
          </a:graphicData>
        </a:graphic>
      </p:graphicFrame>
      <p:sp>
        <p:nvSpPr>
          <p:cNvPr id="3" name="Footer Placeholder 2"/>
          <p:cNvSpPr>
            <a:spLocks noGrp="1"/>
          </p:cNvSpPr>
          <p:nvPr>
            <p:ph type="ftr" sz="quarter" idx="3"/>
          </p:nvPr>
        </p:nvSpPr>
        <p:spPr>
          <a:prstGeom prst="rect">
            <a:avLst/>
          </a:prstGeom>
        </p:spPr>
        <p:txBody>
          <a:bodyPr/>
          <a:lstStyle/>
          <a:p>
            <a:pPr>
              <a:defRPr/>
            </a:pPr>
            <a:r>
              <a:rPr lang="en-US"/>
              <a:t>2019 Your First College Year Survey</a:t>
            </a:r>
            <a:endParaRPr lang="en-US" dirty="0"/>
          </a:p>
        </p:txBody>
      </p:sp>
      <p:sp>
        <p:nvSpPr>
          <p:cNvPr id="2" name="Slide Number Placeholder 1"/>
          <p:cNvSpPr>
            <a:spLocks noGrp="1"/>
          </p:cNvSpPr>
          <p:nvPr>
            <p:ph type="sldNum" sz="quarter" idx="4294967295"/>
          </p:nvPr>
        </p:nvSpPr>
        <p:spPr>
          <a:xfrm>
            <a:off x="8382000" y="6397625"/>
            <a:ext cx="762000" cy="457200"/>
          </a:xfrm>
          <a:prstGeom prst="rect">
            <a:avLst/>
          </a:prstGeom>
        </p:spPr>
        <p:txBody>
          <a:bodyPr/>
          <a:lstStyle/>
          <a:p>
            <a:pPr>
              <a:defRPr/>
            </a:pPr>
            <a:fld id="{7F203371-9CB2-4A90-9261-771DC74F61A0}" type="slidenum">
              <a:rPr lang="en-US" sz="1400" smtClean="0">
                <a:solidFill>
                  <a:schemeClr val="bg1"/>
                </a:solidFill>
              </a:rPr>
              <a:pPr>
                <a:defRPr/>
              </a:pPr>
              <a:t>25</a:t>
            </a:fld>
            <a:endParaRPr lang="en-US" sz="1600" dirty="0">
              <a:solidFill>
                <a:schemeClr val="bg1"/>
              </a:solidFill>
            </a:endParaRPr>
          </a:p>
        </p:txBody>
      </p:sp>
      <p:sp>
        <p:nvSpPr>
          <p:cNvPr id="7" name="Rectangle 6"/>
          <p:cNvSpPr/>
          <p:nvPr/>
        </p:nvSpPr>
        <p:spPr>
          <a:xfrm>
            <a:off x="1799487" y="6019800"/>
            <a:ext cx="1594860" cy="307777"/>
          </a:xfrm>
          <a:prstGeom prst="rect">
            <a:avLst/>
          </a:prstGeom>
        </p:spPr>
        <p:txBody>
          <a:bodyPr wrap="none">
            <a:spAutoFit/>
          </a:bodyPr>
          <a:lstStyle/>
          <a:p>
            <a:pPr algn="ctr"/>
            <a:r>
              <a:rPr lang="en-US" sz="1400" b="1" dirty="0">
                <a:solidFill>
                  <a:schemeClr val="accent3"/>
                </a:solidFill>
              </a:rPr>
              <a:t>■</a:t>
            </a:r>
            <a:r>
              <a:rPr lang="en-US" sz="1400" b="1" dirty="0">
                <a:solidFill>
                  <a:schemeClr val="tx2">
                    <a:lumMod val="75000"/>
                  </a:schemeClr>
                </a:solidFill>
              </a:rPr>
              <a:t> </a:t>
            </a:r>
            <a:r>
              <a:rPr lang="en-US" sz="1400" b="1" dirty="0">
                <a:solidFill>
                  <a:schemeClr val="bg1"/>
                </a:solidFill>
              </a:rPr>
              <a:t>Your Institution </a:t>
            </a:r>
            <a:endParaRPr lang="en-US" sz="1400" dirty="0">
              <a:solidFill>
                <a:schemeClr val="bg1"/>
              </a:solidFill>
            </a:endParaRPr>
          </a:p>
        </p:txBody>
      </p:sp>
      <p:sp>
        <p:nvSpPr>
          <p:cNvPr id="8" name="Rectangle 7"/>
          <p:cNvSpPr/>
          <p:nvPr/>
        </p:nvSpPr>
        <p:spPr>
          <a:xfrm>
            <a:off x="3602435" y="6019800"/>
            <a:ext cx="1805431" cy="307777"/>
          </a:xfrm>
          <a:prstGeom prst="rect">
            <a:avLst/>
          </a:prstGeom>
        </p:spPr>
        <p:txBody>
          <a:bodyPr wrap="none">
            <a:spAutoFit/>
          </a:bodyPr>
          <a:lstStyle/>
          <a:p>
            <a:pPr algn="ctr"/>
            <a:r>
              <a:rPr lang="en-US" sz="1400" b="1" dirty="0">
                <a:solidFill>
                  <a:schemeClr val="bg1"/>
                </a:solidFill>
              </a:rPr>
              <a:t>■</a:t>
            </a:r>
            <a:r>
              <a:rPr lang="en-US" sz="1400" b="1" dirty="0">
                <a:solidFill>
                  <a:schemeClr val="tx2">
                    <a:lumMod val="75000"/>
                  </a:schemeClr>
                </a:solidFill>
              </a:rPr>
              <a:t> </a:t>
            </a:r>
            <a:r>
              <a:rPr lang="en-US" sz="1400" b="1" dirty="0">
                <a:solidFill>
                  <a:schemeClr val="bg1"/>
                </a:solidFill>
              </a:rPr>
              <a:t>Comparison Group</a:t>
            </a:r>
            <a:endParaRPr lang="en-US" sz="1400" dirty="0">
              <a:solidFill>
                <a:schemeClr val="bg1"/>
              </a:solidFill>
            </a:endParaRPr>
          </a:p>
        </p:txBody>
      </p:sp>
      <p:sp>
        <p:nvSpPr>
          <p:cNvPr id="11" name="Title 4"/>
          <p:cNvSpPr>
            <a:spLocks noGrp="1"/>
          </p:cNvSpPr>
          <p:nvPr>
            <p:ph type="title"/>
          </p:nvPr>
        </p:nvSpPr>
        <p:spPr>
          <a:xfrm>
            <a:off x="914400" y="227013"/>
            <a:ext cx="8226425" cy="1143000"/>
          </a:xfrm>
        </p:spPr>
        <p:txBody>
          <a:bodyPr anchor="t"/>
          <a:lstStyle/>
          <a:p>
            <a:pPr lvl="0" eaLnBrk="1" hangingPunct="1">
              <a:defRPr/>
            </a:pPr>
            <a:r>
              <a:rPr lang="en-US" dirty="0">
                <a:solidFill>
                  <a:srgbClr val="1F2A44"/>
                </a:solidFill>
                <a:latin typeface="Franklin Gothic Medium" panose="020B0603020102020204" pitchFamily="34" charset="0"/>
              </a:rPr>
              <a:t>Pluralistic Orientation</a:t>
            </a:r>
            <a:r>
              <a:rPr lang="en-US" dirty="0">
                <a:latin typeface="Franklin Gothic Medium" panose="020B0603020102020204" pitchFamily="34" charset="0"/>
              </a:rPr>
              <a:t/>
            </a:r>
            <a:br>
              <a:rPr lang="en-US" dirty="0">
                <a:latin typeface="Franklin Gothic Medium" panose="020B0603020102020204" pitchFamily="34" charset="0"/>
              </a:rPr>
            </a:br>
            <a:r>
              <a:rPr lang="en-US" sz="1800" b="0" i="1" dirty="0">
                <a:solidFill>
                  <a:srgbClr val="DE7C00"/>
                </a:solidFill>
                <a:latin typeface="Franklin Gothic Book" panose="020B0503020102020204" pitchFamily="34" charset="0"/>
              </a:rPr>
              <a:t>Pluralistic Orientation </a:t>
            </a:r>
            <a:r>
              <a:rPr lang="en-US" sz="1800" b="0" dirty="0">
                <a:solidFill>
                  <a:srgbClr val="DE7C00"/>
                </a:solidFill>
                <a:latin typeface="Franklin Gothic Book" panose="020B0503020102020204" pitchFamily="34" charset="0"/>
              </a:rPr>
              <a:t>measures skills and dispositions appropriate for </a:t>
            </a:r>
            <a:br>
              <a:rPr lang="en-US" sz="1800" b="0" dirty="0">
                <a:solidFill>
                  <a:srgbClr val="DE7C00"/>
                </a:solidFill>
                <a:latin typeface="Franklin Gothic Book" panose="020B0503020102020204" pitchFamily="34" charset="0"/>
              </a:rPr>
            </a:br>
            <a:r>
              <a:rPr lang="en-US" sz="1800" b="0" dirty="0">
                <a:solidFill>
                  <a:srgbClr val="DE7C00"/>
                </a:solidFill>
                <a:latin typeface="Franklin Gothic Book" panose="020B0503020102020204" pitchFamily="34" charset="0"/>
              </a:rPr>
              <a:t>living and working in a diverse society.</a:t>
            </a:r>
            <a:endParaRPr lang="en-US" dirty="0"/>
          </a:p>
        </p:txBody>
      </p:sp>
      <p:sp>
        <p:nvSpPr>
          <p:cNvPr id="14" name="TextBox 1"/>
          <p:cNvSpPr txBox="1">
            <a:spLocks noChangeArrowheads="1"/>
          </p:cNvSpPr>
          <p:nvPr/>
        </p:nvSpPr>
        <p:spPr bwMode="auto">
          <a:xfrm>
            <a:off x="6118225" y="2057400"/>
            <a:ext cx="2743200" cy="2971800"/>
          </a:xfrm>
          <a:prstGeom prst="rect">
            <a:avLst/>
          </a:prstGeom>
          <a:noFill/>
          <a:ln w="9525">
            <a:noFill/>
            <a:miter lim="800000"/>
            <a:headEnd/>
            <a:tailEnd/>
          </a:ln>
        </p:spPr>
        <p:txBody>
          <a:bodyPr/>
          <a:lstStyle/>
          <a:p>
            <a:pPr algn="ctr">
              <a:defRPr/>
            </a:pPr>
            <a:r>
              <a:rPr lang="en-US" sz="1400" b="1" u="sng" dirty="0">
                <a:solidFill>
                  <a:schemeClr val="bg1"/>
                </a:solidFill>
              </a:rPr>
              <a:t>Construct Items</a:t>
            </a:r>
          </a:p>
          <a:p>
            <a:pPr marL="115888" indent="-115888">
              <a:defRPr/>
            </a:pPr>
            <a:endParaRPr lang="en-US" sz="1400" b="1" u="sng" dirty="0">
              <a:solidFill>
                <a:schemeClr val="bg1"/>
              </a:solidFill>
            </a:endParaRPr>
          </a:p>
          <a:p>
            <a:pPr marL="285750" indent="-285750">
              <a:buFont typeface="Arial" panose="020B0604020202020204" pitchFamily="34" charset="0"/>
              <a:buChar char="•"/>
              <a:defRPr/>
            </a:pPr>
            <a:r>
              <a:rPr lang="en-US" sz="1400" b="1" dirty="0">
                <a:solidFill>
                  <a:schemeClr val="bg1"/>
                </a:solidFill>
              </a:rPr>
              <a:t>Tolerance of others with different beliefs</a:t>
            </a:r>
          </a:p>
          <a:p>
            <a:pPr marL="285750" indent="-285750">
              <a:buFont typeface="Arial" panose="020B0604020202020204" pitchFamily="34" charset="0"/>
              <a:buChar char="•"/>
              <a:defRPr/>
            </a:pPr>
            <a:r>
              <a:rPr lang="en-US" sz="1400" b="1" dirty="0">
                <a:solidFill>
                  <a:schemeClr val="bg1"/>
                </a:solidFill>
              </a:rPr>
              <a:t>Ability to work cooperatively with diverse people</a:t>
            </a:r>
          </a:p>
          <a:p>
            <a:pPr marL="285750" indent="-285750">
              <a:buFont typeface="Arial" panose="020B0604020202020204" pitchFamily="34" charset="0"/>
              <a:buChar char="•"/>
              <a:defRPr/>
            </a:pPr>
            <a:r>
              <a:rPr lang="en-US" sz="1400" b="1" dirty="0">
                <a:solidFill>
                  <a:schemeClr val="bg1"/>
                </a:solidFill>
              </a:rPr>
              <a:t>Ability to discuss and negotiate controversial issues</a:t>
            </a:r>
          </a:p>
          <a:p>
            <a:pPr marL="285750" indent="-285750">
              <a:buFont typeface="Arial" panose="020B0604020202020204" pitchFamily="34" charset="0"/>
              <a:buChar char="•"/>
              <a:defRPr/>
            </a:pPr>
            <a:r>
              <a:rPr lang="en-US" sz="1400" b="1" dirty="0">
                <a:solidFill>
                  <a:schemeClr val="bg1"/>
                </a:solidFill>
              </a:rPr>
              <a:t>Openness to having my views challenged</a:t>
            </a:r>
          </a:p>
          <a:p>
            <a:pPr marL="285750" indent="-285750">
              <a:buFont typeface="Arial" panose="020B0604020202020204" pitchFamily="34" charset="0"/>
              <a:buChar char="•"/>
              <a:defRPr/>
            </a:pPr>
            <a:r>
              <a:rPr lang="en-US" sz="1400" b="1" dirty="0">
                <a:solidFill>
                  <a:schemeClr val="bg1"/>
                </a:solidFill>
              </a:rPr>
              <a:t>Ability to see the world from someone else's perspective</a:t>
            </a:r>
          </a:p>
          <a:p>
            <a:pPr marL="115888" indent="-115888">
              <a:defRPr/>
            </a:pPr>
            <a:endParaRPr lang="en-US" sz="1400" b="1" dirty="0">
              <a:solidFill>
                <a:schemeClr val="bg1"/>
              </a:solidFill>
            </a:endParaRPr>
          </a:p>
        </p:txBody>
      </p:sp>
      <p:sp>
        <p:nvSpPr>
          <p:cNvPr id="13" name="TextBox 12"/>
          <p:cNvSpPr txBox="1"/>
          <p:nvPr/>
        </p:nvSpPr>
        <p:spPr>
          <a:xfrm>
            <a:off x="6118225" y="5546708"/>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066800" y="4267200"/>
            <a:ext cx="7315200" cy="1752600"/>
          </a:xfrm>
        </p:spPr>
        <p:txBody>
          <a:bodyPr/>
          <a:lstStyle/>
          <a:p>
            <a:r>
              <a:rPr lang="en-US" b="0" dirty="0">
                <a:latin typeface="Franklin Gothic Book" panose="020B0503020102020204" pitchFamily="34" charset="0"/>
              </a:rPr>
              <a:t>The social and psychological climate on campus can impact students’ ability to benefit from their educational environment and their academic success. </a:t>
            </a:r>
          </a:p>
        </p:txBody>
      </p:sp>
      <p:sp>
        <p:nvSpPr>
          <p:cNvPr id="6" name="TextBox 5"/>
          <p:cNvSpPr txBox="1"/>
          <p:nvPr/>
        </p:nvSpPr>
        <p:spPr>
          <a:xfrm>
            <a:off x="0" y="2728396"/>
            <a:ext cx="9144000" cy="1371600"/>
          </a:xfrm>
          <a:prstGeom prst="rect">
            <a:avLst/>
          </a:prstGeom>
          <a:solidFill>
            <a:schemeClr val="accent3"/>
          </a:solidFill>
          <a:ln w="9525">
            <a:solidFill>
              <a:schemeClr val="bg1"/>
            </a:solidFill>
          </a:ln>
        </p:spPr>
        <p:txBody>
          <a:bodyPr wrap="square" rtlCol="0">
            <a:spAutoFit/>
          </a:bodyPr>
          <a:lstStyle/>
          <a:p>
            <a:endParaRPr lang="en-US" dirty="0"/>
          </a:p>
        </p:txBody>
      </p:sp>
      <p:sp>
        <p:nvSpPr>
          <p:cNvPr id="7" name="Title 5"/>
          <p:cNvSpPr>
            <a:spLocks noGrp="1"/>
          </p:cNvSpPr>
          <p:nvPr>
            <p:ph type="ctrTitle" sz="quarter"/>
          </p:nvPr>
        </p:nvSpPr>
        <p:spPr>
          <a:xfrm>
            <a:off x="685800" y="2819399"/>
            <a:ext cx="7772400" cy="1129955"/>
          </a:xfrm>
        </p:spPr>
        <p:txBody>
          <a:bodyPr anchor="ctr"/>
          <a:lstStyle/>
          <a:p>
            <a:pPr>
              <a:defRPr/>
            </a:pPr>
            <a:r>
              <a:rPr lang="en-US" sz="4400" dirty="0">
                <a:solidFill>
                  <a:schemeClr val="bg1"/>
                </a:solidFill>
                <a:latin typeface="Franklin Gothic Book" panose="020B0503020102020204" pitchFamily="34" charset="0"/>
              </a:rPr>
              <a:t/>
            </a:r>
            <a:br>
              <a:rPr lang="en-US" sz="4400" dirty="0">
                <a:solidFill>
                  <a:schemeClr val="bg1"/>
                </a:solidFill>
                <a:latin typeface="Franklin Gothic Book" panose="020B0503020102020204" pitchFamily="34" charset="0"/>
              </a:rPr>
            </a:br>
            <a:r>
              <a:rPr lang="en-US" sz="4400" dirty="0">
                <a:solidFill>
                  <a:schemeClr val="bg1"/>
                </a:solidFill>
                <a:latin typeface="Franklin Gothic Book" panose="020B0503020102020204" pitchFamily="34" charset="0"/>
              </a:rPr>
              <a:t>Diversity and Campus Climate</a:t>
            </a:r>
            <a:br>
              <a:rPr lang="en-US" sz="4400" dirty="0">
                <a:solidFill>
                  <a:schemeClr val="bg1"/>
                </a:solidFill>
                <a:latin typeface="Franklin Gothic Book" panose="020B0503020102020204" pitchFamily="34" charset="0"/>
              </a:rPr>
            </a:br>
            <a:endParaRPr lang="en-US" sz="4400" dirty="0">
              <a:solidFill>
                <a:schemeClr val="bg1"/>
              </a:solidFill>
              <a:latin typeface="Franklin Gothic Medium" panose="020B0603020102020204" pitchFamily="34" charset="0"/>
            </a:endParaRPr>
          </a:p>
        </p:txBody>
      </p:sp>
      <p:sp>
        <p:nvSpPr>
          <p:cNvPr id="9" name="TextBox 8"/>
          <p:cNvSpPr txBox="1"/>
          <p:nvPr/>
        </p:nvSpPr>
        <p:spPr>
          <a:xfrm>
            <a:off x="381000" y="6443663"/>
            <a:ext cx="2590800" cy="414337"/>
          </a:xfrm>
          <a:prstGeom prst="rect">
            <a:avLst/>
          </a:prstGeom>
          <a:solidFill>
            <a:schemeClr val="tx1"/>
          </a:solidFill>
        </p:spPr>
        <p:txBody>
          <a:bodyPr wrap="square" rtlCol="0">
            <a:spAutoFit/>
          </a:bodyPr>
          <a:lstStyle/>
          <a:p>
            <a:endParaRPr lang="en-US" dirty="0"/>
          </a:p>
        </p:txBody>
      </p:sp>
    </p:spTree>
    <p:extLst>
      <p:ext uri="{BB962C8B-B14F-4D97-AF65-F5344CB8AC3E}">
        <p14:creationId xmlns:p14="http://schemas.microsoft.com/office/powerpoint/2010/main" val="41654975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a:xfrm>
            <a:off x="914400" y="227013"/>
            <a:ext cx="8226425" cy="1143000"/>
          </a:xfrm>
        </p:spPr>
        <p:txBody>
          <a:bodyPr anchor="t"/>
          <a:lstStyle/>
          <a:p>
            <a:pPr eaLnBrk="1" hangingPunct="1">
              <a:defRPr/>
            </a:pPr>
            <a:r>
              <a:rPr lang="en-US" sz="1600" dirty="0">
                <a:solidFill>
                  <a:schemeClr val="bg1"/>
                </a:solidFill>
                <a:latin typeface="Franklin Gothic Medium" panose="020B0603020102020204" pitchFamily="34" charset="0"/>
              </a:rPr>
              <a:t> </a:t>
            </a:r>
            <a:r>
              <a:rPr lang="en-US" dirty="0">
                <a:solidFill>
                  <a:schemeClr val="bg1"/>
                </a:solidFill>
                <a:latin typeface="Franklin Gothic Medium" panose="020B0603020102020204" pitchFamily="34" charset="0"/>
              </a:rPr>
              <a:t>Positive Cross-Racial Interaction</a:t>
            </a:r>
            <a:r>
              <a:rPr lang="en-US" sz="1600" dirty="0">
                <a:solidFill>
                  <a:schemeClr val="tx1">
                    <a:lumMod val="50000"/>
                  </a:schemeClr>
                </a:solidFill>
                <a:latin typeface="Franklin Gothic Book" panose="020B0503020102020204" pitchFamily="34" charset="0"/>
              </a:rPr>
              <a:t/>
            </a:r>
            <a:br>
              <a:rPr lang="en-US" sz="1600" dirty="0">
                <a:solidFill>
                  <a:schemeClr val="tx1">
                    <a:lumMod val="50000"/>
                  </a:schemeClr>
                </a:solidFill>
                <a:latin typeface="Franklin Gothic Book" panose="020B0503020102020204" pitchFamily="34" charset="0"/>
              </a:rPr>
            </a:br>
            <a:r>
              <a:rPr lang="en-US" sz="1800" b="0" dirty="0">
                <a:solidFill>
                  <a:schemeClr val="accent3"/>
                </a:solidFill>
                <a:latin typeface="Franklin Gothic Book" panose="020B0503020102020204" pitchFamily="34" charset="0"/>
              </a:rPr>
              <a:t>Contact with diverse students allows students to gain valuable insights about </a:t>
            </a:r>
            <a:br>
              <a:rPr lang="en-US" sz="1800" b="0" dirty="0">
                <a:solidFill>
                  <a:schemeClr val="accent3"/>
                </a:solidFill>
                <a:latin typeface="Franklin Gothic Book" panose="020B0503020102020204" pitchFamily="34" charset="0"/>
              </a:rPr>
            </a:br>
            <a:r>
              <a:rPr lang="en-US" sz="1800" b="0" dirty="0">
                <a:solidFill>
                  <a:schemeClr val="accent3"/>
                </a:solidFill>
                <a:latin typeface="Franklin Gothic Book" panose="020B0503020102020204" pitchFamily="34" charset="0"/>
              </a:rPr>
              <a:t>themselves and others. </a:t>
            </a:r>
            <a:r>
              <a:rPr lang="en-US" sz="1800" b="0" i="1" dirty="0">
                <a:solidFill>
                  <a:schemeClr val="accent3"/>
                </a:solidFill>
                <a:latin typeface="Franklin Gothic Book" panose="020B0503020102020204" pitchFamily="34" charset="0"/>
              </a:rPr>
              <a:t>Positive Cross-Racial Interaction </a:t>
            </a:r>
            <a:r>
              <a:rPr lang="en-US" sz="1800" b="0" dirty="0">
                <a:solidFill>
                  <a:schemeClr val="accent3"/>
                </a:solidFill>
                <a:latin typeface="Franklin Gothic Book" panose="020B0503020102020204" pitchFamily="34" charset="0"/>
              </a:rPr>
              <a:t>is a unified measure of </a:t>
            </a:r>
            <a:br>
              <a:rPr lang="en-US" sz="1800" b="0" dirty="0">
                <a:solidFill>
                  <a:schemeClr val="accent3"/>
                </a:solidFill>
                <a:latin typeface="Franklin Gothic Book" panose="020B0503020102020204" pitchFamily="34" charset="0"/>
              </a:rPr>
            </a:br>
            <a:r>
              <a:rPr lang="en-US" sz="1800" b="0" dirty="0">
                <a:solidFill>
                  <a:schemeClr val="accent3"/>
                </a:solidFill>
                <a:latin typeface="Franklin Gothic Book" panose="020B0503020102020204" pitchFamily="34" charset="0"/>
              </a:rPr>
              <a:t>students’ level of positive interaction with diverse peers.</a:t>
            </a:r>
          </a:p>
        </p:txBody>
      </p:sp>
      <p:sp>
        <p:nvSpPr>
          <p:cNvPr id="3" name="Footer Placeholder 2"/>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
        <p:nvSpPr>
          <p:cNvPr id="12" name="Slide Number Placeholder 11"/>
          <p:cNvSpPr>
            <a:spLocks noGrp="1"/>
          </p:cNvSpPr>
          <p:nvPr>
            <p:ph type="sldNum" sz="quarter" idx="4294967295"/>
          </p:nvPr>
        </p:nvSpPr>
        <p:spPr>
          <a:xfrm>
            <a:off x="8382000" y="6397625"/>
            <a:ext cx="762000" cy="457200"/>
          </a:xfrm>
          <a:prstGeom prst="rect">
            <a:avLst/>
          </a:prstGeom>
        </p:spPr>
        <p:txBody>
          <a:bodyPr/>
          <a:lstStyle/>
          <a:p>
            <a:pPr>
              <a:defRPr/>
            </a:pPr>
            <a:fld id="{7F203371-9CB2-4A90-9261-771DC74F61A0}" type="slidenum">
              <a:rPr lang="en-US" sz="1400" smtClean="0">
                <a:solidFill>
                  <a:schemeClr val="bg1"/>
                </a:solidFill>
              </a:rPr>
              <a:pPr>
                <a:defRPr/>
              </a:pPr>
              <a:t>27</a:t>
            </a:fld>
            <a:endParaRPr lang="en-US" sz="1600" dirty="0">
              <a:solidFill>
                <a:schemeClr val="bg1"/>
              </a:solidFill>
            </a:endParaRPr>
          </a:p>
        </p:txBody>
      </p:sp>
      <p:graphicFrame>
        <p:nvGraphicFramePr>
          <p:cNvPr id="8" name="Positive Interaction"/>
          <p:cNvGraphicFramePr>
            <a:graphicFrameLocks noChangeAspect="1"/>
          </p:cNvGraphicFramePr>
          <p:nvPr>
            <p:custDataLst>
              <p:tags r:id="rId1"/>
            </p:custDataLst>
            <p:extLst>
              <p:ext uri="{D42A27DB-BD31-4B8C-83A1-F6EECF244321}">
                <p14:modId xmlns:p14="http://schemas.microsoft.com/office/powerpoint/2010/main" val="1590304580"/>
              </p:ext>
            </p:extLst>
          </p:nvPr>
        </p:nvGraphicFramePr>
        <p:xfrm>
          <a:off x="0" y="1530350"/>
          <a:ext cx="88265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p:cNvSpPr/>
          <p:nvPr/>
        </p:nvSpPr>
        <p:spPr>
          <a:xfrm>
            <a:off x="1799487" y="6019800"/>
            <a:ext cx="1594860" cy="307777"/>
          </a:xfrm>
          <a:prstGeom prst="rect">
            <a:avLst/>
          </a:prstGeom>
        </p:spPr>
        <p:txBody>
          <a:bodyPr wrap="none">
            <a:spAutoFit/>
          </a:bodyPr>
          <a:lstStyle/>
          <a:p>
            <a:pPr algn="ctr"/>
            <a:r>
              <a:rPr lang="en-US" sz="1400" b="1" dirty="0">
                <a:solidFill>
                  <a:schemeClr val="accent3"/>
                </a:solidFill>
              </a:rPr>
              <a:t>■ </a:t>
            </a:r>
            <a:r>
              <a:rPr lang="en-US" sz="1400" b="1" dirty="0">
                <a:solidFill>
                  <a:schemeClr val="bg1"/>
                </a:solidFill>
              </a:rPr>
              <a:t>Your Institution </a:t>
            </a:r>
            <a:endParaRPr lang="en-US" sz="1400" dirty="0">
              <a:solidFill>
                <a:schemeClr val="bg1"/>
              </a:solidFill>
            </a:endParaRPr>
          </a:p>
        </p:txBody>
      </p:sp>
      <p:sp>
        <p:nvSpPr>
          <p:cNvPr id="10" name="Rectangle 9"/>
          <p:cNvSpPr/>
          <p:nvPr/>
        </p:nvSpPr>
        <p:spPr>
          <a:xfrm>
            <a:off x="3602436" y="6019800"/>
            <a:ext cx="1805431" cy="307777"/>
          </a:xfrm>
          <a:prstGeom prst="rect">
            <a:avLst/>
          </a:prstGeom>
        </p:spPr>
        <p:txBody>
          <a:bodyPr wrap="none">
            <a:spAutoFit/>
          </a:bodyPr>
          <a:lstStyle/>
          <a:p>
            <a:pPr algn="ctr"/>
            <a:r>
              <a:rPr lang="en-US" sz="1400" b="1" dirty="0">
                <a:solidFill>
                  <a:schemeClr val="bg1"/>
                </a:solidFill>
              </a:rPr>
              <a:t>■ Comparison Group</a:t>
            </a:r>
            <a:endParaRPr lang="en-US" sz="1400" dirty="0">
              <a:solidFill>
                <a:schemeClr val="bg1"/>
              </a:solidFill>
            </a:endParaRPr>
          </a:p>
        </p:txBody>
      </p:sp>
      <p:sp>
        <p:nvSpPr>
          <p:cNvPr id="9" name="TextBox 1"/>
          <p:cNvSpPr txBox="1"/>
          <p:nvPr/>
        </p:nvSpPr>
        <p:spPr>
          <a:xfrm>
            <a:off x="6172200" y="2139950"/>
            <a:ext cx="2743200" cy="32702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i="0" u="sng" dirty="0">
                <a:solidFill>
                  <a:schemeClr val="bg1"/>
                </a:solidFill>
              </a:rPr>
              <a:t>Construct Items</a:t>
            </a:r>
          </a:p>
          <a:p>
            <a:pPr marL="285750" indent="-285750" algn="ctr">
              <a:buFont typeface="Arial" panose="020B0604020202020204" pitchFamily="34" charset="0"/>
              <a:buChar char="•"/>
            </a:pPr>
            <a:endParaRPr lang="en-US" sz="1400" b="1" i="0" u="sng" dirty="0">
              <a:solidFill>
                <a:schemeClr val="bg1"/>
              </a:solidFill>
            </a:endParaRPr>
          </a:p>
          <a:p>
            <a:pPr marL="285750" indent="-285750" algn="l">
              <a:buFont typeface="Arial" panose="020B0604020202020204" pitchFamily="34" charset="0"/>
              <a:buChar char="•"/>
            </a:pPr>
            <a:r>
              <a:rPr lang="en-US" sz="1400" b="1" i="0" dirty="0">
                <a:solidFill>
                  <a:schemeClr val="bg1"/>
                </a:solidFill>
              </a:rPr>
              <a:t>Had intellectual discussions outside of class</a:t>
            </a:r>
          </a:p>
          <a:p>
            <a:pPr marL="285750" indent="-285750" algn="l">
              <a:buFont typeface="Arial" panose="020B0604020202020204" pitchFamily="34" charset="0"/>
              <a:buChar char="•"/>
            </a:pPr>
            <a:r>
              <a:rPr lang="en-US" sz="1400" b="1" dirty="0">
                <a:solidFill>
                  <a:schemeClr val="bg1"/>
                </a:solidFill>
              </a:rPr>
              <a:t>Shared personal feelings and problems</a:t>
            </a:r>
          </a:p>
          <a:p>
            <a:pPr marL="285750" indent="-285750" algn="l">
              <a:buFont typeface="Arial" panose="020B0604020202020204" pitchFamily="34" charset="0"/>
              <a:buChar char="•"/>
            </a:pPr>
            <a:r>
              <a:rPr lang="en-US" sz="1400" b="1" i="0" dirty="0">
                <a:solidFill>
                  <a:schemeClr val="bg1"/>
                </a:solidFill>
              </a:rPr>
              <a:t>Dined or shared a meal</a:t>
            </a:r>
            <a:endParaRPr lang="en-US" sz="1400" b="1" dirty="0">
              <a:solidFill>
                <a:schemeClr val="bg1"/>
              </a:solidFill>
            </a:endParaRPr>
          </a:p>
          <a:p>
            <a:pPr marL="285750" indent="-285750" algn="l">
              <a:buFont typeface="Arial" panose="020B0604020202020204" pitchFamily="34" charset="0"/>
              <a:buChar char="•"/>
            </a:pPr>
            <a:r>
              <a:rPr lang="en-US" sz="1400" b="1" i="0" dirty="0">
                <a:solidFill>
                  <a:schemeClr val="bg1"/>
                </a:solidFill>
              </a:rPr>
              <a:t>Had meaningful and honest discussions about</a:t>
            </a:r>
            <a:r>
              <a:rPr lang="en-US" sz="1400" b="1" dirty="0">
                <a:solidFill>
                  <a:schemeClr val="bg1"/>
                </a:solidFill>
              </a:rPr>
              <a:t> </a:t>
            </a:r>
            <a:r>
              <a:rPr lang="en-US" sz="1400" b="1" i="0" dirty="0">
                <a:solidFill>
                  <a:schemeClr val="bg1"/>
                </a:solidFill>
              </a:rPr>
              <a:t>race/ethnic relations outside of class</a:t>
            </a:r>
            <a:endParaRPr lang="en-US" sz="1400" b="1" dirty="0">
              <a:solidFill>
                <a:schemeClr val="bg1"/>
              </a:solidFill>
            </a:endParaRPr>
          </a:p>
          <a:p>
            <a:pPr marL="285750" indent="-285750" algn="l">
              <a:buFont typeface="Arial" panose="020B0604020202020204" pitchFamily="34" charset="0"/>
              <a:buChar char="•"/>
            </a:pPr>
            <a:r>
              <a:rPr lang="en-US" sz="1400" b="1" dirty="0">
                <a:solidFill>
                  <a:schemeClr val="bg1"/>
                </a:solidFill>
              </a:rPr>
              <a:t>Studied or prepared for class</a:t>
            </a:r>
          </a:p>
          <a:p>
            <a:pPr marL="285750" indent="-285750" algn="l">
              <a:buFont typeface="Arial" panose="020B0604020202020204" pitchFamily="34" charset="0"/>
              <a:buChar char="•"/>
            </a:pPr>
            <a:r>
              <a:rPr lang="en-US" sz="1400" b="1" i="0" dirty="0">
                <a:solidFill>
                  <a:schemeClr val="bg1"/>
                </a:solidFill>
              </a:rPr>
              <a:t>Socialized or partied</a:t>
            </a:r>
          </a:p>
          <a:p>
            <a:pPr marL="285750" indent="-285750">
              <a:buFont typeface="Arial" panose="020B0604020202020204" pitchFamily="34" charset="0"/>
              <a:buChar char="•"/>
            </a:pPr>
            <a:r>
              <a:rPr lang="en-US" sz="1400" b="1" dirty="0">
                <a:solidFill>
                  <a:schemeClr val="bg1"/>
                </a:solidFill>
              </a:rPr>
              <a:t>Pursued (by), dated, or otherwise intimately involved</a:t>
            </a:r>
          </a:p>
          <a:p>
            <a:pPr marL="285750" indent="-285750" algn="l">
              <a:buFont typeface="Arial" panose="020B0604020202020204" pitchFamily="34" charset="0"/>
              <a:buChar char="•"/>
            </a:pPr>
            <a:r>
              <a:rPr lang="en-US" sz="1400" b="1" dirty="0"/>
              <a:t> Pursued (by), dated, or otherwise intimately involved</a:t>
            </a:r>
            <a:endParaRPr lang="en-US" sz="1400" b="1" i="0" dirty="0">
              <a:solidFill>
                <a:schemeClr val="bg1"/>
              </a:solidFill>
            </a:endParaRPr>
          </a:p>
        </p:txBody>
      </p:sp>
      <p:sp>
        <p:nvSpPr>
          <p:cNvPr id="11" name="TextBox 10"/>
          <p:cNvSpPr txBox="1"/>
          <p:nvPr/>
        </p:nvSpPr>
        <p:spPr>
          <a:xfrm>
            <a:off x="6190938" y="5558135"/>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914400" y="227013"/>
            <a:ext cx="8226425" cy="1143000"/>
          </a:xfrm>
        </p:spPr>
        <p:txBody>
          <a:bodyPr anchor="t"/>
          <a:lstStyle/>
          <a:p>
            <a:pPr eaLnBrk="1" hangingPunct="1">
              <a:defRPr/>
            </a:pPr>
            <a:r>
              <a:rPr lang="en-US" sz="1600" dirty="0">
                <a:latin typeface="Franklin Gothic Medium" panose="020B0603020102020204" pitchFamily="34" charset="0"/>
              </a:rPr>
              <a:t> </a:t>
            </a:r>
            <a:r>
              <a:rPr lang="en-US" dirty="0">
                <a:solidFill>
                  <a:schemeClr val="bg1"/>
                </a:solidFill>
                <a:latin typeface="Franklin Gothic Medium" panose="020B0603020102020204" pitchFamily="34" charset="0"/>
              </a:rPr>
              <a:t>Negative Cross-Racial Interaction</a:t>
            </a:r>
            <a:r>
              <a:rPr lang="en-US" sz="1600" dirty="0">
                <a:solidFill>
                  <a:schemeClr val="bg1"/>
                </a:solidFill>
                <a:latin typeface="Franklin Gothic Medium" panose="020B0603020102020204" pitchFamily="34" charset="0"/>
              </a:rPr>
              <a:t/>
            </a:r>
            <a:br>
              <a:rPr lang="en-US" sz="1600" dirty="0">
                <a:solidFill>
                  <a:schemeClr val="bg1"/>
                </a:solidFill>
                <a:latin typeface="Franklin Gothic Medium" panose="020B0603020102020204" pitchFamily="34" charset="0"/>
              </a:rPr>
            </a:br>
            <a:r>
              <a:rPr lang="en-US" sz="1800" b="0" dirty="0">
                <a:solidFill>
                  <a:schemeClr val="accent3"/>
                </a:solidFill>
                <a:latin typeface="Franklin Gothic Book" panose="020B0503020102020204" pitchFamily="34" charset="0"/>
              </a:rPr>
              <a:t>Contact with diverse students allows students to gain valuable insights about </a:t>
            </a:r>
            <a:br>
              <a:rPr lang="en-US" sz="1800" b="0" dirty="0">
                <a:solidFill>
                  <a:schemeClr val="accent3"/>
                </a:solidFill>
                <a:latin typeface="Franklin Gothic Book" panose="020B0503020102020204" pitchFamily="34" charset="0"/>
              </a:rPr>
            </a:br>
            <a:r>
              <a:rPr lang="en-US" sz="1800" b="0" dirty="0">
                <a:solidFill>
                  <a:schemeClr val="accent3"/>
                </a:solidFill>
                <a:latin typeface="Franklin Gothic Book" panose="020B0503020102020204" pitchFamily="34" charset="0"/>
              </a:rPr>
              <a:t>themselves and others. </a:t>
            </a:r>
            <a:r>
              <a:rPr lang="en-US" sz="1800" b="0" i="1" dirty="0">
                <a:solidFill>
                  <a:schemeClr val="accent3"/>
                </a:solidFill>
                <a:latin typeface="Franklin Gothic Book" panose="020B0503020102020204" pitchFamily="34" charset="0"/>
              </a:rPr>
              <a:t>Negative Cross-Racial Interaction </a:t>
            </a:r>
            <a:r>
              <a:rPr lang="en-US" sz="1800" b="0" dirty="0">
                <a:solidFill>
                  <a:schemeClr val="accent3"/>
                </a:solidFill>
                <a:latin typeface="Franklin Gothic Book" panose="020B0503020102020204" pitchFamily="34" charset="0"/>
              </a:rPr>
              <a:t>is a unified measure of students’ level of negative interaction with diverse peers.</a:t>
            </a:r>
          </a:p>
        </p:txBody>
      </p:sp>
      <p:sp>
        <p:nvSpPr>
          <p:cNvPr id="3" name="Footer Placeholder 2"/>
          <p:cNvSpPr>
            <a:spLocks noGrp="1"/>
          </p:cNvSpPr>
          <p:nvPr>
            <p:ph type="ftr" sz="quarter" idx="3"/>
          </p:nvPr>
        </p:nvSpPr>
        <p:spPr>
          <a:prstGeom prst="rect">
            <a:avLst/>
          </a:prstGeom>
        </p:spPr>
        <p:txBody>
          <a:bodyPr/>
          <a:lstStyle/>
          <a:p>
            <a:pPr>
              <a:defRPr/>
            </a:pPr>
            <a:r>
              <a:rPr lang="en-US" sz="1200">
                <a:solidFill>
                  <a:schemeClr val="bg1"/>
                </a:solidFill>
              </a:rPr>
              <a:t>2019 Your First College Year Survey</a:t>
            </a:r>
            <a:endParaRPr lang="en-US" sz="1200" dirty="0">
              <a:solidFill>
                <a:schemeClr val="bg1"/>
              </a:solidFill>
            </a:endParaRPr>
          </a:p>
        </p:txBody>
      </p:sp>
      <p:sp>
        <p:nvSpPr>
          <p:cNvPr id="10" name="Slide Number Placeholder 9"/>
          <p:cNvSpPr>
            <a:spLocks noGrp="1"/>
          </p:cNvSpPr>
          <p:nvPr>
            <p:ph type="sldNum" sz="quarter" idx="4294967295"/>
          </p:nvPr>
        </p:nvSpPr>
        <p:spPr>
          <a:xfrm>
            <a:off x="8382000" y="6397625"/>
            <a:ext cx="762000" cy="457200"/>
          </a:xfrm>
          <a:prstGeom prst="rect">
            <a:avLst/>
          </a:prstGeom>
        </p:spPr>
        <p:txBody>
          <a:bodyPr/>
          <a:lstStyle/>
          <a:p>
            <a:pPr>
              <a:defRPr/>
            </a:pPr>
            <a:fld id="{7F203371-9CB2-4A90-9261-771DC74F61A0}" type="slidenum">
              <a:rPr lang="en-US" sz="1400" smtClean="0">
                <a:solidFill>
                  <a:schemeClr val="bg1"/>
                </a:solidFill>
              </a:rPr>
              <a:pPr>
                <a:defRPr/>
              </a:pPr>
              <a:t>28</a:t>
            </a:fld>
            <a:endParaRPr lang="en-US" sz="1400" dirty="0">
              <a:solidFill>
                <a:schemeClr val="bg1"/>
              </a:solidFill>
            </a:endParaRPr>
          </a:p>
        </p:txBody>
      </p:sp>
      <p:graphicFrame>
        <p:nvGraphicFramePr>
          <p:cNvPr id="8" name="Negative Interaction"/>
          <p:cNvGraphicFramePr>
            <a:graphicFrameLocks noChangeAspect="1"/>
          </p:cNvGraphicFramePr>
          <p:nvPr>
            <p:custDataLst>
              <p:tags r:id="rId1"/>
            </p:custDataLst>
            <p:extLst>
              <p:ext uri="{D42A27DB-BD31-4B8C-83A1-F6EECF244321}">
                <p14:modId xmlns:p14="http://schemas.microsoft.com/office/powerpoint/2010/main" val="907617576"/>
              </p:ext>
            </p:extLst>
          </p:nvPr>
        </p:nvGraphicFramePr>
        <p:xfrm>
          <a:off x="130175" y="1523999"/>
          <a:ext cx="8270991" cy="4873626"/>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p:cNvSpPr/>
          <p:nvPr/>
        </p:nvSpPr>
        <p:spPr>
          <a:xfrm>
            <a:off x="1676400" y="6243736"/>
            <a:ext cx="1594860" cy="307777"/>
          </a:xfrm>
          <a:prstGeom prst="rect">
            <a:avLst/>
          </a:prstGeom>
        </p:spPr>
        <p:txBody>
          <a:bodyPr wrap="none">
            <a:spAutoFit/>
          </a:bodyPr>
          <a:lstStyle/>
          <a:p>
            <a:pPr algn="ctr"/>
            <a:r>
              <a:rPr lang="en-US" sz="1400" b="1" dirty="0">
                <a:solidFill>
                  <a:schemeClr val="accent3"/>
                </a:solidFill>
              </a:rPr>
              <a:t>■</a:t>
            </a:r>
            <a:r>
              <a:rPr lang="en-US" sz="1400" b="1" dirty="0">
                <a:solidFill>
                  <a:schemeClr val="tx2">
                    <a:lumMod val="75000"/>
                  </a:schemeClr>
                </a:solidFill>
              </a:rPr>
              <a:t> </a:t>
            </a:r>
            <a:r>
              <a:rPr lang="en-US" sz="1400" b="1" dirty="0">
                <a:solidFill>
                  <a:schemeClr val="bg1"/>
                </a:solidFill>
              </a:rPr>
              <a:t>Your Institution </a:t>
            </a:r>
            <a:endParaRPr lang="en-US" sz="1400" dirty="0">
              <a:solidFill>
                <a:schemeClr val="bg1"/>
              </a:solidFill>
            </a:endParaRPr>
          </a:p>
        </p:txBody>
      </p:sp>
      <p:sp>
        <p:nvSpPr>
          <p:cNvPr id="11" name="Rectangle 10"/>
          <p:cNvSpPr/>
          <p:nvPr/>
        </p:nvSpPr>
        <p:spPr>
          <a:xfrm>
            <a:off x="3479348" y="6243736"/>
            <a:ext cx="1805431" cy="307777"/>
          </a:xfrm>
          <a:prstGeom prst="rect">
            <a:avLst/>
          </a:prstGeom>
        </p:spPr>
        <p:txBody>
          <a:bodyPr wrap="none">
            <a:spAutoFit/>
          </a:bodyPr>
          <a:lstStyle/>
          <a:p>
            <a:pPr algn="ctr"/>
            <a:r>
              <a:rPr lang="en-US" sz="1400" b="1" dirty="0">
                <a:solidFill>
                  <a:schemeClr val="bg1"/>
                </a:solidFill>
              </a:rPr>
              <a:t>■ Comparison Group</a:t>
            </a:r>
            <a:endParaRPr lang="en-US" sz="1400" dirty="0">
              <a:solidFill>
                <a:schemeClr val="bg1"/>
              </a:solidFill>
            </a:endParaRPr>
          </a:p>
        </p:txBody>
      </p:sp>
      <p:sp>
        <p:nvSpPr>
          <p:cNvPr id="9" name="TextBox 1"/>
          <p:cNvSpPr txBox="1"/>
          <p:nvPr/>
        </p:nvSpPr>
        <p:spPr>
          <a:xfrm>
            <a:off x="5949043" y="2575720"/>
            <a:ext cx="2813957" cy="229393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i="0" u="sng" dirty="0">
                <a:solidFill>
                  <a:schemeClr val="bg1"/>
                </a:solidFill>
              </a:rPr>
              <a:t>Construct Items</a:t>
            </a:r>
          </a:p>
          <a:p>
            <a:pPr algn="ctr"/>
            <a:endParaRPr lang="en-US" sz="1400" b="1" i="0" u="sng" dirty="0">
              <a:solidFill>
                <a:schemeClr val="bg1"/>
              </a:solidFill>
            </a:endParaRPr>
          </a:p>
          <a:p>
            <a:pPr marL="285750" indent="-285750" algn="l">
              <a:buFont typeface="Arial" panose="020B0604020202020204" pitchFamily="34" charset="0"/>
              <a:buChar char="•"/>
            </a:pPr>
            <a:r>
              <a:rPr lang="en-US" sz="1400" b="1" i="0" dirty="0">
                <a:solidFill>
                  <a:schemeClr val="bg1"/>
                </a:solidFill>
              </a:rPr>
              <a:t>Had tense, somewhat hostile interactions</a:t>
            </a:r>
          </a:p>
          <a:p>
            <a:pPr marL="285750" indent="-285750" algn="l">
              <a:buFont typeface="Arial" panose="020B0604020202020204" pitchFamily="34" charset="0"/>
              <a:buChar char="•"/>
            </a:pPr>
            <a:r>
              <a:rPr lang="en-US" sz="1400" b="1" dirty="0">
                <a:solidFill>
                  <a:schemeClr val="bg1"/>
                </a:solidFill>
              </a:rPr>
              <a:t>Felt insulted or threatened because of your race/ethnicity</a:t>
            </a:r>
          </a:p>
          <a:p>
            <a:pPr marL="285750" indent="-285750" algn="l">
              <a:buFont typeface="Arial" panose="020B0604020202020204" pitchFamily="34" charset="0"/>
              <a:buChar char="•"/>
            </a:pPr>
            <a:r>
              <a:rPr lang="en-US" sz="1400" b="1" dirty="0">
                <a:solidFill>
                  <a:schemeClr val="bg1"/>
                </a:solidFill>
              </a:rPr>
              <a:t>Had guarded, cautious interactions</a:t>
            </a:r>
          </a:p>
          <a:p>
            <a:pPr marL="285750" indent="-285750">
              <a:buFont typeface="Arial" panose="020B0604020202020204" pitchFamily="34" charset="0"/>
              <a:buChar char="•"/>
            </a:pPr>
            <a:r>
              <a:rPr lang="en-US" sz="1400" b="1" dirty="0">
                <a:solidFill>
                  <a:schemeClr val="bg1"/>
                </a:solidFill>
              </a:rPr>
              <a:t>Felt ignored or invisible because of your race/ethnicity</a:t>
            </a:r>
          </a:p>
          <a:p>
            <a:pPr marL="285750" indent="-285750" algn="l">
              <a:buFont typeface="Arial" panose="020B0604020202020204" pitchFamily="34" charset="0"/>
              <a:buChar char="•"/>
            </a:pPr>
            <a:r>
              <a:rPr lang="en-US" sz="1400" b="1" dirty="0"/>
              <a:t> Felt ignored or invisible because of your race/ethnicity</a:t>
            </a:r>
            <a:endParaRPr lang="en-US" sz="1400" b="1" dirty="0">
              <a:solidFill>
                <a:schemeClr val="bg1"/>
              </a:solidFill>
            </a:endParaRPr>
          </a:p>
          <a:p>
            <a:pPr algn="l">
              <a:buFont typeface="Arial" pitchFamily="34" charset="0"/>
              <a:buChar char="•"/>
            </a:pPr>
            <a:endParaRPr lang="en-US" sz="1400" b="1" i="0" dirty="0">
              <a:solidFill>
                <a:schemeClr val="bg1"/>
              </a:solidFill>
            </a:endParaRPr>
          </a:p>
        </p:txBody>
      </p:sp>
      <p:sp>
        <p:nvSpPr>
          <p:cNvPr id="12" name="TextBox 11"/>
          <p:cNvSpPr txBox="1"/>
          <p:nvPr/>
        </p:nvSpPr>
        <p:spPr>
          <a:xfrm>
            <a:off x="5962784" y="5558135"/>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p:cNvSpPr>
            <a:spLocks noGrp="1" noChangeArrowheads="1"/>
          </p:cNvSpPr>
          <p:nvPr>
            <p:ph type="title"/>
          </p:nvPr>
        </p:nvSpPr>
        <p:spPr>
          <a:xfrm>
            <a:off x="914400" y="227013"/>
            <a:ext cx="8226425" cy="1143000"/>
          </a:xfrm>
        </p:spPr>
        <p:txBody>
          <a:bodyPr anchor="t"/>
          <a:lstStyle/>
          <a:p>
            <a:pPr eaLnBrk="1" hangingPunct="1">
              <a:defRPr/>
            </a:pPr>
            <a:r>
              <a:rPr lang="en-US" dirty="0">
                <a:solidFill>
                  <a:schemeClr val="bg1"/>
                </a:solidFill>
                <a:latin typeface="Franklin Gothic Medium" panose="020B0603020102020204" pitchFamily="34" charset="0"/>
              </a:rPr>
              <a:t>Campus Climate and Diversity</a:t>
            </a:r>
            <a:r>
              <a:rPr lang="en-US" sz="1600" dirty="0">
                <a:solidFill>
                  <a:schemeClr val="bg1"/>
                </a:solidFill>
                <a:latin typeface="Franklin Gothic Medium" panose="020B0603020102020204" pitchFamily="34" charset="0"/>
              </a:rPr>
              <a:t> </a:t>
            </a:r>
            <a:br>
              <a:rPr lang="en-US" sz="1600" dirty="0">
                <a:solidFill>
                  <a:schemeClr val="bg1"/>
                </a:solidFill>
                <a:latin typeface="Franklin Gothic Medium" panose="020B0603020102020204" pitchFamily="34" charset="0"/>
              </a:rPr>
            </a:br>
            <a:r>
              <a:rPr lang="en-US" sz="1800" b="0" dirty="0">
                <a:solidFill>
                  <a:schemeClr val="accent3"/>
                </a:solidFill>
                <a:latin typeface="Franklin Gothic Book" panose="020B0503020102020204" pitchFamily="34" charset="0"/>
              </a:rPr>
              <a:t>A diverse and inclusive campus environment strengthens students’ learning experience and prepares them to participate in an increasingly diverse society. </a:t>
            </a:r>
          </a:p>
        </p:txBody>
      </p:sp>
      <p:sp>
        <p:nvSpPr>
          <p:cNvPr id="2" name="Footer Placeholder 1"/>
          <p:cNvSpPr>
            <a:spLocks noGrp="1"/>
          </p:cNvSpPr>
          <p:nvPr>
            <p:ph type="ftr" sz="quarter" idx="3"/>
          </p:nvPr>
        </p:nvSpPr>
        <p:spPr/>
        <p:txBody>
          <a:bodyPr anchor="b"/>
          <a:lstStyle/>
          <a:p>
            <a:pPr>
              <a:defRPr/>
            </a:pPr>
            <a:r>
              <a:rPr lang="en-US">
                <a:solidFill>
                  <a:prstClr val="black"/>
                </a:solidFill>
              </a:rPr>
              <a:t>2019 Your First College Year Survey</a:t>
            </a:r>
            <a:endParaRPr lang="en-US" dirty="0">
              <a:solidFill>
                <a:prstClr val="black"/>
              </a:solidFill>
            </a:endParaRPr>
          </a:p>
        </p:txBody>
      </p:sp>
      <p:sp>
        <p:nvSpPr>
          <p:cNvPr id="20483" name="Slide Number Placeholder 3"/>
          <p:cNvSpPr>
            <a:spLocks noGrp="1"/>
          </p:cNvSpPr>
          <p:nvPr>
            <p:ph type="sldNum" sz="quarter" idx="4294967295"/>
          </p:nvPr>
        </p:nvSpPr>
        <p:spPr>
          <a:xfrm>
            <a:off x="8686800" y="6397625"/>
            <a:ext cx="457200" cy="457200"/>
          </a:xfrm>
          <a:prstGeom prst="rect">
            <a:avLst/>
          </a:prstGeom>
          <a:noFill/>
        </p:spPr>
        <p:txBody>
          <a:bodyPr/>
          <a:lstStyle/>
          <a:p>
            <a:fld id="{1DB964C6-A816-41AD-8646-0648A97A3259}" type="slidenum">
              <a:rPr lang="en-US" sz="1400" smtClean="0">
                <a:solidFill>
                  <a:schemeClr val="bg1"/>
                </a:solidFill>
              </a:rPr>
              <a:pPr/>
              <a:t>29</a:t>
            </a:fld>
            <a:endParaRPr lang="en-US" sz="1600" dirty="0">
              <a:solidFill>
                <a:schemeClr val="bg1"/>
              </a:solidFill>
            </a:endParaRPr>
          </a:p>
        </p:txBody>
      </p:sp>
      <p:graphicFrame>
        <p:nvGraphicFramePr>
          <p:cNvPr id="18" name="Campus Climate"/>
          <p:cNvGraphicFramePr>
            <a:graphicFrameLocks noChangeAspect="1"/>
          </p:cNvGraphicFramePr>
          <p:nvPr>
            <p:custDataLst>
              <p:tags r:id="rId1"/>
            </p:custDataLst>
            <p:extLst>
              <p:ext uri="{D42A27DB-BD31-4B8C-83A1-F6EECF244321}">
                <p14:modId xmlns:p14="http://schemas.microsoft.com/office/powerpoint/2010/main" val="3258487492"/>
              </p:ext>
            </p:extLst>
          </p:nvPr>
        </p:nvGraphicFramePr>
        <p:xfrm>
          <a:off x="104775" y="1606550"/>
          <a:ext cx="8688388" cy="3719513"/>
        </p:xfrm>
        <a:graphic>
          <a:graphicData uri="http://schemas.openxmlformats.org/drawingml/2006/chart">
            <c:chart xmlns:c="http://schemas.openxmlformats.org/drawingml/2006/chart" xmlns:r="http://schemas.openxmlformats.org/officeDocument/2006/relationships" r:id="rId4"/>
          </a:graphicData>
        </a:graphic>
      </p:graphicFrame>
      <p:sp>
        <p:nvSpPr>
          <p:cNvPr id="21513" name="TextBox 13"/>
          <p:cNvSpPr txBox="1">
            <a:spLocks noChangeArrowheads="1"/>
          </p:cNvSpPr>
          <p:nvPr/>
        </p:nvSpPr>
        <p:spPr bwMode="auto">
          <a:xfrm>
            <a:off x="2819400" y="5181600"/>
            <a:ext cx="1905000" cy="738664"/>
          </a:xfrm>
          <a:prstGeom prst="rect">
            <a:avLst/>
          </a:prstGeom>
          <a:noFill/>
          <a:ln w="9525">
            <a:noFill/>
            <a:miter lim="800000"/>
            <a:headEnd/>
            <a:tailEnd/>
          </a:ln>
        </p:spPr>
        <p:txBody>
          <a:bodyPr>
            <a:spAutoFit/>
          </a:bodyPr>
          <a:lstStyle/>
          <a:p>
            <a:pPr algn="ctr">
              <a:defRPr/>
            </a:pPr>
            <a:r>
              <a:rPr lang="en-US" sz="1400" b="1" dirty="0">
                <a:solidFill>
                  <a:schemeClr val="bg1"/>
                </a:solidFill>
              </a:rPr>
              <a:t>There is a lot of racial tension on this campus</a:t>
            </a:r>
          </a:p>
        </p:txBody>
      </p:sp>
      <p:sp>
        <p:nvSpPr>
          <p:cNvPr id="21515" name="TextBox 15"/>
          <p:cNvSpPr txBox="1">
            <a:spLocks noChangeArrowheads="1"/>
          </p:cNvSpPr>
          <p:nvPr/>
        </p:nvSpPr>
        <p:spPr bwMode="auto">
          <a:xfrm>
            <a:off x="4724400" y="5181600"/>
            <a:ext cx="2057400" cy="738664"/>
          </a:xfrm>
          <a:prstGeom prst="rect">
            <a:avLst/>
          </a:prstGeom>
          <a:noFill/>
          <a:ln w="9525">
            <a:noFill/>
            <a:miter lim="800000"/>
            <a:headEnd/>
            <a:tailEnd/>
          </a:ln>
        </p:spPr>
        <p:txBody>
          <a:bodyPr>
            <a:spAutoFit/>
          </a:bodyPr>
          <a:lstStyle/>
          <a:p>
            <a:pPr algn="ctr">
              <a:defRPr/>
            </a:pPr>
            <a:r>
              <a:rPr lang="en-US" sz="1400" b="1" dirty="0">
                <a:solidFill>
                  <a:schemeClr val="bg1"/>
                </a:solidFill>
              </a:rPr>
              <a:t>In class, I have heard faculty express stereotypes</a:t>
            </a:r>
          </a:p>
        </p:txBody>
      </p:sp>
      <p:sp>
        <p:nvSpPr>
          <p:cNvPr id="12" name="Rectangle 11"/>
          <p:cNvSpPr/>
          <p:nvPr/>
        </p:nvSpPr>
        <p:spPr>
          <a:xfrm>
            <a:off x="3200400" y="5943600"/>
            <a:ext cx="1877117" cy="954107"/>
          </a:xfrm>
          <a:prstGeom prst="rect">
            <a:avLst/>
          </a:prstGeom>
        </p:spPr>
        <p:txBody>
          <a:bodyPr wrap="none">
            <a:spAutoFit/>
          </a:bodyPr>
          <a:lstStyle/>
          <a:p>
            <a:r>
              <a:rPr lang="en-US" sz="1400" b="1" dirty="0">
                <a:solidFill>
                  <a:schemeClr val="bg1"/>
                </a:solidFill>
              </a:rPr>
              <a:t>Your Institution</a:t>
            </a:r>
          </a:p>
          <a:p>
            <a:pPr algn="ctr"/>
            <a:r>
              <a:rPr lang="en-US" sz="1400" b="1" dirty="0">
                <a:solidFill>
                  <a:schemeClr val="accent3"/>
                </a:solidFill>
              </a:rPr>
              <a:t>■</a:t>
            </a:r>
            <a:r>
              <a:rPr lang="en-US" sz="1400" b="1" dirty="0">
                <a:solidFill>
                  <a:schemeClr val="bg1"/>
                </a:solidFill>
              </a:rPr>
              <a:t> </a:t>
            </a:r>
            <a:r>
              <a:rPr lang="en-US" sz="1400" dirty="0">
                <a:solidFill>
                  <a:schemeClr val="bg1"/>
                </a:solidFill>
              </a:rPr>
              <a:t>Strongly Agree           </a:t>
            </a:r>
          </a:p>
          <a:p>
            <a:pPr algn="ctr"/>
            <a:r>
              <a:rPr lang="en-US" sz="1400" b="1" dirty="0">
                <a:solidFill>
                  <a:schemeClr val="accent3">
                    <a:lumMod val="60000"/>
                    <a:lumOff val="40000"/>
                  </a:schemeClr>
                </a:solidFill>
              </a:rPr>
              <a:t>■</a:t>
            </a:r>
            <a:r>
              <a:rPr lang="en-US" sz="1400" b="1" dirty="0">
                <a:solidFill>
                  <a:schemeClr val="bg1"/>
                </a:solidFill>
              </a:rPr>
              <a:t> </a:t>
            </a:r>
            <a:r>
              <a:rPr lang="en-US" sz="1400" dirty="0">
                <a:solidFill>
                  <a:schemeClr val="bg1"/>
                </a:solidFill>
              </a:rPr>
              <a:t>Agree                 </a:t>
            </a:r>
            <a:r>
              <a:rPr lang="en-US" sz="1400" b="1" dirty="0">
                <a:solidFill>
                  <a:schemeClr val="bg1"/>
                </a:solidFill>
              </a:rPr>
              <a:t>        </a:t>
            </a:r>
            <a:endParaRPr lang="en-US" sz="1400" dirty="0">
              <a:solidFill>
                <a:schemeClr val="bg1"/>
              </a:solidFill>
            </a:endParaRPr>
          </a:p>
          <a:p>
            <a:pPr algn="ctr"/>
            <a:r>
              <a:rPr lang="en-US" sz="1400" b="1" dirty="0">
                <a:solidFill>
                  <a:schemeClr val="tx2">
                    <a:lumMod val="75000"/>
                  </a:schemeClr>
                </a:solidFill>
              </a:rPr>
              <a:t> </a:t>
            </a:r>
            <a:endParaRPr lang="en-US" sz="1400" dirty="0"/>
          </a:p>
        </p:txBody>
      </p:sp>
      <p:sp>
        <p:nvSpPr>
          <p:cNvPr id="13" name="Rectangle 12"/>
          <p:cNvSpPr/>
          <p:nvPr/>
        </p:nvSpPr>
        <p:spPr>
          <a:xfrm>
            <a:off x="4988184" y="5943600"/>
            <a:ext cx="1652697" cy="954107"/>
          </a:xfrm>
          <a:prstGeom prst="rect">
            <a:avLst/>
          </a:prstGeom>
        </p:spPr>
        <p:txBody>
          <a:bodyPr wrap="none">
            <a:spAutoFit/>
          </a:bodyPr>
          <a:lstStyle/>
          <a:p>
            <a:pPr algn="ctr"/>
            <a:r>
              <a:rPr lang="en-US" sz="1400" b="1" dirty="0">
                <a:solidFill>
                  <a:schemeClr val="bg1"/>
                </a:solidFill>
              </a:rPr>
              <a:t>Comparison Group</a:t>
            </a:r>
          </a:p>
          <a:p>
            <a:pPr algn="ctr"/>
            <a:r>
              <a:rPr lang="en-US" sz="1400" b="1" dirty="0">
                <a:solidFill>
                  <a:schemeClr val="bg1"/>
                </a:solidFill>
              </a:rPr>
              <a:t>■ </a:t>
            </a:r>
            <a:r>
              <a:rPr lang="en-US" sz="1400" dirty="0">
                <a:solidFill>
                  <a:schemeClr val="bg1"/>
                </a:solidFill>
              </a:rPr>
              <a:t>Strongly Agree      </a:t>
            </a:r>
          </a:p>
          <a:p>
            <a:pPr algn="ctr"/>
            <a:r>
              <a:rPr lang="en-US" sz="1400" b="1" dirty="0">
                <a:solidFill>
                  <a:schemeClr val="bg1">
                    <a:lumMod val="50000"/>
                    <a:lumOff val="50000"/>
                  </a:schemeClr>
                </a:solidFill>
              </a:rPr>
              <a:t>■</a:t>
            </a:r>
            <a:r>
              <a:rPr lang="en-US" sz="1400" b="1" dirty="0">
                <a:solidFill>
                  <a:schemeClr val="bg1"/>
                </a:solidFill>
              </a:rPr>
              <a:t> </a:t>
            </a:r>
            <a:r>
              <a:rPr lang="en-US" sz="1400" dirty="0">
                <a:solidFill>
                  <a:schemeClr val="bg1"/>
                </a:solidFill>
              </a:rPr>
              <a:t>Agree</a:t>
            </a:r>
            <a:r>
              <a:rPr lang="en-US" sz="1400" b="1" dirty="0">
                <a:solidFill>
                  <a:schemeClr val="bg1"/>
                </a:solidFill>
              </a:rPr>
              <a:t>   </a:t>
            </a:r>
            <a:r>
              <a:rPr lang="en-US" sz="1400" dirty="0">
                <a:solidFill>
                  <a:schemeClr val="bg1"/>
                </a:solidFill>
              </a:rPr>
              <a:t>              </a:t>
            </a:r>
            <a:r>
              <a:rPr lang="en-US" sz="1400" b="1" dirty="0">
                <a:solidFill>
                  <a:schemeClr val="bg1"/>
                </a:solidFill>
              </a:rPr>
              <a:t>   </a:t>
            </a:r>
            <a:endParaRPr lang="en-US" sz="1400" dirty="0">
              <a:solidFill>
                <a:schemeClr val="bg1"/>
              </a:solidFill>
            </a:endParaRPr>
          </a:p>
          <a:p>
            <a:pPr algn="ctr"/>
            <a:endParaRPr lang="en-US" sz="1400" dirty="0"/>
          </a:p>
        </p:txBody>
      </p:sp>
      <p:sp>
        <p:nvSpPr>
          <p:cNvPr id="4" name="Rectangle 3"/>
          <p:cNvSpPr/>
          <p:nvPr/>
        </p:nvSpPr>
        <p:spPr>
          <a:xfrm>
            <a:off x="6669613" y="5192486"/>
            <a:ext cx="2123550" cy="523220"/>
          </a:xfrm>
          <a:prstGeom prst="rect">
            <a:avLst/>
          </a:prstGeom>
        </p:spPr>
        <p:txBody>
          <a:bodyPr wrap="square">
            <a:spAutoFit/>
          </a:bodyPr>
          <a:lstStyle/>
          <a:p>
            <a:pPr lvl="0" algn="ctr">
              <a:defRPr/>
            </a:pPr>
            <a:r>
              <a:rPr lang="en-US" sz="1400" b="1" dirty="0">
                <a:solidFill>
                  <a:srgbClr val="1F2A44"/>
                </a:solidFill>
              </a:rPr>
              <a:t>Sexual violence is prevalent on this campus</a:t>
            </a:r>
          </a:p>
        </p:txBody>
      </p:sp>
      <p:sp>
        <p:nvSpPr>
          <p:cNvPr id="11" name="TextBox 15"/>
          <p:cNvSpPr txBox="1">
            <a:spLocks noChangeArrowheads="1"/>
          </p:cNvSpPr>
          <p:nvPr/>
        </p:nvSpPr>
        <p:spPr bwMode="auto">
          <a:xfrm>
            <a:off x="457200" y="5188769"/>
            <a:ext cx="2133600" cy="523220"/>
          </a:xfrm>
          <a:prstGeom prst="rect">
            <a:avLst/>
          </a:prstGeom>
          <a:noFill/>
          <a:ln w="9525">
            <a:noFill/>
            <a:miter lim="800000"/>
            <a:headEnd/>
            <a:tailEnd/>
          </a:ln>
        </p:spPr>
        <p:txBody>
          <a:bodyPr wrap="square">
            <a:spAutoFit/>
          </a:bodyPr>
          <a:lstStyle/>
          <a:p>
            <a:pPr algn="ctr">
              <a:defRPr/>
            </a:pPr>
            <a:r>
              <a:rPr lang="en-US" sz="1400" b="1" dirty="0">
                <a:solidFill>
                  <a:schemeClr val="bg1"/>
                </a:solidFill>
              </a:rPr>
              <a:t>I see myself as part of the campus community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5"/>
          <p:cNvSpPr>
            <a:spLocks noGrp="1" noChangeArrowheads="1"/>
          </p:cNvSpPr>
          <p:nvPr>
            <p:ph type="title"/>
          </p:nvPr>
        </p:nvSpPr>
        <p:spPr>
          <a:xfrm>
            <a:off x="0" y="0"/>
            <a:ext cx="9144000" cy="1143000"/>
          </a:xfrm>
        </p:spPr>
        <p:txBody>
          <a:bodyPr/>
          <a:lstStyle/>
          <a:p>
            <a:pPr eaLnBrk="1" hangingPunct="1">
              <a:defRPr/>
            </a:pPr>
            <a:r>
              <a:rPr lang="en-US" dirty="0">
                <a:solidFill>
                  <a:schemeClr val="bg1"/>
                </a:solidFill>
                <a:latin typeface="Franklin Gothic Book" panose="020B0503020102020204" pitchFamily="34" charset="0"/>
              </a:rPr>
              <a:t>Table of Contents</a:t>
            </a:r>
          </a:p>
        </p:txBody>
      </p:sp>
      <p:sp>
        <p:nvSpPr>
          <p:cNvPr id="30722" name="Slide Number Placeholder 5"/>
          <p:cNvSpPr>
            <a:spLocks noGrp="1"/>
          </p:cNvSpPr>
          <p:nvPr>
            <p:ph type="sldNum" sz="quarter" idx="4294967295"/>
          </p:nvPr>
        </p:nvSpPr>
        <p:spPr>
          <a:xfrm>
            <a:off x="8915400" y="6400800"/>
            <a:ext cx="228600" cy="457200"/>
          </a:xfrm>
          <a:prstGeom prst="rect">
            <a:avLst/>
          </a:prstGeom>
          <a:noFill/>
        </p:spPr>
        <p:txBody>
          <a:bodyPr/>
          <a:lstStyle/>
          <a:p>
            <a:pPr algn="l"/>
            <a:fld id="{8CB3E2E7-B9AF-4679-973C-2443AC803ABB}" type="slidenum">
              <a:rPr lang="en-US" smtClean="0"/>
              <a:pPr algn="l"/>
              <a:t>3</a:t>
            </a:fld>
            <a:endParaRPr lang="en-US"/>
          </a:p>
        </p:txBody>
      </p:sp>
      <p:sp>
        <p:nvSpPr>
          <p:cNvPr id="35844" name="Rectangle 6"/>
          <p:cNvSpPr>
            <a:spLocks noGrp="1" noChangeArrowheads="1"/>
          </p:cNvSpPr>
          <p:nvPr>
            <p:ph type="body" sz="half" idx="1"/>
          </p:nvPr>
        </p:nvSpPr>
        <p:spPr>
          <a:xfrm>
            <a:off x="457200" y="1219200"/>
            <a:ext cx="4038600" cy="5486401"/>
          </a:xfrm>
        </p:spPr>
        <p:txBody>
          <a:bodyPr/>
          <a:lstStyle/>
          <a:p>
            <a:pPr marL="0" indent="0" eaLnBrk="1" hangingPunct="1">
              <a:spcBef>
                <a:spcPts val="400"/>
              </a:spcBef>
              <a:buClr>
                <a:srgbClr val="7680AC"/>
              </a:buClr>
              <a:buNone/>
              <a:defRPr/>
            </a:pPr>
            <a:r>
              <a:rPr lang="en-US" sz="1600" u="sng" dirty="0">
                <a:solidFill>
                  <a:schemeClr val="bg1"/>
                </a:solidFill>
                <a:latin typeface="Franklin Gothic Book" panose="020B0503020102020204" pitchFamily="34" charset="0"/>
                <a:hlinkClick r:id="rId3" action="ppaction://hlinksldjump"/>
              </a:rPr>
              <a:t>Demographics</a:t>
            </a:r>
            <a:endParaRPr lang="en-US" sz="1600" u="sng" dirty="0">
              <a:solidFill>
                <a:schemeClr val="bg1"/>
              </a:solidFill>
              <a:latin typeface="Franklin Gothic Book" panose="020B0503020102020204" pitchFamily="34" charset="0"/>
            </a:endParaRPr>
          </a:p>
          <a:p>
            <a:pPr lvl="1" eaLnBrk="1" hangingPunct="1">
              <a:spcBef>
                <a:spcPts val="400"/>
              </a:spcBef>
              <a:buClr>
                <a:srgbClr val="7680AC"/>
              </a:buClr>
              <a:buNone/>
              <a:defRPr/>
            </a:pPr>
            <a:r>
              <a:rPr lang="en-US" sz="1400" u="sng" dirty="0">
                <a:solidFill>
                  <a:schemeClr val="bg1"/>
                </a:solidFill>
                <a:latin typeface="Franklin Gothic Book" panose="020B0503020102020204" pitchFamily="34" charset="0"/>
                <a:hlinkClick r:id="rId3" action="ppaction://hlinksldjump"/>
              </a:rPr>
              <a:t>Gender Identity and Sexual Orientation</a:t>
            </a:r>
            <a:endParaRPr lang="en-US" sz="1400" u="sng"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4" action="ppaction://hlinksldjump"/>
              </a:rPr>
              <a:t>Race/Ethnicity and Housing Type</a:t>
            </a:r>
            <a:endParaRPr lang="en-US" sz="1400"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5" action="ppaction://hlinksldjump"/>
              </a:rPr>
              <a:t>Financing College</a:t>
            </a:r>
            <a:endParaRPr lang="en-US" sz="1400" u="sng"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endParaRPr lang="en-US" sz="500" dirty="0">
              <a:solidFill>
                <a:schemeClr val="bg1"/>
              </a:solidFill>
              <a:latin typeface="Franklin Gothic Book" panose="020B0503020102020204" pitchFamily="34" charset="0"/>
            </a:endParaRPr>
          </a:p>
          <a:p>
            <a:pPr marL="0" indent="0" eaLnBrk="1" hangingPunct="1">
              <a:spcBef>
                <a:spcPts val="400"/>
              </a:spcBef>
              <a:buClr>
                <a:srgbClr val="7680AC"/>
              </a:buClr>
              <a:buNone/>
              <a:defRPr/>
            </a:pPr>
            <a:r>
              <a:rPr lang="en-US" sz="1600" u="sng" dirty="0">
                <a:solidFill>
                  <a:schemeClr val="bg1"/>
                </a:solidFill>
                <a:latin typeface="Franklin Gothic Book" panose="020B0503020102020204" pitchFamily="34" charset="0"/>
                <a:hlinkClick r:id="rId6" action="ppaction://hlinksldjump"/>
              </a:rPr>
              <a:t>Adjustment to College</a:t>
            </a:r>
            <a:endParaRPr lang="en-US" sz="1600" u="sng"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7" action="ppaction://hlinksldjump"/>
              </a:rPr>
              <a:t>Academic Adjustment</a:t>
            </a:r>
            <a:endParaRPr lang="en-US" sz="1400" dirty="0">
              <a:solidFill>
                <a:schemeClr val="bg1"/>
              </a:solidFill>
              <a:latin typeface="Franklin Gothic Book" panose="020B0503020102020204" pitchFamily="34" charset="0"/>
            </a:endParaRPr>
          </a:p>
          <a:p>
            <a:pPr lvl="1" eaLnBrk="1" hangingPunct="1">
              <a:spcBef>
                <a:spcPts val="400"/>
              </a:spcBef>
              <a:buClr>
                <a:srgbClr val="7680AC"/>
              </a:buClr>
              <a:buNone/>
              <a:defRPr/>
            </a:pPr>
            <a:r>
              <a:rPr lang="en-US" sz="1400" dirty="0">
                <a:solidFill>
                  <a:srgbClr val="1F2A44"/>
                </a:solidFill>
                <a:latin typeface="Franklin Gothic Book" panose="020B0503020102020204" pitchFamily="34" charset="0"/>
                <a:hlinkClick r:id="rId8" action="ppaction://hlinksldjump"/>
              </a:rPr>
              <a:t>Sense of Belonging</a:t>
            </a:r>
            <a:endParaRPr lang="en-US" sz="1400" dirty="0">
              <a:solidFill>
                <a:srgbClr val="1F2A44"/>
              </a:solidFill>
              <a:latin typeface="Franklin Gothic Book" panose="020B0503020102020204" pitchFamily="34" charset="0"/>
            </a:endParaRPr>
          </a:p>
          <a:p>
            <a:pPr lvl="1" eaLnBrk="1" hangingPunct="1">
              <a:spcBef>
                <a:spcPts val="400"/>
              </a:spcBef>
              <a:buClr>
                <a:srgbClr val="7680AC"/>
              </a:buClr>
              <a:buNone/>
              <a:defRPr/>
            </a:pPr>
            <a:r>
              <a:rPr lang="en-US" sz="1400" dirty="0">
                <a:solidFill>
                  <a:schemeClr val="bg1"/>
                </a:solidFill>
                <a:latin typeface="Franklin Gothic Book" panose="020B0503020102020204" pitchFamily="34" charset="0"/>
                <a:hlinkClick r:id="rId9" action="ppaction://hlinksldjump"/>
              </a:rPr>
              <a:t>Navigational Action</a:t>
            </a:r>
            <a:endParaRPr lang="en-US" sz="1400" dirty="0">
              <a:solidFill>
                <a:srgbClr val="1F2A44"/>
              </a:solidFill>
              <a:latin typeface="Franklin Gothic Book" panose="020B0503020102020204" pitchFamily="34" charset="0"/>
            </a:endParaRPr>
          </a:p>
          <a:p>
            <a:pPr lvl="1" eaLnBrk="1" hangingPunct="1">
              <a:spcBef>
                <a:spcPts val="400"/>
              </a:spcBef>
              <a:buClr>
                <a:srgbClr val="7680AC"/>
              </a:buClr>
              <a:buNone/>
              <a:defRPr/>
            </a:pPr>
            <a:r>
              <a:rPr lang="en-US" sz="1400" dirty="0">
                <a:solidFill>
                  <a:schemeClr val="bg1"/>
                </a:solidFill>
                <a:latin typeface="Franklin Gothic Book" panose="020B0503020102020204" pitchFamily="34" charset="0"/>
                <a:hlinkClick r:id="rId10" action="ppaction://hlinksldjump"/>
              </a:rPr>
              <a:t>Health and Wellness</a:t>
            </a:r>
            <a:endParaRPr lang="en-US" sz="1400" dirty="0">
              <a:solidFill>
                <a:srgbClr val="1F2A44"/>
              </a:solidFill>
              <a:latin typeface="Franklin Gothic Book" panose="020B0503020102020204" pitchFamily="34" charset="0"/>
            </a:endParaRPr>
          </a:p>
          <a:p>
            <a:pPr lvl="1" eaLnBrk="1" hangingPunct="1">
              <a:spcBef>
                <a:spcPts val="400"/>
              </a:spcBef>
              <a:buClr>
                <a:srgbClr val="7680AC"/>
              </a:buClr>
              <a:buFontTx/>
              <a:buNone/>
              <a:defRPr/>
            </a:pPr>
            <a:endParaRPr lang="en-US" sz="500" dirty="0">
              <a:solidFill>
                <a:schemeClr val="bg1"/>
              </a:solidFill>
              <a:latin typeface="Franklin Gothic Book" panose="020B0503020102020204" pitchFamily="34" charset="0"/>
            </a:endParaRPr>
          </a:p>
          <a:p>
            <a:pPr marL="0" indent="0" eaLnBrk="1" hangingPunct="1">
              <a:spcBef>
                <a:spcPts val="400"/>
              </a:spcBef>
              <a:buClr>
                <a:srgbClr val="7680AC"/>
              </a:buClr>
              <a:buNone/>
              <a:defRPr/>
            </a:pPr>
            <a:r>
              <a:rPr lang="en-US" sz="1600" u="sng" dirty="0">
                <a:solidFill>
                  <a:schemeClr val="bg1"/>
                </a:solidFill>
                <a:latin typeface="Franklin Gothic Book" panose="020B0503020102020204" pitchFamily="34" charset="0"/>
                <a:hlinkClick r:id="rId11" action="ppaction://hlinksldjump"/>
              </a:rPr>
              <a:t>Academic Outcomes and Experiences</a:t>
            </a:r>
            <a:endParaRPr lang="en-US" sz="1600" u="sng" dirty="0">
              <a:solidFill>
                <a:schemeClr val="bg1"/>
              </a:solidFill>
              <a:latin typeface="Franklin Gothic Book" panose="020B0503020102020204" pitchFamily="34" charset="0"/>
            </a:endParaRPr>
          </a:p>
          <a:p>
            <a:pPr lvl="1" eaLnBrk="1" hangingPunct="1">
              <a:spcBef>
                <a:spcPts val="400"/>
              </a:spcBef>
              <a:buClr>
                <a:srgbClr val="7680AC"/>
              </a:buClr>
              <a:buNone/>
              <a:defRPr/>
            </a:pPr>
            <a:r>
              <a:rPr lang="en-US" sz="1400" dirty="0">
                <a:solidFill>
                  <a:schemeClr val="bg1"/>
                </a:solidFill>
                <a:latin typeface="Franklin Gothic Book" panose="020B0503020102020204" pitchFamily="34" charset="0"/>
                <a:hlinkClick r:id="rId12" action="ppaction://hlinksldjump"/>
              </a:rPr>
              <a:t>Academic Self-Concept </a:t>
            </a:r>
            <a:endParaRPr lang="en-US" sz="1400" dirty="0">
              <a:solidFill>
                <a:schemeClr val="bg1"/>
              </a:solidFill>
              <a:latin typeface="Franklin Gothic Book" panose="020B0503020102020204" pitchFamily="34" charset="0"/>
              <a:hlinkClick r:id="rId13" action="ppaction://hlinksldjump"/>
            </a:endParaRPr>
          </a:p>
          <a:p>
            <a:pPr lvl="1"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13" action="ppaction://hlinksldjump"/>
              </a:rPr>
              <a:t>Habits of Mind</a:t>
            </a:r>
            <a:endParaRPr lang="en-US" sz="1400" dirty="0">
              <a:solidFill>
                <a:schemeClr val="bg1"/>
              </a:solidFill>
              <a:latin typeface="Franklin Gothic Book" panose="020B0503020102020204" pitchFamily="34" charset="0"/>
            </a:endParaRPr>
          </a:p>
          <a:p>
            <a:pPr lvl="1" eaLnBrk="1" hangingPunct="1">
              <a:spcBef>
                <a:spcPts val="400"/>
              </a:spcBef>
              <a:buClr>
                <a:srgbClr val="7680AC"/>
              </a:buClr>
              <a:buNone/>
              <a:defRPr/>
            </a:pPr>
            <a:r>
              <a:rPr lang="en-US" sz="1400" dirty="0">
                <a:solidFill>
                  <a:schemeClr val="bg1"/>
                </a:solidFill>
                <a:latin typeface="Franklin Gothic Book" panose="020B0503020102020204" pitchFamily="34" charset="0"/>
                <a:hlinkClick r:id="rId14" action="ppaction://hlinksldjump"/>
              </a:rPr>
              <a:t>Academic Disengagement</a:t>
            </a:r>
            <a:endParaRPr lang="en-US" sz="1400" u="sng" dirty="0">
              <a:solidFill>
                <a:schemeClr val="bg1"/>
              </a:solidFill>
              <a:latin typeface="Franklin Gothic Book" panose="020B0503020102020204" pitchFamily="34" charset="0"/>
              <a:hlinkClick r:id="rId15" action="ppaction://hlinksldjump"/>
            </a:endParaRPr>
          </a:p>
          <a:p>
            <a:pPr lvl="1" eaLnBrk="1" hangingPunct="1">
              <a:spcBef>
                <a:spcPts val="400"/>
              </a:spcBef>
              <a:buClr>
                <a:srgbClr val="7680AC"/>
              </a:buClr>
              <a:buFontTx/>
              <a:buNone/>
              <a:defRPr/>
            </a:pPr>
            <a:r>
              <a:rPr lang="en-US" sz="1400" u="sng" dirty="0">
                <a:solidFill>
                  <a:schemeClr val="bg1"/>
                </a:solidFill>
                <a:latin typeface="Franklin Gothic Book" panose="020B0503020102020204" pitchFamily="34" charset="0"/>
                <a:hlinkClick r:id="rId15" action="ppaction://hlinksldjump"/>
              </a:rPr>
              <a:t>Faculty Interaction</a:t>
            </a:r>
            <a:endParaRPr lang="en-US" sz="1400" u="sng"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16" action="ppaction://hlinksldjump"/>
              </a:rPr>
              <a:t>General Interpersonal Validation</a:t>
            </a:r>
            <a:endParaRPr lang="en-US" sz="1400"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17" action="ppaction://hlinksldjump"/>
              </a:rPr>
              <a:t>Academic Enhancement Experiences </a:t>
            </a:r>
            <a:endParaRPr lang="en-US" sz="1400" dirty="0">
              <a:solidFill>
                <a:schemeClr val="bg1"/>
              </a:solidFill>
              <a:latin typeface="Franklin Gothic Book" panose="020B0503020102020204" pitchFamily="34" charset="0"/>
            </a:endParaRPr>
          </a:p>
          <a:p>
            <a:pPr lvl="1" eaLnBrk="1" hangingPunct="1">
              <a:spcBef>
                <a:spcPts val="400"/>
              </a:spcBef>
              <a:buClr>
                <a:srgbClr val="7680AC"/>
              </a:buClr>
              <a:buNone/>
              <a:defRPr/>
            </a:pPr>
            <a:endParaRPr lang="en-US" sz="1400" dirty="0">
              <a:solidFill>
                <a:schemeClr val="bg1"/>
              </a:solidFill>
              <a:latin typeface="Franklin Gothic Book" panose="020B0503020102020204" pitchFamily="34" charset="0"/>
              <a:hlinkClick r:id="rId17" action="ppaction://hlinksldjump"/>
            </a:endParaRPr>
          </a:p>
          <a:p>
            <a:pPr lvl="1" eaLnBrk="1" hangingPunct="1">
              <a:spcBef>
                <a:spcPts val="400"/>
              </a:spcBef>
              <a:buClr>
                <a:srgbClr val="7680AC"/>
              </a:buClr>
              <a:buFontTx/>
              <a:buNone/>
              <a:defRPr/>
            </a:pPr>
            <a:endParaRPr lang="en-US" sz="1400" dirty="0">
              <a:solidFill>
                <a:schemeClr val="bg1"/>
              </a:solidFill>
              <a:latin typeface="Franklin Gothic Book" panose="020B0503020102020204" pitchFamily="34" charset="0"/>
            </a:endParaRPr>
          </a:p>
        </p:txBody>
      </p:sp>
      <p:sp>
        <p:nvSpPr>
          <p:cNvPr id="35845" name="Rectangle 7"/>
          <p:cNvSpPr>
            <a:spLocks noGrp="1" noChangeArrowheads="1"/>
          </p:cNvSpPr>
          <p:nvPr>
            <p:ph type="body" sz="half" idx="2"/>
          </p:nvPr>
        </p:nvSpPr>
        <p:spPr>
          <a:xfrm>
            <a:off x="4976191" y="1143000"/>
            <a:ext cx="4191000" cy="5181600"/>
          </a:xfrm>
        </p:spPr>
        <p:txBody>
          <a:bodyPr/>
          <a:lstStyle/>
          <a:p>
            <a:pPr lvl="1" eaLnBrk="1" hangingPunct="1">
              <a:spcBef>
                <a:spcPts val="400"/>
              </a:spcBef>
              <a:buClr>
                <a:srgbClr val="7680AC"/>
              </a:buClr>
              <a:buFontTx/>
              <a:buNone/>
              <a:defRPr/>
            </a:pPr>
            <a:endParaRPr lang="en-US" sz="500" dirty="0">
              <a:solidFill>
                <a:schemeClr val="bg1"/>
              </a:solidFill>
              <a:latin typeface="Franklin Gothic Book" panose="020B0503020102020204" pitchFamily="34" charset="0"/>
            </a:endParaRPr>
          </a:p>
          <a:p>
            <a:pPr marL="0" indent="0" eaLnBrk="1" hangingPunct="1">
              <a:spcBef>
                <a:spcPct val="30000"/>
              </a:spcBef>
              <a:buClr>
                <a:srgbClr val="7680AC"/>
              </a:buClr>
              <a:buNone/>
              <a:defRPr/>
            </a:pPr>
            <a:r>
              <a:rPr lang="en-US" sz="1600" u="sng" dirty="0">
                <a:solidFill>
                  <a:schemeClr val="bg1"/>
                </a:solidFill>
                <a:latin typeface="Franklin Gothic Book" panose="020B0503020102020204" pitchFamily="34" charset="0"/>
                <a:hlinkClick r:id="rId18" action="ppaction://hlinksldjump"/>
              </a:rPr>
              <a:t>Co-Curricular Experiences</a:t>
            </a:r>
            <a:endParaRPr lang="en-US" sz="1600" u="sng" dirty="0">
              <a:solidFill>
                <a:schemeClr val="bg1"/>
              </a:solidFill>
              <a:latin typeface="Franklin Gothic Book" panose="020B0503020102020204" pitchFamily="34" charset="0"/>
            </a:endParaRPr>
          </a:p>
          <a:p>
            <a:pPr marL="463550" lvl="1" indent="-6350"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19" action="ppaction://hlinksldjump"/>
              </a:rPr>
              <a:t>	Social Agency</a:t>
            </a:r>
            <a:endParaRPr lang="en-US" sz="1400" dirty="0">
              <a:solidFill>
                <a:schemeClr val="bg1"/>
              </a:solidFill>
              <a:latin typeface="Franklin Gothic Book" panose="020B0503020102020204" pitchFamily="34" charset="0"/>
            </a:endParaRPr>
          </a:p>
          <a:p>
            <a:pPr marL="463550" lvl="1" indent="-6350"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20" action="ppaction://hlinksldjump"/>
              </a:rPr>
              <a:t>	Civic Engagement</a:t>
            </a:r>
            <a:endParaRPr lang="en-US" sz="1400" dirty="0">
              <a:solidFill>
                <a:schemeClr val="bg1"/>
              </a:solidFill>
              <a:latin typeface="Franklin Gothic Book" panose="020B0503020102020204" pitchFamily="34" charset="0"/>
            </a:endParaRPr>
          </a:p>
          <a:p>
            <a:pPr marL="463550" lvl="1" indent="-6350"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19" action="ppaction://hlinksldjump"/>
              </a:rPr>
              <a:t>Civic Awareness</a:t>
            </a:r>
            <a:endParaRPr lang="en-US" sz="1400" dirty="0">
              <a:solidFill>
                <a:schemeClr val="bg1"/>
              </a:solidFill>
              <a:latin typeface="Franklin Gothic Book" panose="020B0503020102020204" pitchFamily="34" charset="0"/>
            </a:endParaRPr>
          </a:p>
          <a:p>
            <a:pPr marL="463550" lvl="1" indent="-6350"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21" action="ppaction://hlinksldjump"/>
              </a:rPr>
              <a:t>	</a:t>
            </a:r>
            <a:r>
              <a:rPr lang="en-US" sz="1400" dirty="0">
                <a:solidFill>
                  <a:srgbClr val="1F2A44"/>
                </a:solidFill>
                <a:latin typeface="Franklin Gothic Book" panose="020B0503020102020204" pitchFamily="34" charset="0"/>
                <a:hlinkClick r:id="rId21" action="ppaction://hlinksldjump"/>
              </a:rPr>
              <a:t>Pluralistic Orientation</a:t>
            </a:r>
            <a:endParaRPr lang="en-US" sz="1400" dirty="0">
              <a:solidFill>
                <a:srgbClr val="1F2A44"/>
              </a:solidFill>
              <a:latin typeface="Franklin Gothic Book" panose="020B0503020102020204" pitchFamily="34" charset="0"/>
            </a:endParaRPr>
          </a:p>
          <a:p>
            <a:pPr lvl="1" eaLnBrk="1" hangingPunct="1">
              <a:spcBef>
                <a:spcPts val="400"/>
              </a:spcBef>
              <a:buClr>
                <a:srgbClr val="7680AC"/>
              </a:buClr>
              <a:buFontTx/>
              <a:buNone/>
              <a:defRPr/>
            </a:pPr>
            <a:endParaRPr lang="en-US" sz="1600" dirty="0">
              <a:solidFill>
                <a:schemeClr val="bg1"/>
              </a:solidFill>
              <a:latin typeface="Franklin Gothic Book" panose="020B0503020102020204" pitchFamily="34" charset="0"/>
            </a:endParaRPr>
          </a:p>
          <a:p>
            <a:pPr eaLnBrk="1" hangingPunct="1">
              <a:spcBef>
                <a:spcPts val="400"/>
              </a:spcBef>
              <a:buClr>
                <a:srgbClr val="7680AC"/>
              </a:buClr>
              <a:buFontTx/>
              <a:buNone/>
              <a:defRPr/>
            </a:pPr>
            <a:r>
              <a:rPr lang="en-US" sz="1600" u="sng" dirty="0">
                <a:solidFill>
                  <a:schemeClr val="bg1"/>
                </a:solidFill>
                <a:latin typeface="Franklin Gothic Book" panose="020B0503020102020204" pitchFamily="34" charset="0"/>
                <a:hlinkClick r:id="rId22" action="ppaction://hlinksldjump"/>
              </a:rPr>
              <a:t>Diversity and Campus Climate</a:t>
            </a:r>
            <a:endParaRPr lang="en-US" sz="1600" u="sng" dirty="0">
              <a:solidFill>
                <a:schemeClr val="bg1"/>
              </a:solidFill>
              <a:latin typeface="Franklin Gothic Book" panose="020B0503020102020204" pitchFamily="34" charset="0"/>
            </a:endParaRPr>
          </a:p>
          <a:p>
            <a:pPr eaLnBrk="1" hangingPunct="1">
              <a:spcBef>
                <a:spcPts val="400"/>
              </a:spcBef>
              <a:buClr>
                <a:srgbClr val="7680AC"/>
              </a:buClr>
              <a:buFontTx/>
              <a:buNone/>
              <a:defRPr/>
            </a:pPr>
            <a:r>
              <a:rPr lang="en-US" sz="1800" dirty="0">
                <a:solidFill>
                  <a:schemeClr val="bg1"/>
                </a:solidFill>
                <a:latin typeface="Franklin Gothic Book" panose="020B0503020102020204" pitchFamily="34" charset="0"/>
              </a:rPr>
              <a:t>	</a:t>
            </a:r>
            <a:r>
              <a:rPr lang="en-US" sz="1400" dirty="0">
                <a:solidFill>
                  <a:schemeClr val="bg1"/>
                </a:solidFill>
                <a:latin typeface="Franklin Gothic Book" panose="020B0503020102020204" pitchFamily="34" charset="0"/>
                <a:hlinkClick r:id="rId23" action="ppaction://hlinksldjump"/>
              </a:rPr>
              <a:t>Positive Cross-Racial Interaction</a:t>
            </a:r>
            <a:endParaRPr lang="en-US" sz="1400" dirty="0">
              <a:solidFill>
                <a:schemeClr val="bg1"/>
              </a:solidFill>
              <a:latin typeface="Franklin Gothic Book" panose="020B0503020102020204" pitchFamily="34" charset="0"/>
            </a:endParaRPr>
          </a:p>
          <a:p>
            <a:pPr eaLnBrk="1" hangingPunct="1">
              <a:spcBef>
                <a:spcPts val="400"/>
              </a:spcBef>
              <a:buClr>
                <a:srgbClr val="7680AC"/>
              </a:buClr>
              <a:buFontTx/>
              <a:buNone/>
              <a:defRPr/>
            </a:pPr>
            <a:r>
              <a:rPr lang="en-US" sz="1400" dirty="0">
                <a:solidFill>
                  <a:schemeClr val="bg1"/>
                </a:solidFill>
                <a:latin typeface="Franklin Gothic Book" panose="020B0503020102020204" pitchFamily="34" charset="0"/>
              </a:rPr>
              <a:t>	</a:t>
            </a:r>
            <a:r>
              <a:rPr lang="en-US" sz="1400" dirty="0">
                <a:solidFill>
                  <a:schemeClr val="bg1"/>
                </a:solidFill>
                <a:latin typeface="Franklin Gothic Book" panose="020B0503020102020204" pitchFamily="34" charset="0"/>
                <a:hlinkClick r:id="rId21" action="ppaction://hlinksldjump"/>
              </a:rPr>
              <a:t>Negative Cross-Racial Interaction</a:t>
            </a:r>
            <a:endParaRPr lang="en-US" sz="1400" dirty="0">
              <a:solidFill>
                <a:srgbClr val="FF0000"/>
              </a:solidFill>
              <a:latin typeface="Franklin Gothic Book" panose="020B0503020102020204" pitchFamily="34" charset="0"/>
            </a:endParaRPr>
          </a:p>
          <a:p>
            <a:pPr eaLnBrk="1" hangingPunct="1">
              <a:spcBef>
                <a:spcPts val="400"/>
              </a:spcBef>
              <a:buClr>
                <a:srgbClr val="7680AC"/>
              </a:buClr>
              <a:buFontTx/>
              <a:buNone/>
              <a:defRPr/>
            </a:pPr>
            <a:r>
              <a:rPr lang="en-US" sz="1400" dirty="0">
                <a:solidFill>
                  <a:srgbClr val="FF0000"/>
                </a:solidFill>
                <a:latin typeface="Franklin Gothic Book" panose="020B0503020102020204" pitchFamily="34" charset="0"/>
              </a:rPr>
              <a:t>	</a:t>
            </a:r>
            <a:r>
              <a:rPr lang="en-US" sz="1400" dirty="0">
                <a:solidFill>
                  <a:schemeClr val="bg1"/>
                </a:solidFill>
                <a:latin typeface="Franklin Gothic Book" panose="020B0503020102020204" pitchFamily="34" charset="0"/>
                <a:hlinkClick r:id="rId24" action="ppaction://hlinksldjump"/>
              </a:rPr>
              <a:t>Campus Climate and Diversity</a:t>
            </a:r>
            <a:endParaRPr lang="en-US" sz="1400" dirty="0">
              <a:solidFill>
                <a:schemeClr val="bg1"/>
              </a:solidFill>
              <a:latin typeface="Franklin Gothic Book" panose="020B0503020102020204" pitchFamily="34" charset="0"/>
            </a:endParaRPr>
          </a:p>
          <a:p>
            <a:pPr indent="4763"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25" action="ppaction://hlinksldjump"/>
              </a:rPr>
              <a:t>Satisfaction with Campus Diversity</a:t>
            </a:r>
            <a:endParaRPr lang="en-US" sz="1400" dirty="0">
              <a:solidFill>
                <a:schemeClr val="bg1"/>
              </a:solidFill>
              <a:latin typeface="Franklin Gothic Book" panose="020B0503020102020204" pitchFamily="34" charset="0"/>
            </a:endParaRPr>
          </a:p>
          <a:p>
            <a:pPr eaLnBrk="1" hangingPunct="1">
              <a:spcBef>
                <a:spcPts val="400"/>
              </a:spcBef>
              <a:buClr>
                <a:srgbClr val="7680AC"/>
              </a:buClr>
              <a:buFontTx/>
              <a:buNone/>
              <a:defRPr/>
            </a:pPr>
            <a:endParaRPr lang="en-US" sz="500" u="sng" dirty="0">
              <a:solidFill>
                <a:schemeClr val="bg1"/>
              </a:solidFill>
              <a:latin typeface="Franklin Gothic Book" panose="020B0503020102020204" pitchFamily="34" charset="0"/>
            </a:endParaRPr>
          </a:p>
          <a:p>
            <a:pPr marL="0" indent="0" eaLnBrk="1" hangingPunct="1">
              <a:spcBef>
                <a:spcPct val="30000"/>
              </a:spcBef>
              <a:buClr>
                <a:srgbClr val="7680AC"/>
              </a:buClr>
              <a:buNone/>
              <a:defRPr/>
            </a:pPr>
            <a:r>
              <a:rPr lang="en-US" sz="1600" u="sng" dirty="0">
                <a:solidFill>
                  <a:schemeClr val="bg1"/>
                </a:solidFill>
                <a:latin typeface="Franklin Gothic Book" panose="020B0503020102020204" pitchFamily="34" charset="0"/>
                <a:hlinkClick r:id="rId26" action="ppaction://hlinksldjump"/>
              </a:rPr>
              <a:t>Satisfaction</a:t>
            </a:r>
            <a:endParaRPr lang="en-US" sz="1600" u="sng"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27" action="ppaction://hlinksldjump"/>
              </a:rPr>
              <a:t>Satisfaction with Coursework</a:t>
            </a:r>
            <a:endParaRPr lang="en-US" sz="1400"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28" action="ppaction://hlinksldjump"/>
              </a:rPr>
              <a:t>Satisfaction with Academic Support and Courses</a:t>
            </a:r>
            <a:endParaRPr lang="en-US" sz="1400"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r>
              <a:rPr lang="en-US" sz="1400" dirty="0">
                <a:solidFill>
                  <a:schemeClr val="bg1"/>
                </a:solidFill>
                <a:latin typeface="Franklin Gothic Book" panose="020B0503020102020204" pitchFamily="34" charset="0"/>
                <a:hlinkClick r:id="rId29" action="ppaction://hlinksldjump"/>
              </a:rPr>
              <a:t>Satisfaction with Services and Community</a:t>
            </a:r>
            <a:endParaRPr lang="en-US" sz="1400" dirty="0">
              <a:solidFill>
                <a:schemeClr val="bg1"/>
              </a:solidFill>
              <a:latin typeface="Franklin Gothic Book" panose="020B0503020102020204" pitchFamily="34" charset="0"/>
            </a:endParaRPr>
          </a:p>
          <a:p>
            <a:pPr lvl="1" eaLnBrk="1" hangingPunct="1">
              <a:spcBef>
                <a:spcPts val="400"/>
              </a:spcBef>
              <a:buClr>
                <a:srgbClr val="7680AC"/>
              </a:buClr>
              <a:buNone/>
              <a:defRPr/>
            </a:pPr>
            <a:r>
              <a:rPr lang="en-US" sz="1400" dirty="0">
                <a:solidFill>
                  <a:schemeClr val="bg1"/>
                </a:solidFill>
                <a:latin typeface="Franklin Gothic Book" panose="020B0503020102020204" pitchFamily="34" charset="0"/>
                <a:hlinkClick r:id="rId30" action="ppaction://hlinksldjump"/>
              </a:rPr>
              <a:t>Overall  Satisfaction</a:t>
            </a:r>
            <a:endParaRPr lang="en-US" sz="1400" dirty="0">
              <a:solidFill>
                <a:schemeClr val="bg1"/>
              </a:solidFill>
              <a:latin typeface="Franklin Gothic Book" panose="020B0503020102020204" pitchFamily="34" charset="0"/>
            </a:endParaRPr>
          </a:p>
          <a:p>
            <a:pPr lvl="1" eaLnBrk="1" hangingPunct="1">
              <a:spcBef>
                <a:spcPts val="400"/>
              </a:spcBef>
              <a:buClr>
                <a:srgbClr val="7680AC"/>
              </a:buClr>
              <a:buFontTx/>
              <a:buNone/>
              <a:defRPr/>
            </a:pPr>
            <a:endParaRPr lang="en-US" sz="1400" dirty="0">
              <a:solidFill>
                <a:schemeClr val="bg1"/>
              </a:solidFill>
              <a:latin typeface="Franklin Gothic Book" panose="020B0503020102020204" pitchFamily="34" charset="0"/>
            </a:endParaRPr>
          </a:p>
        </p:txBody>
      </p:sp>
      <p:sp>
        <p:nvSpPr>
          <p:cNvPr id="7" name="TextBox 6"/>
          <p:cNvSpPr txBox="1"/>
          <p:nvPr/>
        </p:nvSpPr>
        <p:spPr>
          <a:xfrm>
            <a:off x="6553200" y="6443663"/>
            <a:ext cx="2590800" cy="414337"/>
          </a:xfrm>
          <a:prstGeom prst="rect">
            <a:avLst/>
          </a:prstGeom>
          <a:solidFill>
            <a:schemeClr val="tx1"/>
          </a:solidFill>
          <a:ln>
            <a:noFill/>
          </a:ln>
        </p:spPr>
        <p:txBody>
          <a:bodyPr wrap="square" rtlCol="0">
            <a:spAutoFit/>
          </a:bodyPr>
          <a:lstStyle/>
          <a:p>
            <a:endParaRPr lang="en-US" dirty="0"/>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2"/>
          <p:cNvSpPr>
            <a:spLocks noGrp="1" noChangeArrowheads="1"/>
          </p:cNvSpPr>
          <p:nvPr>
            <p:ph type="title"/>
          </p:nvPr>
        </p:nvSpPr>
        <p:spPr>
          <a:xfrm>
            <a:off x="914400" y="227013"/>
            <a:ext cx="8226425" cy="1143000"/>
          </a:xfrm>
        </p:spPr>
        <p:txBody>
          <a:bodyPr anchor="t"/>
          <a:lstStyle/>
          <a:p>
            <a:pPr eaLnBrk="1" hangingPunct="1">
              <a:defRPr/>
            </a:pPr>
            <a:r>
              <a:rPr lang="en-US" dirty="0">
                <a:solidFill>
                  <a:schemeClr val="bg1"/>
                </a:solidFill>
                <a:latin typeface="Franklin Gothic Medium" panose="020B0603020102020204" pitchFamily="34" charset="0"/>
              </a:rPr>
              <a:t>Satisfaction with Campus Diversity</a:t>
            </a:r>
            <a:r>
              <a:rPr lang="en-US" sz="1600" dirty="0">
                <a:solidFill>
                  <a:schemeClr val="bg1"/>
                </a:solidFill>
                <a:latin typeface="Franklin Gothic Medium" panose="020B0603020102020204" pitchFamily="34" charset="0"/>
              </a:rPr>
              <a:t/>
            </a:r>
            <a:br>
              <a:rPr lang="en-US" sz="1600" dirty="0">
                <a:solidFill>
                  <a:schemeClr val="bg1"/>
                </a:solidFill>
                <a:latin typeface="Franklin Gothic Medium" panose="020B0603020102020204" pitchFamily="34" charset="0"/>
              </a:rPr>
            </a:br>
            <a:r>
              <a:rPr lang="en-US" sz="1800" b="0" dirty="0">
                <a:solidFill>
                  <a:schemeClr val="accent3"/>
                </a:solidFill>
                <a:latin typeface="Franklin Gothic Book" panose="020B0503020102020204" pitchFamily="34" charset="0"/>
              </a:rPr>
              <a:t> A diverse campus – including students, faculty, and ideas – has a powerful impact </a:t>
            </a:r>
            <a:br>
              <a:rPr lang="en-US" sz="1800" b="0" dirty="0">
                <a:solidFill>
                  <a:schemeClr val="accent3"/>
                </a:solidFill>
                <a:latin typeface="Franklin Gothic Book" panose="020B0503020102020204" pitchFamily="34" charset="0"/>
              </a:rPr>
            </a:br>
            <a:r>
              <a:rPr lang="en-US" sz="1800" b="0" dirty="0">
                <a:solidFill>
                  <a:schemeClr val="accent3"/>
                </a:solidFill>
                <a:latin typeface="Franklin Gothic Book" panose="020B0503020102020204" pitchFamily="34" charset="0"/>
              </a:rPr>
              <a:t>on the student experience. These items gauge students’ satisfaction with the diversity of faculty, student body, and beliefs. </a:t>
            </a:r>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
        <p:nvSpPr>
          <p:cNvPr id="21507" name="Slide Number Placeholder 3"/>
          <p:cNvSpPr>
            <a:spLocks noGrp="1"/>
          </p:cNvSpPr>
          <p:nvPr>
            <p:ph type="sldNum" sz="quarter" idx="4294967295"/>
          </p:nvPr>
        </p:nvSpPr>
        <p:spPr>
          <a:xfrm>
            <a:off x="8686800" y="6397625"/>
            <a:ext cx="457200" cy="457200"/>
          </a:xfrm>
          <a:prstGeom prst="rect">
            <a:avLst/>
          </a:prstGeom>
          <a:noFill/>
        </p:spPr>
        <p:txBody>
          <a:bodyPr/>
          <a:lstStyle/>
          <a:p>
            <a:fld id="{DEDAD7C5-DF4F-47FD-9D0A-BAE18B54A4C8}" type="slidenum">
              <a:rPr lang="en-US" sz="1400" smtClean="0">
                <a:solidFill>
                  <a:schemeClr val="bg1"/>
                </a:solidFill>
              </a:rPr>
              <a:pPr/>
              <a:t>30</a:t>
            </a:fld>
            <a:endParaRPr lang="en-US" sz="1400" dirty="0">
              <a:solidFill>
                <a:schemeClr val="bg1"/>
              </a:solidFill>
            </a:endParaRPr>
          </a:p>
        </p:txBody>
      </p:sp>
      <p:graphicFrame>
        <p:nvGraphicFramePr>
          <p:cNvPr id="17" name="Satisfaction Campus"/>
          <p:cNvGraphicFramePr>
            <a:graphicFrameLocks noChangeAspect="1"/>
          </p:cNvGraphicFramePr>
          <p:nvPr>
            <p:custDataLst>
              <p:tags r:id="rId1"/>
            </p:custDataLst>
            <p:extLst>
              <p:ext uri="{D42A27DB-BD31-4B8C-83A1-F6EECF244321}">
                <p14:modId xmlns:p14="http://schemas.microsoft.com/office/powerpoint/2010/main" val="1116207598"/>
              </p:ext>
            </p:extLst>
          </p:nvPr>
        </p:nvGraphicFramePr>
        <p:xfrm>
          <a:off x="101600" y="1600200"/>
          <a:ext cx="8737600" cy="3708400"/>
        </p:xfrm>
        <a:graphic>
          <a:graphicData uri="http://schemas.openxmlformats.org/drawingml/2006/chart">
            <c:chart xmlns:c="http://schemas.openxmlformats.org/drawingml/2006/chart" xmlns:r="http://schemas.openxmlformats.org/officeDocument/2006/relationships" r:id="rId4"/>
          </a:graphicData>
        </a:graphic>
      </p:graphicFrame>
      <p:sp>
        <p:nvSpPr>
          <p:cNvPr id="18438" name="TextBox 10"/>
          <p:cNvSpPr txBox="1">
            <a:spLocks noChangeArrowheads="1"/>
          </p:cNvSpPr>
          <p:nvPr/>
        </p:nvSpPr>
        <p:spPr bwMode="auto">
          <a:xfrm>
            <a:off x="1143000" y="5181600"/>
            <a:ext cx="1981200" cy="523875"/>
          </a:xfrm>
          <a:prstGeom prst="rect">
            <a:avLst/>
          </a:prstGeom>
          <a:noFill/>
          <a:ln w="9525">
            <a:noFill/>
            <a:miter lim="800000"/>
            <a:headEnd/>
            <a:tailEnd/>
          </a:ln>
        </p:spPr>
        <p:txBody>
          <a:bodyPr>
            <a:spAutoFit/>
          </a:bodyPr>
          <a:lstStyle/>
          <a:p>
            <a:pPr algn="ctr">
              <a:defRPr/>
            </a:pPr>
            <a:r>
              <a:rPr lang="en-US" sz="1400" b="1">
                <a:solidFill>
                  <a:schemeClr val="bg1"/>
                </a:solidFill>
              </a:rPr>
              <a:t>Racial/ethnic diversity of faculty</a:t>
            </a:r>
            <a:endParaRPr lang="en-US" sz="1400" b="1" dirty="0">
              <a:solidFill>
                <a:schemeClr val="bg1"/>
              </a:solidFill>
            </a:endParaRPr>
          </a:p>
        </p:txBody>
      </p:sp>
      <p:sp>
        <p:nvSpPr>
          <p:cNvPr id="18441" name="TextBox 13"/>
          <p:cNvSpPr txBox="1">
            <a:spLocks noChangeArrowheads="1"/>
          </p:cNvSpPr>
          <p:nvPr/>
        </p:nvSpPr>
        <p:spPr bwMode="auto">
          <a:xfrm>
            <a:off x="3810000" y="5181600"/>
            <a:ext cx="2057400" cy="523875"/>
          </a:xfrm>
          <a:prstGeom prst="rect">
            <a:avLst/>
          </a:prstGeom>
          <a:noFill/>
          <a:ln w="9525">
            <a:noFill/>
            <a:miter lim="800000"/>
            <a:headEnd/>
            <a:tailEnd/>
          </a:ln>
        </p:spPr>
        <p:txBody>
          <a:bodyPr>
            <a:spAutoFit/>
          </a:bodyPr>
          <a:lstStyle/>
          <a:p>
            <a:pPr algn="ctr">
              <a:defRPr/>
            </a:pPr>
            <a:r>
              <a:rPr lang="en-US" sz="1400" b="1" dirty="0">
                <a:solidFill>
                  <a:schemeClr val="bg1"/>
                </a:solidFill>
              </a:rPr>
              <a:t>Racial/ethnic diversity of student body</a:t>
            </a:r>
          </a:p>
        </p:txBody>
      </p:sp>
      <p:sp>
        <p:nvSpPr>
          <p:cNvPr id="18442" name="TextBox 14"/>
          <p:cNvSpPr txBox="1">
            <a:spLocks noChangeArrowheads="1"/>
          </p:cNvSpPr>
          <p:nvPr/>
        </p:nvSpPr>
        <p:spPr bwMode="auto">
          <a:xfrm>
            <a:off x="6705600" y="5181600"/>
            <a:ext cx="1828800" cy="738664"/>
          </a:xfrm>
          <a:prstGeom prst="rect">
            <a:avLst/>
          </a:prstGeom>
          <a:noFill/>
          <a:ln w="9525">
            <a:noFill/>
            <a:miter lim="800000"/>
            <a:headEnd/>
            <a:tailEnd/>
          </a:ln>
        </p:spPr>
        <p:txBody>
          <a:bodyPr>
            <a:spAutoFit/>
          </a:bodyPr>
          <a:lstStyle/>
          <a:p>
            <a:pPr algn="ctr">
              <a:defRPr/>
            </a:pPr>
            <a:r>
              <a:rPr lang="en-US" sz="1400" b="1" dirty="0">
                <a:solidFill>
                  <a:schemeClr val="bg1"/>
                </a:solidFill>
              </a:rPr>
              <a:t>Respect for the expression of diverse beliefs</a:t>
            </a:r>
          </a:p>
        </p:txBody>
      </p:sp>
      <p:sp>
        <p:nvSpPr>
          <p:cNvPr id="13" name="Rectangle 12"/>
          <p:cNvSpPr/>
          <p:nvPr/>
        </p:nvSpPr>
        <p:spPr>
          <a:xfrm>
            <a:off x="2614194" y="5798403"/>
            <a:ext cx="1785746" cy="954107"/>
          </a:xfrm>
          <a:prstGeom prst="rect">
            <a:avLst/>
          </a:prstGeom>
        </p:spPr>
        <p:txBody>
          <a:bodyPr wrap="none">
            <a:spAutoFit/>
          </a:bodyPr>
          <a:lstStyle/>
          <a:p>
            <a:r>
              <a:rPr lang="en-US" sz="1400" b="1" dirty="0">
                <a:solidFill>
                  <a:schemeClr val="bg1"/>
                </a:solidFill>
              </a:rPr>
              <a:t>Your Institution</a:t>
            </a:r>
          </a:p>
          <a:p>
            <a:pPr algn="ctr"/>
            <a:r>
              <a:rPr lang="en-US" sz="1400" b="1" dirty="0">
                <a:solidFill>
                  <a:schemeClr val="accent3"/>
                </a:solidFill>
              </a:rPr>
              <a:t>■</a:t>
            </a:r>
            <a:r>
              <a:rPr lang="en-US" sz="1400" b="1" dirty="0">
                <a:solidFill>
                  <a:schemeClr val="bg1"/>
                </a:solidFill>
              </a:rPr>
              <a:t> </a:t>
            </a:r>
            <a:r>
              <a:rPr lang="en-US" sz="1400" dirty="0">
                <a:solidFill>
                  <a:schemeClr val="bg1"/>
                </a:solidFill>
              </a:rPr>
              <a:t>Very Satisfied           </a:t>
            </a:r>
          </a:p>
          <a:p>
            <a:pPr algn="ctr"/>
            <a:r>
              <a:rPr lang="en-US" sz="1400" b="1" dirty="0">
                <a:solidFill>
                  <a:schemeClr val="accent3">
                    <a:lumMod val="60000"/>
                    <a:lumOff val="40000"/>
                  </a:schemeClr>
                </a:solidFill>
              </a:rPr>
              <a:t>■</a:t>
            </a:r>
            <a:r>
              <a:rPr lang="en-US" sz="1400" b="1" dirty="0">
                <a:solidFill>
                  <a:schemeClr val="bg1"/>
                </a:solidFill>
              </a:rPr>
              <a:t> </a:t>
            </a:r>
            <a:r>
              <a:rPr lang="en-US" sz="1400" dirty="0">
                <a:solidFill>
                  <a:schemeClr val="bg1"/>
                </a:solidFill>
              </a:rPr>
              <a:t>Satisfied           </a:t>
            </a:r>
            <a:r>
              <a:rPr lang="en-US" sz="1400" b="1" dirty="0">
                <a:solidFill>
                  <a:schemeClr val="bg1"/>
                </a:solidFill>
              </a:rPr>
              <a:t>        </a:t>
            </a:r>
            <a:endParaRPr lang="en-US" sz="1400" dirty="0">
              <a:solidFill>
                <a:schemeClr val="bg1"/>
              </a:solidFill>
            </a:endParaRPr>
          </a:p>
          <a:p>
            <a:pPr algn="ctr"/>
            <a:r>
              <a:rPr lang="en-US" sz="1400" b="1" dirty="0">
                <a:solidFill>
                  <a:schemeClr val="bg1"/>
                </a:solidFill>
              </a:rPr>
              <a:t> </a:t>
            </a:r>
            <a:endParaRPr lang="en-US" sz="1400" dirty="0">
              <a:solidFill>
                <a:schemeClr val="bg1"/>
              </a:solidFill>
            </a:endParaRPr>
          </a:p>
        </p:txBody>
      </p:sp>
      <p:sp>
        <p:nvSpPr>
          <p:cNvPr id="18" name="Rectangle 17"/>
          <p:cNvSpPr/>
          <p:nvPr/>
        </p:nvSpPr>
        <p:spPr>
          <a:xfrm>
            <a:off x="4402556" y="5798403"/>
            <a:ext cx="1651542" cy="954107"/>
          </a:xfrm>
          <a:prstGeom prst="rect">
            <a:avLst/>
          </a:prstGeom>
        </p:spPr>
        <p:txBody>
          <a:bodyPr wrap="none">
            <a:spAutoFit/>
          </a:bodyPr>
          <a:lstStyle/>
          <a:p>
            <a:pPr algn="ctr"/>
            <a:r>
              <a:rPr lang="en-US" sz="1400" b="1" dirty="0">
                <a:solidFill>
                  <a:schemeClr val="bg1"/>
                </a:solidFill>
              </a:rPr>
              <a:t>Comparison Group</a:t>
            </a:r>
          </a:p>
          <a:p>
            <a:pPr algn="ctr"/>
            <a:r>
              <a:rPr lang="en-US" sz="1400" b="1" dirty="0">
                <a:solidFill>
                  <a:schemeClr val="bg1"/>
                </a:solidFill>
              </a:rPr>
              <a:t>■ </a:t>
            </a:r>
            <a:r>
              <a:rPr lang="en-US" sz="1400" dirty="0">
                <a:solidFill>
                  <a:schemeClr val="bg1"/>
                </a:solidFill>
              </a:rPr>
              <a:t>Very Satisfied       </a:t>
            </a:r>
          </a:p>
          <a:p>
            <a:pPr algn="ctr"/>
            <a:r>
              <a:rPr lang="en-US" sz="1400" b="1" dirty="0">
                <a:solidFill>
                  <a:schemeClr val="bg1">
                    <a:lumMod val="50000"/>
                    <a:lumOff val="50000"/>
                  </a:schemeClr>
                </a:solidFill>
              </a:rPr>
              <a:t>■</a:t>
            </a:r>
            <a:r>
              <a:rPr lang="en-US" sz="1400" b="1" dirty="0">
                <a:solidFill>
                  <a:schemeClr val="bg1"/>
                </a:solidFill>
              </a:rPr>
              <a:t> </a:t>
            </a:r>
            <a:r>
              <a:rPr lang="en-US" sz="1400" dirty="0">
                <a:solidFill>
                  <a:schemeClr val="bg1"/>
                </a:solidFill>
              </a:rPr>
              <a:t>Satisfied            </a:t>
            </a:r>
            <a:r>
              <a:rPr lang="en-US" sz="1400" b="1" dirty="0">
                <a:solidFill>
                  <a:schemeClr val="bg1"/>
                </a:solidFill>
              </a:rPr>
              <a:t>   </a:t>
            </a:r>
            <a:endParaRPr lang="en-US" sz="1400" dirty="0">
              <a:solidFill>
                <a:schemeClr val="bg1"/>
              </a:solidFill>
            </a:endParaRPr>
          </a:p>
          <a:p>
            <a:pPr algn="ctr"/>
            <a:endParaRPr lang="en-US" sz="1400" dirty="0">
              <a:solidFill>
                <a:schemeClr val="bg1"/>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452257"/>
            <a:ext cx="6400800" cy="1752600"/>
          </a:xfrm>
        </p:spPr>
        <p:txBody>
          <a:bodyPr/>
          <a:lstStyle/>
          <a:p>
            <a:pPr>
              <a:spcBef>
                <a:spcPct val="0"/>
              </a:spcBef>
            </a:pPr>
            <a:r>
              <a:rPr lang="en-US" dirty="0">
                <a:solidFill>
                  <a:schemeClr val="bg1"/>
                </a:solidFill>
              </a:rPr>
              <a:t>Understanding how students perceive their college experience identifies areas that are working well and sheds light on those that </a:t>
            </a:r>
          </a:p>
          <a:p>
            <a:pPr>
              <a:spcBef>
                <a:spcPct val="0"/>
              </a:spcBef>
            </a:pPr>
            <a:r>
              <a:rPr lang="en-US" dirty="0">
                <a:solidFill>
                  <a:schemeClr val="bg1"/>
                </a:solidFill>
              </a:rPr>
              <a:t>need improvement.</a:t>
            </a:r>
          </a:p>
        </p:txBody>
      </p:sp>
      <p:sp>
        <p:nvSpPr>
          <p:cNvPr id="6" name="TextBox 5"/>
          <p:cNvSpPr txBox="1"/>
          <p:nvPr/>
        </p:nvSpPr>
        <p:spPr>
          <a:xfrm>
            <a:off x="0" y="2797629"/>
            <a:ext cx="9144000" cy="1371600"/>
          </a:xfrm>
          <a:prstGeom prst="rect">
            <a:avLst/>
          </a:prstGeom>
          <a:solidFill>
            <a:schemeClr val="accent3"/>
          </a:solidFill>
          <a:ln w="9525">
            <a:solidFill>
              <a:schemeClr val="bg1"/>
            </a:solidFill>
          </a:ln>
        </p:spPr>
        <p:txBody>
          <a:bodyPr wrap="square" rtlCol="0">
            <a:spAutoFit/>
          </a:bodyPr>
          <a:lstStyle/>
          <a:p>
            <a:endParaRPr lang="en-US" dirty="0"/>
          </a:p>
        </p:txBody>
      </p:sp>
      <p:sp>
        <p:nvSpPr>
          <p:cNvPr id="7" name="Title 5"/>
          <p:cNvSpPr>
            <a:spLocks noGrp="1"/>
          </p:cNvSpPr>
          <p:nvPr>
            <p:ph type="ctrTitle" sz="quarter"/>
          </p:nvPr>
        </p:nvSpPr>
        <p:spPr>
          <a:xfrm>
            <a:off x="685800" y="3048000"/>
            <a:ext cx="7772400" cy="914400"/>
          </a:xfrm>
        </p:spPr>
        <p:txBody>
          <a:bodyPr anchor="ctr"/>
          <a:lstStyle/>
          <a:p>
            <a:pPr>
              <a:defRPr/>
            </a:pPr>
            <a:r>
              <a:rPr lang="en-US" sz="4400" dirty="0">
                <a:solidFill>
                  <a:schemeClr val="bg1"/>
                </a:solidFill>
                <a:latin typeface="Franklin Gothic Medium" panose="020B0603020102020204" pitchFamily="34" charset="0"/>
              </a:rPr>
              <a:t>Satisfaction</a:t>
            </a:r>
          </a:p>
        </p:txBody>
      </p:sp>
      <p:sp>
        <p:nvSpPr>
          <p:cNvPr id="9" name="TextBox 8"/>
          <p:cNvSpPr txBox="1"/>
          <p:nvPr/>
        </p:nvSpPr>
        <p:spPr>
          <a:xfrm>
            <a:off x="381000" y="6443663"/>
            <a:ext cx="2590800" cy="414337"/>
          </a:xfrm>
          <a:prstGeom prst="rect">
            <a:avLst/>
          </a:prstGeom>
          <a:solidFill>
            <a:schemeClr val="tx1"/>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a:xfrm>
            <a:off x="917575" y="420589"/>
            <a:ext cx="8226425" cy="1143000"/>
          </a:xfrm>
        </p:spPr>
        <p:txBody>
          <a:bodyPr anchor="t"/>
          <a:lstStyle/>
          <a:p>
            <a:pPr eaLnBrk="1" hangingPunct="1">
              <a:defRPr/>
            </a:pPr>
            <a:r>
              <a:rPr lang="en-US" dirty="0">
                <a:solidFill>
                  <a:schemeClr val="bg1"/>
                </a:solidFill>
                <a:latin typeface="Franklin Gothic Medium" panose="020B0603020102020204" pitchFamily="34" charset="0"/>
              </a:rPr>
              <a:t>Satisfaction with </a:t>
            </a:r>
            <a:r>
              <a:rPr lang="en-US" dirty="0" smtClean="0">
                <a:solidFill>
                  <a:schemeClr val="bg1"/>
                </a:solidFill>
                <a:latin typeface="Franklin Gothic Medium" panose="020B0603020102020204" pitchFamily="34" charset="0"/>
              </a:rPr>
              <a:t>Coursework</a:t>
            </a:r>
            <a:r>
              <a:rPr lang="en-US" sz="1600" dirty="0">
                <a:solidFill>
                  <a:schemeClr val="bg1"/>
                </a:solidFill>
                <a:latin typeface="Franklin Gothic Book" panose="020B0503020102020204" pitchFamily="34" charset="0"/>
              </a:rPr>
              <a:t/>
            </a:r>
            <a:br>
              <a:rPr lang="en-US" sz="1600" dirty="0">
                <a:solidFill>
                  <a:schemeClr val="bg1"/>
                </a:solidFill>
                <a:latin typeface="Franklin Gothic Book" panose="020B0503020102020204" pitchFamily="34" charset="0"/>
              </a:rPr>
            </a:br>
            <a:r>
              <a:rPr lang="en-US" sz="1800" b="0" i="1" dirty="0">
                <a:solidFill>
                  <a:schemeClr val="accent3"/>
                </a:solidFill>
                <a:latin typeface="Franklin Gothic Book" panose="020B0503020102020204" pitchFamily="34" charset="0"/>
              </a:rPr>
              <a:t>Satisfaction with </a:t>
            </a:r>
            <a:r>
              <a:rPr lang="en-US" sz="1800" b="0" i="1" dirty="0" smtClean="0">
                <a:solidFill>
                  <a:schemeClr val="accent3"/>
                </a:solidFill>
                <a:latin typeface="Franklin Gothic Book" panose="020B0503020102020204" pitchFamily="34" charset="0"/>
              </a:rPr>
              <a:t>Coursework </a:t>
            </a:r>
            <a:r>
              <a:rPr lang="en-US" sz="1800" b="0" dirty="0">
                <a:solidFill>
                  <a:schemeClr val="accent3"/>
                </a:solidFill>
                <a:latin typeface="Franklin Gothic Book" panose="020B0503020102020204" pitchFamily="34" charset="0"/>
              </a:rPr>
              <a:t>measures the extent to which students see their coursework as relevant, useful, and applicable to their academic success and future plans.</a:t>
            </a:r>
          </a:p>
        </p:txBody>
      </p:sp>
      <p:sp>
        <p:nvSpPr>
          <p:cNvPr id="3" name="Footer Placeholder 2"/>
          <p:cNvSpPr>
            <a:spLocks noGrp="1"/>
          </p:cNvSpPr>
          <p:nvPr>
            <p:ph type="ftr" sz="quarter" idx="3"/>
          </p:nvPr>
        </p:nvSpPr>
        <p:spPr>
          <a:prstGeom prst="rect">
            <a:avLst/>
          </a:prstGeom>
        </p:spPr>
        <p:txBody>
          <a:bodyPr/>
          <a:lstStyle/>
          <a:p>
            <a:pPr>
              <a:defRPr/>
            </a:pPr>
            <a:r>
              <a:rPr lang="en-US" sz="1200">
                <a:solidFill>
                  <a:schemeClr val="bg1"/>
                </a:solidFill>
              </a:rPr>
              <a:t>2019 Your First College Year Survey</a:t>
            </a:r>
            <a:endParaRPr lang="en-US" sz="1200" dirty="0">
              <a:solidFill>
                <a:schemeClr val="bg1"/>
              </a:solidFill>
            </a:endParaRPr>
          </a:p>
        </p:txBody>
      </p:sp>
      <p:sp>
        <p:nvSpPr>
          <p:cNvPr id="12" name="Slide Number Placeholder 11"/>
          <p:cNvSpPr>
            <a:spLocks noGrp="1"/>
          </p:cNvSpPr>
          <p:nvPr>
            <p:ph type="sldNum" sz="quarter" idx="4294967295"/>
          </p:nvPr>
        </p:nvSpPr>
        <p:spPr>
          <a:xfrm>
            <a:off x="8382000" y="6397625"/>
            <a:ext cx="762000" cy="457200"/>
          </a:xfrm>
          <a:prstGeom prst="rect">
            <a:avLst/>
          </a:prstGeom>
        </p:spPr>
        <p:txBody>
          <a:bodyPr/>
          <a:lstStyle/>
          <a:p>
            <a:pPr>
              <a:defRPr/>
            </a:pPr>
            <a:fld id="{7F203371-9CB2-4A90-9261-771DC74F61A0}" type="slidenum">
              <a:rPr lang="en-US" sz="1400" smtClean="0">
                <a:solidFill>
                  <a:schemeClr val="bg1"/>
                </a:solidFill>
              </a:rPr>
              <a:pPr>
                <a:defRPr/>
              </a:pPr>
              <a:t>32</a:t>
            </a:fld>
            <a:endParaRPr lang="en-US" sz="1600" dirty="0">
              <a:solidFill>
                <a:schemeClr val="bg1"/>
              </a:solidFill>
            </a:endParaRPr>
          </a:p>
        </p:txBody>
      </p:sp>
      <p:graphicFrame>
        <p:nvGraphicFramePr>
          <p:cNvPr id="8" name="Satisfaction Coursework"/>
          <p:cNvGraphicFramePr>
            <a:graphicFrameLocks noChangeAspect="1"/>
          </p:cNvGraphicFramePr>
          <p:nvPr>
            <p:custDataLst>
              <p:tags r:id="rId1"/>
            </p:custDataLst>
            <p:extLst>
              <p:ext uri="{D42A27DB-BD31-4B8C-83A1-F6EECF244321}">
                <p14:modId xmlns:p14="http://schemas.microsoft.com/office/powerpoint/2010/main" val="1802430664"/>
              </p:ext>
            </p:extLst>
          </p:nvPr>
        </p:nvGraphicFramePr>
        <p:xfrm>
          <a:off x="152400" y="1600200"/>
          <a:ext cx="8861425"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p:cNvSpPr/>
          <p:nvPr/>
        </p:nvSpPr>
        <p:spPr>
          <a:xfrm>
            <a:off x="1799487" y="6019800"/>
            <a:ext cx="1594859" cy="307777"/>
          </a:xfrm>
          <a:prstGeom prst="rect">
            <a:avLst/>
          </a:prstGeom>
        </p:spPr>
        <p:txBody>
          <a:bodyPr wrap="none">
            <a:spAutoFit/>
          </a:bodyPr>
          <a:lstStyle/>
          <a:p>
            <a:pPr algn="ctr"/>
            <a:r>
              <a:rPr lang="en-US" sz="1400" b="1" dirty="0">
                <a:solidFill>
                  <a:schemeClr val="accent3"/>
                </a:solidFill>
              </a:rPr>
              <a:t>■</a:t>
            </a:r>
            <a:r>
              <a:rPr lang="en-US" sz="1400" b="1" dirty="0">
                <a:solidFill>
                  <a:schemeClr val="tx2">
                    <a:lumMod val="75000"/>
                  </a:schemeClr>
                </a:solidFill>
              </a:rPr>
              <a:t> </a:t>
            </a:r>
            <a:r>
              <a:rPr lang="en-US" sz="1400" b="1" dirty="0">
                <a:solidFill>
                  <a:schemeClr val="bg1"/>
                </a:solidFill>
              </a:rPr>
              <a:t>Your Institution </a:t>
            </a:r>
            <a:endParaRPr lang="en-US" sz="1400" dirty="0">
              <a:solidFill>
                <a:schemeClr val="bg1"/>
              </a:solidFill>
            </a:endParaRPr>
          </a:p>
        </p:txBody>
      </p:sp>
      <p:sp>
        <p:nvSpPr>
          <p:cNvPr id="10" name="Rectangle 9"/>
          <p:cNvSpPr/>
          <p:nvPr/>
        </p:nvSpPr>
        <p:spPr>
          <a:xfrm>
            <a:off x="3602435" y="6019800"/>
            <a:ext cx="1805431" cy="307777"/>
          </a:xfrm>
          <a:prstGeom prst="rect">
            <a:avLst/>
          </a:prstGeom>
        </p:spPr>
        <p:txBody>
          <a:bodyPr wrap="none">
            <a:spAutoFit/>
          </a:bodyPr>
          <a:lstStyle/>
          <a:p>
            <a:pPr algn="ctr"/>
            <a:r>
              <a:rPr lang="en-US" sz="1400" b="1" dirty="0">
                <a:solidFill>
                  <a:schemeClr val="bg1"/>
                </a:solidFill>
              </a:rPr>
              <a:t>■ Comparison Group</a:t>
            </a:r>
            <a:endParaRPr lang="en-US" sz="1400" dirty="0">
              <a:solidFill>
                <a:schemeClr val="bg1"/>
              </a:solidFill>
            </a:endParaRPr>
          </a:p>
        </p:txBody>
      </p:sp>
      <p:sp>
        <p:nvSpPr>
          <p:cNvPr id="9" name="TextBox 1"/>
          <p:cNvSpPr txBox="1"/>
          <p:nvPr/>
        </p:nvSpPr>
        <p:spPr>
          <a:xfrm>
            <a:off x="6106863" y="2511425"/>
            <a:ext cx="2667023" cy="2667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i="0" u="sng" dirty="0">
                <a:solidFill>
                  <a:schemeClr val="bg1"/>
                </a:solidFill>
              </a:rPr>
              <a:t>Construct Items</a:t>
            </a:r>
          </a:p>
          <a:p>
            <a:pPr algn="ctr"/>
            <a:endParaRPr lang="en-US" sz="1400" b="1" i="0" u="sng" dirty="0">
              <a:solidFill>
                <a:schemeClr val="bg1"/>
              </a:solidFill>
            </a:endParaRPr>
          </a:p>
          <a:p>
            <a:pPr marL="285750" indent="-285750">
              <a:buFont typeface="Arial" panose="020B0604020202020204" pitchFamily="34" charset="0"/>
              <a:buChar char="•"/>
            </a:pPr>
            <a:r>
              <a:rPr lang="en-US" sz="1400" b="1" dirty="0">
                <a:solidFill>
                  <a:schemeClr val="bg1"/>
                </a:solidFill>
              </a:rPr>
              <a:t>Relevance of coursework to future career plans</a:t>
            </a:r>
          </a:p>
          <a:p>
            <a:pPr marL="285750" indent="-285750">
              <a:buFont typeface="Arial" panose="020B0604020202020204" pitchFamily="34" charset="0"/>
              <a:buChar char="•"/>
            </a:pPr>
            <a:r>
              <a:rPr lang="en-US" sz="1400" b="1" dirty="0">
                <a:solidFill>
                  <a:schemeClr val="bg1"/>
                </a:solidFill>
              </a:rPr>
              <a:t>Relevance of coursework to everyday life</a:t>
            </a:r>
          </a:p>
          <a:p>
            <a:pPr marL="285750" indent="-285750">
              <a:buFont typeface="Arial" panose="020B0604020202020204" pitchFamily="34" charset="0"/>
              <a:buChar char="•"/>
            </a:pPr>
            <a:r>
              <a:rPr lang="en-US" sz="1400" b="1" dirty="0">
                <a:solidFill>
                  <a:schemeClr val="bg1"/>
                </a:solidFill>
              </a:rPr>
              <a:t>General education or core curriculum courses</a:t>
            </a:r>
          </a:p>
          <a:p>
            <a:pPr marL="285750" indent="-285750">
              <a:buFont typeface="Arial" panose="020B0604020202020204" pitchFamily="34" charset="0"/>
              <a:buChar char="•"/>
            </a:pPr>
            <a:r>
              <a:rPr lang="en-US" sz="1400" b="1" dirty="0">
                <a:solidFill>
                  <a:schemeClr val="bg1"/>
                </a:solidFill>
              </a:rPr>
              <a:t>First-year programs (e.g., first-year seminar, learning community, linked courses, common book)</a:t>
            </a:r>
          </a:p>
          <a:p>
            <a:pPr algn="l">
              <a:buFont typeface="Arial" pitchFamily="34" charset="0"/>
              <a:buChar char="•"/>
            </a:pPr>
            <a:endParaRPr lang="en-US" sz="1200" i="0" dirty="0">
              <a:solidFill>
                <a:schemeClr val="tx1">
                  <a:lumMod val="75000"/>
                </a:schemeClr>
              </a:solidFill>
            </a:endParaRPr>
          </a:p>
        </p:txBody>
      </p:sp>
      <p:sp>
        <p:nvSpPr>
          <p:cNvPr id="11" name="TextBox 10"/>
          <p:cNvSpPr txBox="1"/>
          <p:nvPr/>
        </p:nvSpPr>
        <p:spPr>
          <a:xfrm>
            <a:off x="6106863" y="5558135"/>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2"/>
          <p:cNvSpPr>
            <a:spLocks noGrp="1" noChangeArrowheads="1"/>
          </p:cNvSpPr>
          <p:nvPr>
            <p:ph type="title"/>
          </p:nvPr>
        </p:nvSpPr>
        <p:spPr>
          <a:xfrm>
            <a:off x="914400" y="227013"/>
            <a:ext cx="8226425" cy="1143000"/>
          </a:xfrm>
        </p:spPr>
        <p:txBody>
          <a:bodyPr anchor="t"/>
          <a:lstStyle/>
          <a:p>
            <a:pPr eaLnBrk="1" hangingPunct="1">
              <a:defRPr/>
            </a:pPr>
            <a:r>
              <a:rPr lang="en-US" dirty="0">
                <a:solidFill>
                  <a:schemeClr val="bg1"/>
                </a:solidFill>
                <a:latin typeface="Franklin Gothic Medium" panose="020B0603020102020204" pitchFamily="34" charset="0"/>
              </a:rPr>
              <a:t>Satisfaction with Academic Support and Courses </a:t>
            </a:r>
            <a:r>
              <a:rPr lang="en-US" sz="1600" dirty="0">
                <a:solidFill>
                  <a:schemeClr val="tx1">
                    <a:lumMod val="50000"/>
                  </a:schemeClr>
                </a:solidFill>
                <a:latin typeface="Franklin Gothic Medium" panose="020B0603020102020204" pitchFamily="34" charset="0"/>
              </a:rPr>
              <a:t/>
            </a:r>
            <a:br>
              <a:rPr lang="en-US" sz="1600" dirty="0">
                <a:solidFill>
                  <a:schemeClr val="tx1">
                    <a:lumMod val="50000"/>
                  </a:schemeClr>
                </a:solidFill>
                <a:latin typeface="Franklin Gothic Medium" panose="020B0603020102020204" pitchFamily="34" charset="0"/>
              </a:rPr>
            </a:br>
            <a:r>
              <a:rPr lang="en-US" sz="1800" b="0" dirty="0">
                <a:solidFill>
                  <a:schemeClr val="accent3"/>
                </a:solidFill>
                <a:latin typeface="Franklin Gothic Book" panose="020B0503020102020204" pitchFamily="34" charset="0"/>
              </a:rPr>
              <a:t>Gauges use of and satisfaction with campus academic support structures and types of coursework required in general education.</a:t>
            </a:r>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
        <p:nvSpPr>
          <p:cNvPr id="44034" name="Slide Number Placeholder 3"/>
          <p:cNvSpPr>
            <a:spLocks noGrp="1"/>
          </p:cNvSpPr>
          <p:nvPr>
            <p:ph type="sldNum" sz="quarter" idx="4294967295"/>
          </p:nvPr>
        </p:nvSpPr>
        <p:spPr>
          <a:xfrm>
            <a:off x="8686800" y="6397625"/>
            <a:ext cx="457200" cy="457200"/>
          </a:xfrm>
          <a:prstGeom prst="rect">
            <a:avLst/>
          </a:prstGeom>
          <a:noFill/>
        </p:spPr>
        <p:txBody>
          <a:bodyPr/>
          <a:lstStyle/>
          <a:p>
            <a:fld id="{67810837-8A9B-4F5E-AA98-8039BC1F4AEA}" type="slidenum">
              <a:rPr lang="en-US" sz="1400" smtClean="0">
                <a:solidFill>
                  <a:schemeClr val="bg1"/>
                </a:solidFill>
              </a:rPr>
              <a:pPr/>
              <a:t>33</a:t>
            </a:fld>
            <a:endParaRPr lang="en-US" sz="1400" dirty="0">
              <a:solidFill>
                <a:schemeClr val="bg1"/>
              </a:solidFill>
            </a:endParaRPr>
          </a:p>
        </p:txBody>
      </p:sp>
      <p:graphicFrame>
        <p:nvGraphicFramePr>
          <p:cNvPr id="18" name="Academic Support"/>
          <p:cNvGraphicFramePr>
            <a:graphicFrameLocks noChangeAspect="1"/>
          </p:cNvGraphicFramePr>
          <p:nvPr>
            <p:custDataLst>
              <p:tags r:id="rId1"/>
            </p:custDataLst>
            <p:extLst>
              <p:ext uri="{D42A27DB-BD31-4B8C-83A1-F6EECF244321}">
                <p14:modId xmlns:p14="http://schemas.microsoft.com/office/powerpoint/2010/main" val="1308397655"/>
              </p:ext>
            </p:extLst>
          </p:nvPr>
        </p:nvGraphicFramePr>
        <p:xfrm>
          <a:off x="101600" y="1600200"/>
          <a:ext cx="8737600" cy="3708400"/>
        </p:xfrm>
        <a:graphic>
          <a:graphicData uri="http://schemas.openxmlformats.org/drawingml/2006/chart">
            <c:chart xmlns:c="http://schemas.openxmlformats.org/drawingml/2006/chart" xmlns:r="http://schemas.openxmlformats.org/officeDocument/2006/relationships" r:id="rId4"/>
          </a:graphicData>
        </a:graphic>
      </p:graphicFrame>
      <p:sp>
        <p:nvSpPr>
          <p:cNvPr id="6150" name="TextBox 10"/>
          <p:cNvSpPr txBox="1">
            <a:spLocks noChangeArrowheads="1"/>
          </p:cNvSpPr>
          <p:nvPr/>
        </p:nvSpPr>
        <p:spPr bwMode="auto">
          <a:xfrm>
            <a:off x="2799740" y="5203671"/>
            <a:ext cx="1600200" cy="523220"/>
          </a:xfrm>
          <a:prstGeom prst="rect">
            <a:avLst/>
          </a:prstGeom>
          <a:noFill/>
          <a:ln w="9525">
            <a:noFill/>
            <a:miter lim="800000"/>
            <a:headEnd/>
            <a:tailEnd/>
          </a:ln>
        </p:spPr>
        <p:txBody>
          <a:bodyPr>
            <a:spAutoFit/>
          </a:bodyPr>
          <a:lstStyle/>
          <a:p>
            <a:pPr algn="ctr">
              <a:defRPr/>
            </a:pPr>
            <a:r>
              <a:rPr lang="en-US" sz="1400" b="1" dirty="0">
                <a:solidFill>
                  <a:schemeClr val="bg1"/>
                </a:solidFill>
              </a:rPr>
              <a:t>Academic advising</a:t>
            </a:r>
          </a:p>
        </p:txBody>
      </p:sp>
      <p:sp>
        <p:nvSpPr>
          <p:cNvPr id="6152" name="TextBox 13"/>
          <p:cNvSpPr txBox="1">
            <a:spLocks noChangeArrowheads="1"/>
          </p:cNvSpPr>
          <p:nvPr/>
        </p:nvSpPr>
        <p:spPr bwMode="auto">
          <a:xfrm>
            <a:off x="690902" y="5216329"/>
            <a:ext cx="1905000" cy="523220"/>
          </a:xfrm>
          <a:prstGeom prst="rect">
            <a:avLst/>
          </a:prstGeom>
          <a:noFill/>
          <a:ln w="9525">
            <a:noFill/>
            <a:miter lim="800000"/>
            <a:headEnd/>
            <a:tailEnd/>
          </a:ln>
        </p:spPr>
        <p:txBody>
          <a:bodyPr wrap="square">
            <a:spAutoFit/>
          </a:bodyPr>
          <a:lstStyle/>
          <a:p>
            <a:pPr algn="ctr">
              <a:defRPr/>
            </a:pPr>
            <a:r>
              <a:rPr lang="en-US" sz="1400" b="1" dirty="0">
                <a:solidFill>
                  <a:schemeClr val="bg1"/>
                </a:solidFill>
              </a:rPr>
              <a:t>Overall quality of instruction</a:t>
            </a:r>
          </a:p>
        </p:txBody>
      </p:sp>
      <p:sp>
        <p:nvSpPr>
          <p:cNvPr id="6154" name="TextBox 15"/>
          <p:cNvSpPr txBox="1">
            <a:spLocks noChangeArrowheads="1"/>
          </p:cNvSpPr>
          <p:nvPr/>
        </p:nvSpPr>
        <p:spPr bwMode="auto">
          <a:xfrm>
            <a:off x="6934200" y="5181600"/>
            <a:ext cx="1905000" cy="307777"/>
          </a:xfrm>
          <a:prstGeom prst="rect">
            <a:avLst/>
          </a:prstGeom>
          <a:noFill/>
          <a:ln w="9525">
            <a:noFill/>
            <a:miter lim="800000"/>
            <a:headEnd/>
            <a:tailEnd/>
          </a:ln>
        </p:spPr>
        <p:txBody>
          <a:bodyPr wrap="square">
            <a:spAutoFit/>
          </a:bodyPr>
          <a:lstStyle/>
          <a:p>
            <a:pPr algn="ctr">
              <a:defRPr/>
            </a:pPr>
            <a:r>
              <a:rPr lang="en-US" sz="1400" b="1" dirty="0">
                <a:solidFill>
                  <a:schemeClr val="bg1"/>
                </a:solidFill>
              </a:rPr>
              <a:t>Technology resources</a:t>
            </a:r>
          </a:p>
        </p:txBody>
      </p:sp>
      <p:sp>
        <p:nvSpPr>
          <p:cNvPr id="20" name="TextBox 13"/>
          <p:cNvSpPr txBox="1">
            <a:spLocks noChangeArrowheads="1"/>
          </p:cNvSpPr>
          <p:nvPr/>
        </p:nvSpPr>
        <p:spPr bwMode="auto">
          <a:xfrm>
            <a:off x="4876800" y="5203671"/>
            <a:ext cx="1752600" cy="307975"/>
          </a:xfrm>
          <a:prstGeom prst="rect">
            <a:avLst/>
          </a:prstGeom>
          <a:noFill/>
          <a:ln w="9525">
            <a:noFill/>
            <a:miter lim="800000"/>
            <a:headEnd/>
            <a:tailEnd/>
          </a:ln>
        </p:spPr>
        <p:txBody>
          <a:bodyPr>
            <a:spAutoFit/>
          </a:bodyPr>
          <a:lstStyle/>
          <a:p>
            <a:pPr algn="ctr">
              <a:defRPr/>
            </a:pPr>
            <a:r>
              <a:rPr lang="en-US" sz="1400" b="1" dirty="0">
                <a:solidFill>
                  <a:schemeClr val="bg1"/>
                </a:solidFill>
              </a:rPr>
              <a:t>First-year programs</a:t>
            </a:r>
          </a:p>
        </p:txBody>
      </p:sp>
      <p:sp>
        <p:nvSpPr>
          <p:cNvPr id="13" name="Rectangle 12"/>
          <p:cNvSpPr/>
          <p:nvPr/>
        </p:nvSpPr>
        <p:spPr>
          <a:xfrm>
            <a:off x="2614194" y="5798403"/>
            <a:ext cx="1785746" cy="954107"/>
          </a:xfrm>
          <a:prstGeom prst="rect">
            <a:avLst/>
          </a:prstGeom>
        </p:spPr>
        <p:txBody>
          <a:bodyPr wrap="none">
            <a:spAutoFit/>
          </a:bodyPr>
          <a:lstStyle/>
          <a:p>
            <a:r>
              <a:rPr lang="en-US" sz="1400" b="1" dirty="0">
                <a:solidFill>
                  <a:schemeClr val="bg1"/>
                </a:solidFill>
              </a:rPr>
              <a:t>Your Institution</a:t>
            </a:r>
          </a:p>
          <a:p>
            <a:pPr algn="ctr"/>
            <a:r>
              <a:rPr lang="en-US" sz="1400" b="1" dirty="0">
                <a:solidFill>
                  <a:schemeClr val="accent3"/>
                </a:solidFill>
              </a:rPr>
              <a:t>■</a:t>
            </a:r>
            <a:r>
              <a:rPr lang="en-US" sz="1400" b="1" dirty="0">
                <a:solidFill>
                  <a:schemeClr val="bg1"/>
                </a:solidFill>
              </a:rPr>
              <a:t> </a:t>
            </a:r>
            <a:r>
              <a:rPr lang="en-US" sz="1400" dirty="0">
                <a:solidFill>
                  <a:schemeClr val="bg1"/>
                </a:solidFill>
              </a:rPr>
              <a:t>Very Satisfied           </a:t>
            </a:r>
          </a:p>
          <a:p>
            <a:pPr algn="ctr"/>
            <a:r>
              <a:rPr lang="en-US" sz="1400" b="1" dirty="0">
                <a:solidFill>
                  <a:schemeClr val="accent3">
                    <a:lumMod val="60000"/>
                    <a:lumOff val="40000"/>
                  </a:schemeClr>
                </a:solidFill>
              </a:rPr>
              <a:t>■</a:t>
            </a:r>
            <a:r>
              <a:rPr lang="en-US" sz="1400" b="1" dirty="0">
                <a:solidFill>
                  <a:schemeClr val="bg1"/>
                </a:solidFill>
              </a:rPr>
              <a:t> </a:t>
            </a:r>
            <a:r>
              <a:rPr lang="en-US" sz="1400" dirty="0">
                <a:solidFill>
                  <a:schemeClr val="bg1"/>
                </a:solidFill>
              </a:rPr>
              <a:t>Satisfied           </a:t>
            </a:r>
            <a:r>
              <a:rPr lang="en-US" sz="1400" b="1" dirty="0">
                <a:solidFill>
                  <a:schemeClr val="bg1"/>
                </a:solidFill>
              </a:rPr>
              <a:t>        </a:t>
            </a:r>
            <a:endParaRPr lang="en-US" sz="1400" dirty="0">
              <a:solidFill>
                <a:schemeClr val="bg1"/>
              </a:solidFill>
            </a:endParaRPr>
          </a:p>
          <a:p>
            <a:pPr algn="ctr"/>
            <a:r>
              <a:rPr lang="en-US" sz="1400" b="1" dirty="0">
                <a:solidFill>
                  <a:schemeClr val="bg1"/>
                </a:solidFill>
              </a:rPr>
              <a:t> </a:t>
            </a:r>
            <a:endParaRPr lang="en-US" sz="1400" dirty="0">
              <a:solidFill>
                <a:schemeClr val="bg1"/>
              </a:solidFill>
            </a:endParaRPr>
          </a:p>
        </p:txBody>
      </p:sp>
      <p:sp>
        <p:nvSpPr>
          <p:cNvPr id="14" name="Rectangle 13"/>
          <p:cNvSpPr/>
          <p:nvPr/>
        </p:nvSpPr>
        <p:spPr>
          <a:xfrm>
            <a:off x="4402556" y="5798403"/>
            <a:ext cx="1651542" cy="954107"/>
          </a:xfrm>
          <a:prstGeom prst="rect">
            <a:avLst/>
          </a:prstGeom>
        </p:spPr>
        <p:txBody>
          <a:bodyPr wrap="none">
            <a:spAutoFit/>
          </a:bodyPr>
          <a:lstStyle/>
          <a:p>
            <a:pPr algn="ctr"/>
            <a:r>
              <a:rPr lang="en-US" sz="1400" b="1" dirty="0">
                <a:solidFill>
                  <a:schemeClr val="bg1"/>
                </a:solidFill>
              </a:rPr>
              <a:t>Comparison Group</a:t>
            </a:r>
          </a:p>
          <a:p>
            <a:pPr algn="ctr"/>
            <a:r>
              <a:rPr lang="en-US" sz="1400" b="1" dirty="0">
                <a:solidFill>
                  <a:schemeClr val="bg1"/>
                </a:solidFill>
              </a:rPr>
              <a:t>■ </a:t>
            </a:r>
            <a:r>
              <a:rPr lang="en-US" sz="1400" dirty="0">
                <a:solidFill>
                  <a:schemeClr val="bg1"/>
                </a:solidFill>
              </a:rPr>
              <a:t>Very Satisfied       </a:t>
            </a:r>
          </a:p>
          <a:p>
            <a:pPr algn="ctr"/>
            <a:r>
              <a:rPr lang="en-US" sz="1400" b="1" dirty="0">
                <a:solidFill>
                  <a:schemeClr val="bg1">
                    <a:lumMod val="50000"/>
                    <a:lumOff val="50000"/>
                  </a:schemeClr>
                </a:solidFill>
              </a:rPr>
              <a:t>■</a:t>
            </a:r>
            <a:r>
              <a:rPr lang="en-US" sz="1400" b="1" dirty="0">
                <a:solidFill>
                  <a:schemeClr val="bg1"/>
                </a:solidFill>
              </a:rPr>
              <a:t> </a:t>
            </a:r>
            <a:r>
              <a:rPr lang="en-US" sz="1400" dirty="0">
                <a:solidFill>
                  <a:schemeClr val="bg1"/>
                </a:solidFill>
              </a:rPr>
              <a:t>Satisfied            </a:t>
            </a:r>
            <a:r>
              <a:rPr lang="en-US" sz="1400" b="1" dirty="0">
                <a:solidFill>
                  <a:schemeClr val="bg1"/>
                </a:solidFill>
              </a:rPr>
              <a:t>   </a:t>
            </a:r>
            <a:endParaRPr lang="en-US" sz="1400" dirty="0">
              <a:solidFill>
                <a:schemeClr val="bg1"/>
              </a:solidFill>
            </a:endParaRPr>
          </a:p>
          <a:p>
            <a:pPr algn="ctr"/>
            <a:endParaRPr lang="en-US" sz="1400" dirty="0">
              <a:solidFill>
                <a:schemeClr val="bg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2"/>
          <p:cNvSpPr>
            <a:spLocks noGrp="1" noChangeArrowheads="1"/>
          </p:cNvSpPr>
          <p:nvPr>
            <p:ph type="title"/>
          </p:nvPr>
        </p:nvSpPr>
        <p:spPr>
          <a:xfrm>
            <a:off x="917575" y="370243"/>
            <a:ext cx="8226425" cy="1143000"/>
          </a:xfrm>
        </p:spPr>
        <p:txBody>
          <a:bodyPr anchor="t"/>
          <a:lstStyle/>
          <a:p>
            <a:pPr eaLnBrk="1" hangingPunct="1">
              <a:defRPr/>
            </a:pPr>
            <a:r>
              <a:rPr lang="en-US" dirty="0">
                <a:solidFill>
                  <a:schemeClr val="bg1"/>
                </a:solidFill>
                <a:latin typeface="Franklin Gothic Medium" panose="020B0603020102020204" pitchFamily="34" charset="0"/>
              </a:rPr>
              <a:t>Satisfaction with Services and Community</a:t>
            </a:r>
            <a:r>
              <a:rPr lang="en-US" sz="1600" dirty="0">
                <a:solidFill>
                  <a:schemeClr val="bg1"/>
                </a:solidFill>
                <a:latin typeface="Franklin Gothic Medium" panose="020B0603020102020204" pitchFamily="34" charset="0"/>
              </a:rPr>
              <a:t/>
            </a:r>
            <a:br>
              <a:rPr lang="en-US" sz="1600" dirty="0">
                <a:solidFill>
                  <a:schemeClr val="bg1"/>
                </a:solidFill>
                <a:latin typeface="Franklin Gothic Medium" panose="020B0603020102020204" pitchFamily="34" charset="0"/>
              </a:rPr>
            </a:br>
            <a:r>
              <a:rPr lang="en-US" sz="1700" b="0" dirty="0">
                <a:solidFill>
                  <a:schemeClr val="accent3"/>
                </a:solidFill>
                <a:latin typeface="Franklin Gothic Book" panose="020B0503020102020204" pitchFamily="34" charset="0"/>
              </a:rPr>
              <a:t>Where students live, how they are oriented to the campus, and the support they receive during the first year are important determinants of their college experience. These items gauge use of and satisfaction with campus services and general community.</a:t>
            </a:r>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
        <p:nvSpPr>
          <p:cNvPr id="47106" name="Slide Number Placeholder 3"/>
          <p:cNvSpPr>
            <a:spLocks noGrp="1"/>
          </p:cNvSpPr>
          <p:nvPr>
            <p:ph type="sldNum" sz="quarter" idx="4294967295"/>
          </p:nvPr>
        </p:nvSpPr>
        <p:spPr>
          <a:xfrm>
            <a:off x="8686800" y="6397625"/>
            <a:ext cx="457200" cy="457200"/>
          </a:xfrm>
          <a:prstGeom prst="rect">
            <a:avLst/>
          </a:prstGeom>
          <a:noFill/>
        </p:spPr>
        <p:txBody>
          <a:bodyPr/>
          <a:lstStyle/>
          <a:p>
            <a:fld id="{35D5C305-F7E8-4C08-87C4-353CB88D62E7}" type="slidenum">
              <a:rPr lang="en-US" sz="1400" smtClean="0">
                <a:solidFill>
                  <a:schemeClr val="bg1"/>
                </a:solidFill>
              </a:rPr>
              <a:pPr/>
              <a:t>34</a:t>
            </a:fld>
            <a:endParaRPr lang="en-US" dirty="0">
              <a:solidFill>
                <a:schemeClr val="bg1"/>
              </a:solidFill>
            </a:endParaRPr>
          </a:p>
        </p:txBody>
      </p:sp>
      <p:graphicFrame>
        <p:nvGraphicFramePr>
          <p:cNvPr id="18" name="Services Community"/>
          <p:cNvGraphicFramePr>
            <a:graphicFrameLocks noChangeAspect="1"/>
          </p:cNvGraphicFramePr>
          <p:nvPr>
            <p:custDataLst>
              <p:tags r:id="rId1"/>
            </p:custDataLst>
            <p:extLst>
              <p:ext uri="{D42A27DB-BD31-4B8C-83A1-F6EECF244321}">
                <p14:modId xmlns:p14="http://schemas.microsoft.com/office/powerpoint/2010/main" val="204702978"/>
              </p:ext>
            </p:extLst>
          </p:nvPr>
        </p:nvGraphicFramePr>
        <p:xfrm>
          <a:off x="95740" y="1691212"/>
          <a:ext cx="8737600" cy="3708400"/>
        </p:xfrm>
        <a:graphic>
          <a:graphicData uri="http://schemas.openxmlformats.org/drawingml/2006/chart">
            <c:chart xmlns:c="http://schemas.openxmlformats.org/drawingml/2006/chart" xmlns:r="http://schemas.openxmlformats.org/officeDocument/2006/relationships" r:id="rId4"/>
          </a:graphicData>
        </a:graphic>
      </p:graphicFrame>
      <p:sp>
        <p:nvSpPr>
          <p:cNvPr id="7174" name="TextBox 10"/>
          <p:cNvSpPr txBox="1">
            <a:spLocks noChangeArrowheads="1"/>
          </p:cNvSpPr>
          <p:nvPr/>
        </p:nvSpPr>
        <p:spPr bwMode="auto">
          <a:xfrm>
            <a:off x="893537" y="5290606"/>
            <a:ext cx="2002063" cy="523220"/>
          </a:xfrm>
          <a:prstGeom prst="rect">
            <a:avLst/>
          </a:prstGeom>
          <a:noFill/>
          <a:ln w="9525">
            <a:noFill/>
            <a:miter lim="800000"/>
            <a:headEnd/>
            <a:tailEnd/>
          </a:ln>
        </p:spPr>
        <p:txBody>
          <a:bodyPr wrap="square">
            <a:spAutoFit/>
          </a:bodyPr>
          <a:lstStyle/>
          <a:p>
            <a:pPr algn="ctr">
              <a:defRPr/>
            </a:pPr>
            <a:r>
              <a:rPr lang="en-US" sz="1400" b="1" dirty="0">
                <a:solidFill>
                  <a:schemeClr val="bg1"/>
                </a:solidFill>
              </a:rPr>
              <a:t>Availability of campus social activities</a:t>
            </a:r>
          </a:p>
        </p:txBody>
      </p:sp>
      <p:sp>
        <p:nvSpPr>
          <p:cNvPr id="7177" name="TextBox 14"/>
          <p:cNvSpPr txBox="1">
            <a:spLocks noChangeArrowheads="1"/>
          </p:cNvSpPr>
          <p:nvPr/>
        </p:nvSpPr>
        <p:spPr bwMode="auto">
          <a:xfrm>
            <a:off x="3526239" y="5268519"/>
            <a:ext cx="2286000" cy="523220"/>
          </a:xfrm>
          <a:prstGeom prst="rect">
            <a:avLst/>
          </a:prstGeom>
          <a:noFill/>
          <a:ln w="9525">
            <a:noFill/>
            <a:miter lim="800000"/>
            <a:headEnd/>
            <a:tailEnd/>
          </a:ln>
        </p:spPr>
        <p:txBody>
          <a:bodyPr>
            <a:spAutoFit/>
          </a:bodyPr>
          <a:lstStyle/>
          <a:p>
            <a:pPr algn="ctr">
              <a:defRPr/>
            </a:pPr>
            <a:r>
              <a:rPr lang="en-US" sz="1400" b="1" dirty="0">
                <a:solidFill>
                  <a:schemeClr val="bg1"/>
                </a:solidFill>
              </a:rPr>
              <a:t>Orientation for </a:t>
            </a:r>
          </a:p>
          <a:p>
            <a:pPr algn="ctr">
              <a:defRPr/>
            </a:pPr>
            <a:r>
              <a:rPr lang="en-US" sz="1400" b="1" dirty="0">
                <a:solidFill>
                  <a:schemeClr val="bg1"/>
                </a:solidFill>
              </a:rPr>
              <a:t>new students</a:t>
            </a:r>
          </a:p>
        </p:txBody>
      </p:sp>
      <p:sp>
        <p:nvSpPr>
          <p:cNvPr id="7178" name="TextBox 15"/>
          <p:cNvSpPr txBox="1">
            <a:spLocks noChangeArrowheads="1"/>
          </p:cNvSpPr>
          <p:nvPr/>
        </p:nvSpPr>
        <p:spPr bwMode="auto">
          <a:xfrm>
            <a:off x="6705600" y="5298941"/>
            <a:ext cx="1752600" cy="307777"/>
          </a:xfrm>
          <a:prstGeom prst="rect">
            <a:avLst/>
          </a:prstGeom>
          <a:noFill/>
          <a:ln w="9525">
            <a:noFill/>
            <a:miter lim="800000"/>
            <a:headEnd/>
            <a:tailEnd/>
          </a:ln>
        </p:spPr>
        <p:txBody>
          <a:bodyPr wrap="square">
            <a:spAutoFit/>
          </a:bodyPr>
          <a:lstStyle/>
          <a:p>
            <a:pPr algn="ctr">
              <a:defRPr/>
            </a:pPr>
            <a:r>
              <a:rPr lang="en-US" sz="1400" b="1" dirty="0">
                <a:solidFill>
                  <a:schemeClr val="bg1"/>
                </a:solidFill>
              </a:rPr>
              <a:t>Student</a:t>
            </a:r>
            <a:r>
              <a:rPr lang="en-US" sz="1400" b="1" dirty="0">
                <a:solidFill>
                  <a:schemeClr val="tx1">
                    <a:lumMod val="75000"/>
                  </a:schemeClr>
                </a:solidFill>
              </a:rPr>
              <a:t> </a:t>
            </a:r>
            <a:r>
              <a:rPr lang="en-US" sz="1400" b="1" dirty="0">
                <a:solidFill>
                  <a:schemeClr val="bg1"/>
                </a:solidFill>
              </a:rPr>
              <a:t>housing</a:t>
            </a:r>
          </a:p>
        </p:txBody>
      </p:sp>
      <p:sp>
        <p:nvSpPr>
          <p:cNvPr id="11" name="Rectangle 10"/>
          <p:cNvSpPr/>
          <p:nvPr/>
        </p:nvSpPr>
        <p:spPr>
          <a:xfrm>
            <a:off x="2614194" y="5798403"/>
            <a:ext cx="1785746" cy="954107"/>
          </a:xfrm>
          <a:prstGeom prst="rect">
            <a:avLst/>
          </a:prstGeom>
        </p:spPr>
        <p:txBody>
          <a:bodyPr wrap="none">
            <a:spAutoFit/>
          </a:bodyPr>
          <a:lstStyle/>
          <a:p>
            <a:r>
              <a:rPr lang="en-US" sz="1400" b="1" dirty="0">
                <a:solidFill>
                  <a:schemeClr val="bg1"/>
                </a:solidFill>
              </a:rPr>
              <a:t>Your Institution</a:t>
            </a:r>
          </a:p>
          <a:p>
            <a:pPr algn="ctr"/>
            <a:r>
              <a:rPr lang="en-US" sz="1400" b="1" dirty="0">
                <a:solidFill>
                  <a:schemeClr val="accent3"/>
                </a:solidFill>
              </a:rPr>
              <a:t>■</a:t>
            </a:r>
            <a:r>
              <a:rPr lang="en-US" sz="1400" b="1" dirty="0">
                <a:solidFill>
                  <a:schemeClr val="bg1"/>
                </a:solidFill>
              </a:rPr>
              <a:t> </a:t>
            </a:r>
            <a:r>
              <a:rPr lang="en-US" sz="1400" dirty="0">
                <a:solidFill>
                  <a:schemeClr val="bg1"/>
                </a:solidFill>
              </a:rPr>
              <a:t>Very Satisfied           </a:t>
            </a:r>
          </a:p>
          <a:p>
            <a:pPr algn="ctr"/>
            <a:r>
              <a:rPr lang="en-US" sz="1400" b="1" dirty="0">
                <a:solidFill>
                  <a:schemeClr val="accent3">
                    <a:lumMod val="60000"/>
                    <a:lumOff val="40000"/>
                  </a:schemeClr>
                </a:solidFill>
              </a:rPr>
              <a:t>■</a:t>
            </a:r>
            <a:r>
              <a:rPr lang="en-US" sz="1400" b="1" dirty="0">
                <a:solidFill>
                  <a:schemeClr val="bg1"/>
                </a:solidFill>
              </a:rPr>
              <a:t> </a:t>
            </a:r>
            <a:r>
              <a:rPr lang="en-US" sz="1400" dirty="0">
                <a:solidFill>
                  <a:schemeClr val="bg1"/>
                </a:solidFill>
              </a:rPr>
              <a:t>Satisfied           </a:t>
            </a:r>
            <a:r>
              <a:rPr lang="en-US" sz="1400" b="1" dirty="0">
                <a:solidFill>
                  <a:schemeClr val="bg1"/>
                </a:solidFill>
              </a:rPr>
              <a:t>        </a:t>
            </a:r>
            <a:endParaRPr lang="en-US" sz="1400" dirty="0">
              <a:solidFill>
                <a:schemeClr val="bg1"/>
              </a:solidFill>
            </a:endParaRPr>
          </a:p>
          <a:p>
            <a:pPr algn="ctr"/>
            <a:r>
              <a:rPr lang="en-US" sz="1400" b="1" dirty="0">
                <a:solidFill>
                  <a:schemeClr val="bg1"/>
                </a:solidFill>
              </a:rPr>
              <a:t> </a:t>
            </a:r>
            <a:endParaRPr lang="en-US" sz="1400" dirty="0">
              <a:solidFill>
                <a:schemeClr val="bg1"/>
              </a:solidFill>
            </a:endParaRPr>
          </a:p>
        </p:txBody>
      </p:sp>
      <p:sp>
        <p:nvSpPr>
          <p:cNvPr id="12" name="Rectangle 11"/>
          <p:cNvSpPr/>
          <p:nvPr/>
        </p:nvSpPr>
        <p:spPr>
          <a:xfrm>
            <a:off x="4402556" y="5798403"/>
            <a:ext cx="1651542" cy="954107"/>
          </a:xfrm>
          <a:prstGeom prst="rect">
            <a:avLst/>
          </a:prstGeom>
        </p:spPr>
        <p:txBody>
          <a:bodyPr wrap="none">
            <a:spAutoFit/>
          </a:bodyPr>
          <a:lstStyle/>
          <a:p>
            <a:pPr algn="ctr"/>
            <a:r>
              <a:rPr lang="en-US" sz="1400" b="1" dirty="0">
                <a:solidFill>
                  <a:schemeClr val="bg1"/>
                </a:solidFill>
              </a:rPr>
              <a:t>Comparison Group</a:t>
            </a:r>
          </a:p>
          <a:p>
            <a:pPr algn="ctr"/>
            <a:r>
              <a:rPr lang="en-US" sz="1400" b="1" dirty="0">
                <a:solidFill>
                  <a:schemeClr val="bg1"/>
                </a:solidFill>
              </a:rPr>
              <a:t>■ </a:t>
            </a:r>
            <a:r>
              <a:rPr lang="en-US" sz="1400" dirty="0">
                <a:solidFill>
                  <a:schemeClr val="bg1"/>
                </a:solidFill>
              </a:rPr>
              <a:t>Very Satisfied       </a:t>
            </a:r>
          </a:p>
          <a:p>
            <a:pPr algn="ctr"/>
            <a:r>
              <a:rPr lang="en-US" sz="1400" b="1" dirty="0">
                <a:solidFill>
                  <a:schemeClr val="bg1">
                    <a:lumMod val="50000"/>
                    <a:lumOff val="50000"/>
                  </a:schemeClr>
                </a:solidFill>
              </a:rPr>
              <a:t>■</a:t>
            </a:r>
            <a:r>
              <a:rPr lang="en-US" sz="1400" b="1" dirty="0">
                <a:solidFill>
                  <a:schemeClr val="bg1"/>
                </a:solidFill>
              </a:rPr>
              <a:t> </a:t>
            </a:r>
            <a:r>
              <a:rPr lang="en-US" sz="1400" dirty="0">
                <a:solidFill>
                  <a:schemeClr val="bg1"/>
                </a:solidFill>
              </a:rPr>
              <a:t>Satisfied            </a:t>
            </a:r>
            <a:r>
              <a:rPr lang="en-US" sz="1400" b="1" dirty="0">
                <a:solidFill>
                  <a:schemeClr val="bg1"/>
                </a:solidFill>
              </a:rPr>
              <a:t>   </a:t>
            </a:r>
            <a:endParaRPr lang="en-US" sz="1400" dirty="0">
              <a:solidFill>
                <a:schemeClr val="bg1"/>
              </a:solidFill>
            </a:endParaRPr>
          </a:p>
          <a:p>
            <a:pPr algn="ctr"/>
            <a:endParaRPr lang="en-US" sz="1400" dirty="0">
              <a:solidFill>
                <a:schemeClr val="bg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914400" y="227013"/>
            <a:ext cx="8226425" cy="1143000"/>
          </a:xfrm>
        </p:spPr>
        <p:txBody>
          <a:bodyPr anchor="t"/>
          <a:lstStyle/>
          <a:p>
            <a:pPr eaLnBrk="1" hangingPunct="1">
              <a:defRPr/>
            </a:pPr>
            <a:r>
              <a:rPr lang="en-US" dirty="0">
                <a:solidFill>
                  <a:schemeClr val="bg1"/>
                </a:solidFill>
                <a:latin typeface="Franklin Gothic Medium" panose="020B0603020102020204" pitchFamily="34" charset="0"/>
              </a:rPr>
              <a:t> Overall Satisfaction</a:t>
            </a:r>
            <a:br>
              <a:rPr lang="en-US" dirty="0">
                <a:solidFill>
                  <a:schemeClr val="bg1"/>
                </a:solidFill>
                <a:latin typeface="Franklin Gothic Medium" panose="020B0603020102020204" pitchFamily="34" charset="0"/>
              </a:rPr>
            </a:br>
            <a:r>
              <a:rPr lang="en-US" sz="1800" b="0" i="1" dirty="0">
                <a:solidFill>
                  <a:schemeClr val="accent3"/>
                </a:solidFill>
                <a:latin typeface="Franklin Gothic Book" panose="020B0503020102020204" pitchFamily="34" charset="0"/>
              </a:rPr>
              <a:t>Overall Satisfaction </a:t>
            </a:r>
            <a:r>
              <a:rPr lang="en-US" sz="1800" b="0" dirty="0">
                <a:solidFill>
                  <a:schemeClr val="accent3"/>
                </a:solidFill>
                <a:latin typeface="Franklin Gothic Book" panose="020B0503020102020204" pitchFamily="34" charset="0"/>
              </a:rPr>
              <a:t>is a unified measure of students’ satisfaction with the </a:t>
            </a:r>
            <a:br>
              <a:rPr lang="en-US" sz="1800" b="0" dirty="0">
                <a:solidFill>
                  <a:schemeClr val="accent3"/>
                </a:solidFill>
                <a:latin typeface="Franklin Gothic Book" panose="020B0503020102020204" pitchFamily="34" charset="0"/>
              </a:rPr>
            </a:br>
            <a:r>
              <a:rPr lang="en-US" sz="1800" b="0" dirty="0">
                <a:solidFill>
                  <a:schemeClr val="accent3"/>
                </a:solidFill>
                <a:latin typeface="Franklin Gothic Book" panose="020B0503020102020204" pitchFamily="34" charset="0"/>
              </a:rPr>
              <a:t>college experience.</a:t>
            </a:r>
          </a:p>
        </p:txBody>
      </p:sp>
      <p:sp>
        <p:nvSpPr>
          <p:cNvPr id="3" name="Footer Placeholder 2"/>
          <p:cNvSpPr>
            <a:spLocks noGrp="1"/>
          </p:cNvSpPr>
          <p:nvPr>
            <p:ph type="ftr" sz="quarter" idx="3"/>
          </p:nvPr>
        </p:nvSpPr>
        <p:spPr>
          <a:prstGeom prst="rect">
            <a:avLst/>
          </a:prstGeom>
        </p:spPr>
        <p:txBody>
          <a:bodyPr/>
          <a:lstStyle/>
          <a:p>
            <a:pPr>
              <a:defRPr/>
            </a:pPr>
            <a:r>
              <a:rPr lang="en-US">
                <a:solidFill>
                  <a:schemeClr val="bg1"/>
                </a:solidFill>
              </a:rPr>
              <a:t>2019 Your First College Year Survey</a:t>
            </a:r>
            <a:endParaRPr lang="en-US" dirty="0">
              <a:solidFill>
                <a:schemeClr val="bg1"/>
              </a:solidFill>
            </a:endParaRPr>
          </a:p>
        </p:txBody>
      </p:sp>
      <p:sp>
        <p:nvSpPr>
          <p:cNvPr id="12" name="Slide Number Placeholder 11"/>
          <p:cNvSpPr>
            <a:spLocks noGrp="1"/>
          </p:cNvSpPr>
          <p:nvPr>
            <p:ph type="sldNum" sz="quarter" idx="4294967295"/>
          </p:nvPr>
        </p:nvSpPr>
        <p:spPr>
          <a:xfrm>
            <a:off x="8382000" y="6397625"/>
            <a:ext cx="762000" cy="457200"/>
          </a:xfrm>
          <a:prstGeom prst="rect">
            <a:avLst/>
          </a:prstGeom>
        </p:spPr>
        <p:txBody>
          <a:bodyPr/>
          <a:lstStyle/>
          <a:p>
            <a:pPr>
              <a:defRPr/>
            </a:pPr>
            <a:fld id="{7F203371-9CB2-4A90-9261-771DC74F61A0}" type="slidenum">
              <a:rPr lang="en-US" sz="1400" smtClean="0">
                <a:solidFill>
                  <a:schemeClr val="bg1"/>
                </a:solidFill>
              </a:rPr>
              <a:pPr>
                <a:defRPr/>
              </a:pPr>
              <a:t>35</a:t>
            </a:fld>
            <a:endParaRPr lang="en-US" dirty="0">
              <a:solidFill>
                <a:schemeClr val="bg1"/>
              </a:solidFill>
            </a:endParaRPr>
          </a:p>
        </p:txBody>
      </p:sp>
      <p:graphicFrame>
        <p:nvGraphicFramePr>
          <p:cNvPr id="8" name="Overall Satisfaction"/>
          <p:cNvGraphicFramePr>
            <a:graphicFrameLocks noChangeAspect="1"/>
          </p:cNvGraphicFramePr>
          <p:nvPr>
            <p:custDataLst>
              <p:tags r:id="rId1"/>
            </p:custDataLst>
            <p:extLst>
              <p:ext uri="{D42A27DB-BD31-4B8C-83A1-F6EECF244321}">
                <p14:modId xmlns:p14="http://schemas.microsoft.com/office/powerpoint/2010/main" val="92242169"/>
              </p:ext>
            </p:extLst>
          </p:nvPr>
        </p:nvGraphicFramePr>
        <p:xfrm>
          <a:off x="53801" y="1143000"/>
          <a:ext cx="8902700" cy="4953000"/>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5"/>
          <p:cNvSpPr/>
          <p:nvPr/>
        </p:nvSpPr>
        <p:spPr>
          <a:xfrm>
            <a:off x="1744985" y="5867400"/>
            <a:ext cx="1703864" cy="461665"/>
          </a:xfrm>
          <a:prstGeom prst="rect">
            <a:avLst/>
          </a:prstGeom>
        </p:spPr>
        <p:txBody>
          <a:bodyPr wrap="none">
            <a:spAutoFit/>
          </a:bodyPr>
          <a:lstStyle/>
          <a:p>
            <a:pPr algn="ctr"/>
            <a:r>
              <a:rPr lang="en-US" sz="2400" b="1" dirty="0">
                <a:solidFill>
                  <a:schemeClr val="accent3"/>
                </a:solidFill>
              </a:rPr>
              <a:t>■</a:t>
            </a:r>
            <a:r>
              <a:rPr lang="en-US" sz="2400" b="1" dirty="0">
                <a:solidFill>
                  <a:schemeClr val="tx2">
                    <a:lumMod val="75000"/>
                  </a:schemeClr>
                </a:solidFill>
              </a:rPr>
              <a:t> </a:t>
            </a:r>
            <a:r>
              <a:rPr lang="en-US" sz="1400" b="1" dirty="0">
                <a:solidFill>
                  <a:schemeClr val="bg1"/>
                </a:solidFill>
              </a:rPr>
              <a:t>Your Institution </a:t>
            </a:r>
            <a:endParaRPr lang="en-US" sz="1400" dirty="0">
              <a:solidFill>
                <a:schemeClr val="bg1"/>
              </a:solidFill>
            </a:endParaRPr>
          </a:p>
        </p:txBody>
      </p:sp>
      <p:sp>
        <p:nvSpPr>
          <p:cNvPr id="7" name="Rectangle 6"/>
          <p:cNvSpPr/>
          <p:nvPr/>
        </p:nvSpPr>
        <p:spPr>
          <a:xfrm>
            <a:off x="3547934" y="5867400"/>
            <a:ext cx="1914435" cy="461665"/>
          </a:xfrm>
          <a:prstGeom prst="rect">
            <a:avLst/>
          </a:prstGeom>
        </p:spPr>
        <p:txBody>
          <a:bodyPr wrap="none">
            <a:spAutoFit/>
          </a:bodyPr>
          <a:lstStyle/>
          <a:p>
            <a:pPr algn="ctr"/>
            <a:r>
              <a:rPr lang="en-US" sz="2400" b="1" dirty="0">
                <a:solidFill>
                  <a:schemeClr val="bg1"/>
                </a:solidFill>
              </a:rPr>
              <a:t>■ </a:t>
            </a:r>
            <a:r>
              <a:rPr lang="en-US" sz="1400" b="1" dirty="0">
                <a:solidFill>
                  <a:schemeClr val="bg1"/>
                </a:solidFill>
              </a:rPr>
              <a:t>Comparison Group</a:t>
            </a:r>
            <a:endParaRPr lang="en-US" sz="1400" dirty="0">
              <a:solidFill>
                <a:schemeClr val="bg1"/>
              </a:solidFill>
            </a:endParaRPr>
          </a:p>
        </p:txBody>
      </p:sp>
      <p:sp>
        <p:nvSpPr>
          <p:cNvPr id="2" name="Rectangle 1"/>
          <p:cNvSpPr/>
          <p:nvPr/>
        </p:nvSpPr>
        <p:spPr>
          <a:xfrm>
            <a:off x="6082665" y="2814905"/>
            <a:ext cx="3048000" cy="1815882"/>
          </a:xfrm>
          <a:prstGeom prst="rect">
            <a:avLst/>
          </a:prstGeom>
        </p:spPr>
        <p:txBody>
          <a:bodyPr wrap="square">
            <a:spAutoFit/>
          </a:bodyPr>
          <a:lstStyle/>
          <a:p>
            <a:pPr algn="ctr"/>
            <a:r>
              <a:rPr lang="en-US" sz="1400" b="1" u="sng" dirty="0">
                <a:solidFill>
                  <a:schemeClr val="bg1"/>
                </a:solidFill>
              </a:rPr>
              <a:t>Construct Items</a:t>
            </a:r>
          </a:p>
          <a:p>
            <a:pPr algn="ctr"/>
            <a:endParaRPr lang="en-US" sz="1400" b="1" u="sng" dirty="0">
              <a:solidFill>
                <a:schemeClr val="bg1"/>
              </a:solidFill>
            </a:endParaRPr>
          </a:p>
          <a:p>
            <a:pPr marL="342900" indent="-220663">
              <a:buFont typeface="Arial" panose="020B0604020202020204" pitchFamily="34" charset="0"/>
              <a:buChar char="•"/>
            </a:pPr>
            <a:r>
              <a:rPr lang="en-US" sz="1400" b="1" dirty="0">
                <a:solidFill>
                  <a:schemeClr val="bg1"/>
                </a:solidFill>
              </a:rPr>
              <a:t>Overall college experience</a:t>
            </a:r>
          </a:p>
          <a:p>
            <a:pPr marL="342900" indent="-220663">
              <a:buFont typeface="Arial" panose="020B0604020202020204" pitchFamily="34" charset="0"/>
              <a:buChar char="•"/>
            </a:pPr>
            <a:r>
              <a:rPr lang="en-US" sz="1400" b="1" dirty="0">
                <a:solidFill>
                  <a:srgbClr val="1F2A44"/>
                </a:solidFill>
              </a:rPr>
              <a:t>If given the choice, would you still choose to enroll at your current (or most) recent college? </a:t>
            </a:r>
          </a:p>
          <a:p>
            <a:pPr marL="342900" indent="-220663">
              <a:buFont typeface="Arial" panose="020B0604020202020204" pitchFamily="34" charset="0"/>
              <a:buChar char="•"/>
            </a:pPr>
            <a:r>
              <a:rPr lang="en-US" sz="1400" b="1" dirty="0">
                <a:solidFill>
                  <a:schemeClr val="bg1"/>
                </a:solidFill>
              </a:rPr>
              <a:t>Overall academic experience</a:t>
            </a:r>
          </a:p>
          <a:p>
            <a:pPr marL="342900" indent="-220663">
              <a:buFont typeface="Arial" panose="020B0604020202020204" pitchFamily="34" charset="0"/>
              <a:buChar char="•"/>
            </a:pPr>
            <a:r>
              <a:rPr lang="en-US" sz="1400" b="1" dirty="0">
                <a:solidFill>
                  <a:schemeClr val="bg1"/>
                </a:solidFill>
              </a:rPr>
              <a:t>Overall quality of instruction</a:t>
            </a:r>
          </a:p>
        </p:txBody>
      </p:sp>
      <p:sp>
        <p:nvSpPr>
          <p:cNvPr id="9" name="TextBox 8"/>
          <p:cNvSpPr txBox="1"/>
          <p:nvPr/>
        </p:nvSpPr>
        <p:spPr>
          <a:xfrm>
            <a:off x="6324618" y="5520035"/>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4294967295"/>
          </p:nvPr>
        </p:nvSpPr>
        <p:spPr>
          <a:xfrm>
            <a:off x="8686800" y="6397625"/>
            <a:ext cx="457200" cy="457200"/>
          </a:xfrm>
          <a:prstGeom prst="rect">
            <a:avLst/>
          </a:prstGeom>
          <a:noFill/>
        </p:spPr>
        <p:txBody>
          <a:bodyPr/>
          <a:lstStyle/>
          <a:p>
            <a:fld id="{4AC98897-1DEB-4D6D-8B9F-AF03E370BD10}" type="slidenum">
              <a:rPr lang="en-US" sz="1400" smtClean="0">
                <a:solidFill>
                  <a:schemeClr val="bg1"/>
                </a:solidFill>
              </a:rPr>
              <a:pPr/>
              <a:t>36</a:t>
            </a:fld>
            <a:endParaRPr lang="en-US" sz="1400" dirty="0">
              <a:solidFill>
                <a:schemeClr val="bg1"/>
              </a:solidFill>
            </a:endParaRPr>
          </a:p>
        </p:txBody>
      </p:sp>
      <p:sp>
        <p:nvSpPr>
          <p:cNvPr id="36868" name="Rectangle 2"/>
          <p:cNvSpPr>
            <a:spLocks noChangeArrowheads="1"/>
          </p:cNvSpPr>
          <p:nvPr/>
        </p:nvSpPr>
        <p:spPr bwMode="auto">
          <a:xfrm>
            <a:off x="1905000" y="1371600"/>
            <a:ext cx="5407025" cy="4800600"/>
          </a:xfrm>
          <a:prstGeom prst="rect">
            <a:avLst/>
          </a:prstGeom>
          <a:noFill/>
          <a:ln w="9525">
            <a:noFill/>
            <a:miter lim="800000"/>
            <a:headEnd/>
            <a:tailEnd/>
          </a:ln>
        </p:spPr>
        <p:txBody>
          <a:bodyPr/>
          <a:lstStyle/>
          <a:p>
            <a:pPr algn="ctr" eaLnBrk="1" hangingPunct="1">
              <a:defRPr/>
            </a:pPr>
            <a:r>
              <a:rPr lang="en-US" sz="2800" b="1" dirty="0">
                <a:solidFill>
                  <a:schemeClr val="bg1"/>
                </a:solidFill>
                <a:latin typeface="Franklin Gothic Book" panose="020B0503020102020204" pitchFamily="34" charset="0"/>
              </a:rPr>
              <a:t>For more information about </a:t>
            </a:r>
          </a:p>
          <a:p>
            <a:pPr algn="ctr" eaLnBrk="1" hangingPunct="1">
              <a:defRPr/>
            </a:pPr>
            <a:r>
              <a:rPr lang="en-US" sz="2800" b="1" dirty="0">
                <a:solidFill>
                  <a:schemeClr val="bg1"/>
                </a:solidFill>
                <a:latin typeface="Franklin Gothic Book" panose="020B0503020102020204" pitchFamily="34" charset="0"/>
              </a:rPr>
              <a:t>HERI/CIRP Surveys</a:t>
            </a:r>
            <a:br>
              <a:rPr lang="en-US" sz="2800" b="1" dirty="0">
                <a:solidFill>
                  <a:schemeClr val="bg1"/>
                </a:solidFill>
                <a:latin typeface="Franklin Gothic Book" panose="020B0503020102020204" pitchFamily="34" charset="0"/>
              </a:rPr>
            </a:br>
            <a:r>
              <a:rPr lang="en-US" b="1" dirty="0">
                <a:solidFill>
                  <a:schemeClr val="bg1"/>
                </a:solidFill>
                <a:latin typeface="Franklin Gothic Book" panose="020B0503020102020204" pitchFamily="34" charset="0"/>
              </a:rPr>
              <a:t/>
            </a:r>
            <a:br>
              <a:rPr lang="en-US" b="1" dirty="0">
                <a:solidFill>
                  <a:schemeClr val="bg1"/>
                </a:solidFill>
                <a:latin typeface="Franklin Gothic Book" panose="020B0503020102020204" pitchFamily="34" charset="0"/>
              </a:rPr>
            </a:br>
            <a:r>
              <a:rPr lang="en-US" b="1" dirty="0">
                <a:solidFill>
                  <a:schemeClr val="bg1"/>
                </a:solidFill>
                <a:latin typeface="Franklin Gothic Book" panose="020B0503020102020204" pitchFamily="34" charset="0"/>
              </a:rPr>
              <a:t>The Freshman Survey</a:t>
            </a:r>
            <a:br>
              <a:rPr lang="en-US" b="1" dirty="0">
                <a:solidFill>
                  <a:schemeClr val="bg1"/>
                </a:solidFill>
                <a:latin typeface="Franklin Gothic Book" panose="020B0503020102020204" pitchFamily="34" charset="0"/>
              </a:rPr>
            </a:br>
            <a:r>
              <a:rPr lang="en-US" b="1" dirty="0">
                <a:solidFill>
                  <a:schemeClr val="bg1"/>
                </a:solidFill>
                <a:latin typeface="Franklin Gothic Book" panose="020B0503020102020204" pitchFamily="34" charset="0"/>
              </a:rPr>
              <a:t>Your First College Year Survey</a:t>
            </a:r>
          </a:p>
          <a:p>
            <a:pPr algn="ctr" eaLnBrk="1" hangingPunct="1">
              <a:defRPr/>
            </a:pPr>
            <a:r>
              <a:rPr lang="en-US" b="1" dirty="0">
                <a:solidFill>
                  <a:schemeClr val="bg1"/>
                </a:solidFill>
                <a:latin typeface="Franklin Gothic Book" panose="020B0503020102020204" pitchFamily="34" charset="0"/>
              </a:rPr>
              <a:t>Diverse Learning Environments Survey</a:t>
            </a:r>
            <a:br>
              <a:rPr lang="en-US" b="1" dirty="0">
                <a:solidFill>
                  <a:schemeClr val="bg1"/>
                </a:solidFill>
                <a:latin typeface="Franklin Gothic Book" panose="020B0503020102020204" pitchFamily="34" charset="0"/>
              </a:rPr>
            </a:br>
            <a:r>
              <a:rPr lang="en-US" b="1" dirty="0">
                <a:solidFill>
                  <a:schemeClr val="bg1"/>
                </a:solidFill>
                <a:latin typeface="Franklin Gothic Book" panose="020B0503020102020204" pitchFamily="34" charset="0"/>
              </a:rPr>
              <a:t>College Senior Survey</a:t>
            </a:r>
          </a:p>
          <a:p>
            <a:pPr algn="ctr" eaLnBrk="1" hangingPunct="1">
              <a:defRPr/>
            </a:pPr>
            <a:r>
              <a:rPr lang="en-US" b="1" dirty="0">
                <a:solidFill>
                  <a:schemeClr val="bg1"/>
                </a:solidFill>
                <a:latin typeface="Franklin Gothic Book" panose="020B0503020102020204" pitchFamily="34" charset="0"/>
              </a:rPr>
              <a:t>Staff Climate Survey</a:t>
            </a:r>
          </a:p>
          <a:p>
            <a:pPr algn="ctr" eaLnBrk="1" hangingPunct="1">
              <a:defRPr/>
            </a:pPr>
            <a:r>
              <a:rPr lang="en-US" b="1" dirty="0">
                <a:solidFill>
                  <a:schemeClr val="bg1"/>
                </a:solidFill>
                <a:latin typeface="Franklin Gothic Book" panose="020B0503020102020204" pitchFamily="34" charset="0"/>
              </a:rPr>
              <a:t>The Faculty Survey</a:t>
            </a:r>
            <a:br>
              <a:rPr lang="en-US" b="1" dirty="0">
                <a:solidFill>
                  <a:schemeClr val="bg1"/>
                </a:solidFill>
                <a:latin typeface="Franklin Gothic Book" panose="020B0503020102020204" pitchFamily="34" charset="0"/>
              </a:rPr>
            </a:br>
            <a:endParaRPr lang="en-US" b="1" dirty="0">
              <a:solidFill>
                <a:schemeClr val="bg1"/>
              </a:solidFill>
              <a:latin typeface="Franklin Gothic Book" panose="020B0503020102020204" pitchFamily="34" charset="0"/>
            </a:endParaRPr>
          </a:p>
          <a:p>
            <a:pPr algn="ctr" eaLnBrk="1" hangingPunct="1">
              <a:defRPr/>
            </a:pPr>
            <a:r>
              <a:rPr lang="en-US" sz="2800" b="1" dirty="0">
                <a:solidFill>
                  <a:schemeClr val="bg1"/>
                </a:solidFill>
                <a:latin typeface="Franklin Gothic Book" panose="020B0503020102020204" pitchFamily="34" charset="0"/>
              </a:rPr>
              <a:t>Please contact:</a:t>
            </a:r>
          </a:p>
          <a:p>
            <a:pPr algn="ctr" eaLnBrk="1" hangingPunct="1">
              <a:defRPr/>
            </a:pPr>
            <a:r>
              <a:rPr lang="en-US" sz="2800" b="1" dirty="0">
                <a:solidFill>
                  <a:schemeClr val="bg1"/>
                </a:solidFill>
                <a:latin typeface="Franklin Gothic Book" panose="020B0503020102020204" pitchFamily="34" charset="0"/>
              </a:rPr>
              <a:t>heri@ucla.edu</a:t>
            </a:r>
            <a:br>
              <a:rPr lang="en-US" sz="2800" b="1" dirty="0">
                <a:solidFill>
                  <a:schemeClr val="bg1"/>
                </a:solidFill>
                <a:latin typeface="Franklin Gothic Book" panose="020B0503020102020204" pitchFamily="34" charset="0"/>
              </a:rPr>
            </a:br>
            <a:r>
              <a:rPr lang="en-US" sz="2800" b="1" dirty="0">
                <a:solidFill>
                  <a:schemeClr val="bg1"/>
                </a:solidFill>
                <a:latin typeface="Franklin Gothic Book" panose="020B0503020102020204" pitchFamily="34" charset="0"/>
              </a:rPr>
              <a:t>(310) 825-1925</a:t>
            </a:r>
            <a:br>
              <a:rPr lang="en-US" sz="2800" b="1" dirty="0">
                <a:solidFill>
                  <a:schemeClr val="bg1"/>
                </a:solidFill>
                <a:latin typeface="Franklin Gothic Book" panose="020B0503020102020204" pitchFamily="34" charset="0"/>
              </a:rPr>
            </a:br>
            <a:r>
              <a:rPr lang="en-US" sz="2800" b="1" dirty="0">
                <a:solidFill>
                  <a:schemeClr val="bg1"/>
                </a:solidFill>
                <a:latin typeface="Franklin Gothic Book" panose="020B0503020102020204" pitchFamily="34" charset="0"/>
              </a:rPr>
              <a:t>www.heri.ucla.edu</a:t>
            </a:r>
          </a:p>
        </p:txBody>
      </p:sp>
      <p:sp>
        <p:nvSpPr>
          <p:cNvPr id="6" name="TextBox 5"/>
          <p:cNvSpPr txBox="1"/>
          <p:nvPr/>
        </p:nvSpPr>
        <p:spPr>
          <a:xfrm>
            <a:off x="1295400" y="0"/>
            <a:ext cx="7848600" cy="954107"/>
          </a:xfrm>
          <a:prstGeom prst="rect">
            <a:avLst/>
          </a:prstGeom>
          <a:solidFill>
            <a:schemeClr val="accent3"/>
          </a:solidFill>
        </p:spPr>
        <p:txBody>
          <a:bodyPr wrap="square">
            <a:spAutoFit/>
          </a:bodyPr>
          <a:lstStyle/>
          <a:p>
            <a:pPr algn="ctr">
              <a:defRPr/>
            </a:pPr>
            <a:r>
              <a:rPr lang="en-US" sz="2800" dirty="0">
                <a:latin typeface="Franklin Gothic Medium" panose="020B0603020102020204" pitchFamily="34" charset="0"/>
              </a:rPr>
              <a:t>The more you get to know your students, </a:t>
            </a:r>
          </a:p>
          <a:p>
            <a:pPr algn="ctr">
              <a:defRPr/>
            </a:pPr>
            <a:r>
              <a:rPr lang="en-US" sz="2800" dirty="0">
                <a:latin typeface="Franklin Gothic Medium" panose="020B0603020102020204" pitchFamily="34" charset="0"/>
              </a:rPr>
              <a:t>the better you can understand their needs. </a:t>
            </a:r>
          </a:p>
        </p:txBody>
      </p:sp>
      <p:sp>
        <p:nvSpPr>
          <p:cNvPr id="2" name="Footer Placeholder 1"/>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bg1"/>
                </a:solidFill>
                <a:latin typeface="Franklin Gothic Book" panose="020B0503020102020204" pitchFamily="34" charset="0"/>
              </a:rPr>
              <a:t>A Note about CIRP Constructs</a:t>
            </a:r>
          </a:p>
        </p:txBody>
      </p:sp>
      <p:sp>
        <p:nvSpPr>
          <p:cNvPr id="24579" name="Content Placeholder 6"/>
          <p:cNvSpPr>
            <a:spLocks noGrp="1"/>
          </p:cNvSpPr>
          <p:nvPr>
            <p:ph idx="1"/>
          </p:nvPr>
        </p:nvSpPr>
        <p:spPr>
          <a:xfrm>
            <a:off x="457200" y="1295400"/>
            <a:ext cx="8001000" cy="5029200"/>
          </a:xfrm>
        </p:spPr>
        <p:txBody>
          <a:bodyPr/>
          <a:lstStyle/>
          <a:p>
            <a:pPr>
              <a:buFontTx/>
              <a:buNone/>
              <a:defRPr/>
            </a:pPr>
            <a:r>
              <a:rPr lang="en-US" sz="2200" dirty="0">
                <a:solidFill>
                  <a:schemeClr val="bg1"/>
                </a:solidFill>
                <a:latin typeface="Franklin Gothic Book" panose="020B0503020102020204" pitchFamily="34" charset="0"/>
              </a:rPr>
              <a:t>	</a:t>
            </a:r>
            <a:r>
              <a:rPr lang="en-US" sz="2800" dirty="0">
                <a:solidFill>
                  <a:schemeClr val="bg1"/>
                </a:solidFill>
                <a:latin typeface="Franklin Gothic Book" panose="020B0503020102020204" pitchFamily="34" charset="0"/>
              </a:rPr>
              <a:t>We use the CIRP Constructs throughout this PowerPoint to help summarize important information about your students from the YFCY.  </a:t>
            </a:r>
          </a:p>
          <a:p>
            <a:pPr>
              <a:buFontTx/>
              <a:buNone/>
              <a:defRPr/>
            </a:pPr>
            <a:r>
              <a:rPr lang="en-US" sz="1400" dirty="0">
                <a:solidFill>
                  <a:schemeClr val="bg1"/>
                </a:solidFill>
                <a:latin typeface="Franklin Gothic Book" panose="020B0503020102020204" pitchFamily="34" charset="0"/>
              </a:rPr>
              <a:t>	</a:t>
            </a:r>
          </a:p>
          <a:p>
            <a:pPr>
              <a:buFontTx/>
              <a:buNone/>
              <a:defRPr/>
            </a:pPr>
            <a:r>
              <a:rPr lang="en-US" sz="2200" dirty="0">
                <a:solidFill>
                  <a:schemeClr val="bg1"/>
                </a:solidFill>
                <a:latin typeface="Franklin Gothic Book" panose="020B0503020102020204" pitchFamily="34" charset="0"/>
              </a:rPr>
              <a:t>	</a:t>
            </a:r>
            <a:r>
              <a:rPr lang="en-US" dirty="0">
                <a:solidFill>
                  <a:schemeClr val="bg1"/>
                </a:solidFill>
                <a:latin typeface="Franklin Gothic Book" panose="020B0503020102020204" pitchFamily="34" charset="0"/>
              </a:rPr>
              <a:t>Constructs</a:t>
            </a:r>
          </a:p>
          <a:p>
            <a:pPr lvl="1">
              <a:buFontTx/>
              <a:buNone/>
              <a:defRPr/>
            </a:pPr>
            <a:r>
              <a:rPr lang="en-US" sz="2400" dirty="0">
                <a:solidFill>
                  <a:schemeClr val="bg1"/>
                </a:solidFill>
                <a:latin typeface="Franklin Gothic Book" panose="020B0503020102020204" pitchFamily="34" charset="0"/>
              </a:rPr>
              <a:t>	</a:t>
            </a:r>
            <a:r>
              <a:rPr lang="en-US" sz="1800" dirty="0">
                <a:solidFill>
                  <a:schemeClr val="bg1"/>
                </a:solidFill>
                <a:latin typeface="Franklin Gothic Book" panose="020B0503020102020204" pitchFamily="34" charset="0"/>
              </a:rPr>
              <a:t>Constructs statistically aggregate the results from CIRP questions that tap into key aspects of the college experience. They focus on student traits and institutional practices contributing to students’ academic and social development.</a:t>
            </a:r>
          </a:p>
          <a:p>
            <a:pPr>
              <a:buFontTx/>
              <a:buNone/>
              <a:defRPr/>
            </a:pPr>
            <a:r>
              <a:rPr lang="en-US" sz="800" dirty="0">
                <a:solidFill>
                  <a:schemeClr val="bg1"/>
                </a:solidFill>
                <a:latin typeface="Franklin Gothic Book" panose="020B0503020102020204" pitchFamily="34" charset="0"/>
              </a:rPr>
              <a:t>	</a:t>
            </a:r>
          </a:p>
          <a:p>
            <a:pPr>
              <a:buFontTx/>
              <a:buNone/>
              <a:defRPr/>
            </a:pPr>
            <a:r>
              <a:rPr lang="en-US" dirty="0">
                <a:solidFill>
                  <a:schemeClr val="bg1"/>
                </a:solidFill>
                <a:latin typeface="Franklin Gothic Book" panose="020B0503020102020204" pitchFamily="34" charset="0"/>
              </a:rPr>
              <a:t>	Longitudinal Constructs</a:t>
            </a:r>
          </a:p>
          <a:p>
            <a:pPr lvl="1">
              <a:buFontTx/>
              <a:buNone/>
              <a:defRPr/>
            </a:pPr>
            <a:r>
              <a:rPr lang="en-US" sz="2400" dirty="0">
                <a:solidFill>
                  <a:schemeClr val="bg1"/>
                </a:solidFill>
                <a:latin typeface="Franklin Gothic Book" panose="020B0503020102020204" pitchFamily="34" charset="0"/>
              </a:rPr>
              <a:t>	</a:t>
            </a:r>
            <a:r>
              <a:rPr lang="en-US" sz="1800" dirty="0">
                <a:solidFill>
                  <a:schemeClr val="bg1"/>
                </a:solidFill>
                <a:latin typeface="Franklin Gothic Book" panose="020B0503020102020204" pitchFamily="34" charset="0"/>
              </a:rPr>
              <a:t>Constructs that are included in the CIRP TFS and YFCY that measure change in your student population over time.</a:t>
            </a:r>
          </a:p>
          <a:p>
            <a:pPr lvl="1">
              <a:buFontTx/>
              <a:buNone/>
              <a:defRPr/>
            </a:pPr>
            <a:endParaRPr lang="en-US" sz="1000" dirty="0">
              <a:solidFill>
                <a:schemeClr val="bg1"/>
              </a:solidFill>
              <a:latin typeface="Franklin Gothic Book" panose="020B0503020102020204" pitchFamily="34" charset="0"/>
            </a:endParaRPr>
          </a:p>
        </p:txBody>
      </p:sp>
      <p:sp>
        <p:nvSpPr>
          <p:cNvPr id="31748" name="Slide Number Placeholder 4"/>
          <p:cNvSpPr>
            <a:spLocks noGrp="1"/>
          </p:cNvSpPr>
          <p:nvPr>
            <p:ph type="sldNum" sz="quarter" idx="4294967295"/>
          </p:nvPr>
        </p:nvSpPr>
        <p:spPr>
          <a:xfrm>
            <a:off x="8686800" y="6553200"/>
            <a:ext cx="457200" cy="301624"/>
          </a:xfrm>
          <a:prstGeom prst="rect">
            <a:avLst/>
          </a:prstGeom>
          <a:noFill/>
        </p:spPr>
        <p:txBody>
          <a:bodyPr/>
          <a:lstStyle/>
          <a:p>
            <a:fld id="{42A3AC41-22F1-449E-A5B0-5E79274BFCC6}" type="slidenum">
              <a:rPr lang="en-US" sz="1400" smtClean="0">
                <a:solidFill>
                  <a:schemeClr val="bg1"/>
                </a:solidFill>
              </a:rPr>
              <a:pPr/>
              <a:t>4</a:t>
            </a:fld>
            <a:endParaRPr lang="en-US" sz="1400">
              <a:solidFill>
                <a:schemeClr val="bg1"/>
              </a:solidFill>
            </a:endParaRPr>
          </a:p>
        </p:txBody>
      </p:sp>
      <p:sp>
        <p:nvSpPr>
          <p:cNvPr id="7" name="Footer Placeholder 6"/>
          <p:cNvSpPr>
            <a:spLocks noGrp="1"/>
          </p:cNvSpPr>
          <p:nvPr>
            <p:ph type="ftr" sz="quarter" idx="3"/>
          </p:nvPr>
        </p:nvSpPr>
        <p:spPr/>
        <p:txBody>
          <a:bodyPr/>
          <a:lstStyle/>
          <a:p>
            <a:pPr>
              <a:defRPr/>
            </a:pPr>
            <a:r>
              <a:rPr lang="en-US">
                <a:solidFill>
                  <a:prstClr val="black"/>
                </a:solidFill>
              </a:rPr>
              <a:t>2019 Your First College Year Survey</a:t>
            </a:r>
            <a:endParaRPr lang="en-US" dirty="0">
              <a:solidFill>
                <a:prstClr val="black"/>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5"/>
          <p:cNvSpPr txBox="1">
            <a:spLocks/>
          </p:cNvSpPr>
          <p:nvPr/>
        </p:nvSpPr>
        <p:spPr bwMode="auto">
          <a:xfrm>
            <a:off x="8666263" y="6400800"/>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31093F3-3B35-41E3-8CF1-FC9701722E64}" type="slidenum">
              <a:rPr kumimoji="0" lang="en-US" sz="1400" b="0" i="0" u="none" strike="noStrike" kern="1200" cap="none" spc="0" normalizeH="0" baseline="0" noProof="0" smtClean="0">
                <a:ln>
                  <a:noFill/>
                </a:ln>
                <a:solidFill>
                  <a:prstClr val="black"/>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400" b="0" i="0" u="none" strike="noStrike" kern="1200" cap="none" spc="0" normalizeH="0" baseline="0" noProof="0" dirty="0">
              <a:ln>
                <a:noFill/>
              </a:ln>
              <a:solidFill>
                <a:prstClr val="black"/>
              </a:solidFill>
              <a:effectLst/>
              <a:uLnTx/>
              <a:uFillTx/>
              <a:latin typeface="Garamond" pitchFamily="18" charset="0"/>
            </a:endParaRPr>
          </a:p>
        </p:txBody>
      </p:sp>
      <p:sp>
        <p:nvSpPr>
          <p:cNvPr id="26" name="Rectangle 17"/>
          <p:cNvSpPr>
            <a:spLocks noGrp="1" noChangeArrowheads="1"/>
          </p:cNvSpPr>
          <p:nvPr>
            <p:ph type="title"/>
          </p:nvPr>
        </p:nvSpPr>
        <p:spPr/>
        <p:txBody>
          <a:bodyPr/>
          <a:lstStyle/>
          <a:p>
            <a:pPr>
              <a:defRPr/>
            </a:pPr>
            <a:r>
              <a:rPr lang="en-US" dirty="0">
                <a:solidFill>
                  <a:schemeClr val="bg1"/>
                </a:solidFill>
                <a:latin typeface="Franklin Gothic Medium" panose="020B0603020102020204" pitchFamily="34" charset="0"/>
              </a:rPr>
              <a:t>Demographics</a:t>
            </a:r>
            <a:endParaRPr lang="en-US" sz="1800" b="0" dirty="0">
              <a:solidFill>
                <a:schemeClr val="bg1"/>
              </a:solidFill>
              <a:latin typeface="Franklin Gothic Medium" panose="020B0603020102020204" pitchFamily="34" charset="0"/>
            </a:endParaRPr>
          </a:p>
        </p:txBody>
      </p:sp>
      <p:sp>
        <p:nvSpPr>
          <p:cNvPr id="2" name="Footer Placeholder 1">
            <a:extLst>
              <a:ext uri="{FF2B5EF4-FFF2-40B4-BE49-F238E27FC236}">
                <a16:creationId xmlns:a16="http://schemas.microsoft.com/office/drawing/2014/main" id="{E2C0EC71-57C0-7B45-8D9A-8EA3F44430C1}"/>
              </a:ext>
            </a:extLst>
          </p:cNvPr>
          <p:cNvSpPr>
            <a:spLocks noGrp="1"/>
          </p:cNvSpPr>
          <p:nvPr>
            <p:ph type="ftr" sz="quarter" idx="3"/>
          </p:nvPr>
        </p:nvSpPr>
        <p:spPr>
          <a:xfrm>
            <a:off x="0" y="6396034"/>
            <a:ext cx="2895600" cy="457200"/>
          </a:xfrm>
        </p:spPr>
        <p:txBody>
          <a:bodyPr/>
          <a:lstStyle/>
          <a:p>
            <a:pPr>
              <a:defRPr/>
            </a:pPr>
            <a:r>
              <a:rPr lang="en-US" dirty="0">
                <a:solidFill>
                  <a:prstClr val="black"/>
                </a:solidFill>
              </a:rPr>
              <a:t>2019 Your First College Year Survey</a:t>
            </a:r>
          </a:p>
        </p:txBody>
      </p:sp>
      <p:graphicFrame>
        <p:nvGraphicFramePr>
          <p:cNvPr id="8" name="Gender Identity"/>
          <p:cNvGraphicFramePr>
            <a:graphicFrameLocks noGrp="1"/>
          </p:cNvGraphicFramePr>
          <p:nvPr>
            <p:ph sz="quarter" idx="4294967295"/>
            <p:extLst>
              <p:ext uri="{D42A27DB-BD31-4B8C-83A1-F6EECF244321}">
                <p14:modId xmlns:p14="http://schemas.microsoft.com/office/powerpoint/2010/main" val="4159756729"/>
              </p:ext>
            </p:extLst>
          </p:nvPr>
        </p:nvGraphicFramePr>
        <p:xfrm>
          <a:off x="24161" y="2057400"/>
          <a:ext cx="4572000" cy="3886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Sex">
            <a:extLst>
              <a:ext uri="{FF2B5EF4-FFF2-40B4-BE49-F238E27FC236}">
                <a16:creationId xmlns:a16="http://schemas.microsoft.com/office/drawing/2014/main" id="{1ABFFB1E-8521-3245-8315-629494C8525D}"/>
              </a:ext>
            </a:extLst>
          </p:cNvPr>
          <p:cNvGraphicFramePr/>
          <p:nvPr>
            <p:extLst>
              <p:ext uri="{D42A27DB-BD31-4B8C-83A1-F6EECF244321}">
                <p14:modId xmlns:p14="http://schemas.microsoft.com/office/powerpoint/2010/main" val="1781529973"/>
              </p:ext>
            </p:extLst>
          </p:nvPr>
        </p:nvGraphicFramePr>
        <p:xfrm>
          <a:off x="4419600" y="1397000"/>
          <a:ext cx="4800600" cy="4775200"/>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1589049" y="1397000"/>
            <a:ext cx="2613102" cy="400110"/>
          </a:xfrm>
          <a:prstGeom prst="rect">
            <a:avLst/>
          </a:prstGeom>
          <a:noFill/>
        </p:spPr>
        <p:txBody>
          <a:bodyPr wrap="square" rtlCol="0">
            <a:spAutoFit/>
          </a:bodyPr>
          <a:lstStyle/>
          <a:p>
            <a:r>
              <a:rPr lang="en-US" b="1" dirty="0">
                <a:solidFill>
                  <a:schemeClr val="bg1"/>
                </a:solidFill>
                <a:latin typeface="Franklin Gothic Medium" panose="020B0603020102020204" pitchFamily="34" charset="0"/>
              </a:rPr>
              <a:t>Gender Identity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5"/>
          <p:cNvSpPr txBox="1">
            <a:spLocks/>
          </p:cNvSpPr>
          <p:nvPr/>
        </p:nvSpPr>
        <p:spPr bwMode="auto">
          <a:xfrm>
            <a:off x="8666263" y="6400800"/>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31093F3-3B35-41E3-8CF1-FC9701722E64}" type="slidenum">
              <a:rPr kumimoji="0" lang="en-US" sz="1400" b="0" i="0" u="none" strike="noStrike" kern="1200" cap="none" spc="0" normalizeH="0" baseline="0" noProof="0" smtClean="0">
                <a:ln>
                  <a:noFill/>
                </a:ln>
                <a:solidFill>
                  <a:prstClr val="black"/>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400" b="0" i="0" u="none" strike="noStrike" kern="1200" cap="none" spc="0" normalizeH="0" baseline="0" noProof="0" dirty="0">
              <a:ln>
                <a:noFill/>
              </a:ln>
              <a:solidFill>
                <a:prstClr val="black"/>
              </a:solidFill>
              <a:effectLst/>
              <a:uLnTx/>
              <a:uFillTx/>
              <a:latin typeface="Garamond" pitchFamily="18" charset="0"/>
            </a:endParaRPr>
          </a:p>
        </p:txBody>
      </p:sp>
      <p:sp>
        <p:nvSpPr>
          <p:cNvPr id="26" name="Rectangle 17"/>
          <p:cNvSpPr>
            <a:spLocks noGrp="1" noChangeArrowheads="1"/>
          </p:cNvSpPr>
          <p:nvPr>
            <p:ph type="title"/>
          </p:nvPr>
        </p:nvSpPr>
        <p:spPr/>
        <p:txBody>
          <a:bodyPr/>
          <a:lstStyle/>
          <a:p>
            <a:pPr>
              <a:defRPr/>
            </a:pPr>
            <a:r>
              <a:rPr lang="en-US" dirty="0">
                <a:solidFill>
                  <a:schemeClr val="bg1"/>
                </a:solidFill>
                <a:latin typeface="Franklin Gothic Medium" panose="020B0603020102020204" pitchFamily="34" charset="0"/>
              </a:rPr>
              <a:t>Demographics</a:t>
            </a:r>
            <a:endParaRPr lang="en-US" sz="1800" b="0" dirty="0">
              <a:solidFill>
                <a:schemeClr val="bg1"/>
              </a:solidFill>
              <a:latin typeface="Franklin Gothic Medium" panose="020B0603020102020204" pitchFamily="34" charset="0"/>
            </a:endParaRPr>
          </a:p>
        </p:txBody>
      </p:sp>
      <p:sp>
        <p:nvSpPr>
          <p:cNvPr id="2" name="Footer Placeholder 1">
            <a:extLst>
              <a:ext uri="{FF2B5EF4-FFF2-40B4-BE49-F238E27FC236}">
                <a16:creationId xmlns:a16="http://schemas.microsoft.com/office/drawing/2014/main" id="{E2C0EC71-57C0-7B45-8D9A-8EA3F44430C1}"/>
              </a:ext>
            </a:extLst>
          </p:cNvPr>
          <p:cNvSpPr>
            <a:spLocks noGrp="1"/>
          </p:cNvSpPr>
          <p:nvPr>
            <p:ph type="ftr" sz="quarter" idx="3"/>
          </p:nvPr>
        </p:nvSpPr>
        <p:spPr>
          <a:xfrm>
            <a:off x="0" y="6396034"/>
            <a:ext cx="2895600" cy="457200"/>
          </a:xfrm>
        </p:spPr>
        <p:txBody>
          <a:bodyPr/>
          <a:lstStyle/>
          <a:p>
            <a:pPr>
              <a:defRPr/>
            </a:pPr>
            <a:r>
              <a:rPr lang="en-US" dirty="0">
                <a:solidFill>
                  <a:prstClr val="black"/>
                </a:solidFill>
              </a:rPr>
              <a:t>2019 Your First College Year Survey</a:t>
            </a:r>
          </a:p>
        </p:txBody>
      </p:sp>
      <p:graphicFrame>
        <p:nvGraphicFramePr>
          <p:cNvPr id="8" name="Gender Identity"/>
          <p:cNvGraphicFramePr>
            <a:graphicFrameLocks noGrp="1"/>
          </p:cNvGraphicFramePr>
          <p:nvPr>
            <p:ph sz="quarter" idx="4294967295"/>
            <p:extLst/>
          </p:nvPr>
        </p:nvGraphicFramePr>
        <p:xfrm>
          <a:off x="24161" y="2057400"/>
          <a:ext cx="4572000" cy="3886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Race"/>
          <p:cNvGraphicFramePr>
            <a:graphicFrameLocks noChangeAspect="1"/>
          </p:cNvGraphicFramePr>
          <p:nvPr>
            <p:custDataLst>
              <p:tags r:id="rId1"/>
            </p:custDataLst>
            <p:extLst>
              <p:ext uri="{D42A27DB-BD31-4B8C-83A1-F6EECF244321}">
                <p14:modId xmlns:p14="http://schemas.microsoft.com/office/powerpoint/2010/main" val="2422687316"/>
              </p:ext>
            </p:extLst>
          </p:nvPr>
        </p:nvGraphicFramePr>
        <p:xfrm>
          <a:off x="96737" y="1318620"/>
          <a:ext cx="4475263" cy="492978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3" name="Housing"/>
          <p:cNvGraphicFramePr>
            <a:graphicFrameLocks noGrp="1"/>
          </p:cNvGraphicFramePr>
          <p:nvPr>
            <p:ph sz="quarter" idx="4294967295"/>
            <p:extLst>
              <p:ext uri="{D42A27DB-BD31-4B8C-83A1-F6EECF244321}">
                <p14:modId xmlns:p14="http://schemas.microsoft.com/office/powerpoint/2010/main" val="3575390059"/>
              </p:ext>
            </p:extLst>
          </p:nvPr>
        </p:nvGraphicFramePr>
        <p:xfrm>
          <a:off x="4644576" y="1647197"/>
          <a:ext cx="4181708" cy="4562967"/>
        </p:xfrm>
        <a:graphic>
          <a:graphicData uri="http://schemas.openxmlformats.org/drawingml/2006/chart">
            <c:chart xmlns:c="http://schemas.openxmlformats.org/drawingml/2006/chart" xmlns:r="http://schemas.openxmlformats.org/officeDocument/2006/relationships" r:id="rId6"/>
          </a:graphicData>
        </a:graphic>
      </p:graphicFrame>
      <p:sp>
        <p:nvSpPr>
          <p:cNvPr id="14" name="TextBox 13"/>
          <p:cNvSpPr txBox="1"/>
          <p:nvPr/>
        </p:nvSpPr>
        <p:spPr>
          <a:xfrm>
            <a:off x="6240566" y="1247087"/>
            <a:ext cx="1219200" cy="400110"/>
          </a:xfrm>
          <a:prstGeom prst="rect">
            <a:avLst/>
          </a:prstGeom>
          <a:noFill/>
        </p:spPr>
        <p:txBody>
          <a:bodyPr wrap="square" rtlCol="0">
            <a:spAutoFit/>
          </a:bodyPr>
          <a:lstStyle/>
          <a:p>
            <a:r>
              <a:rPr lang="en-US" b="1" dirty="0">
                <a:solidFill>
                  <a:schemeClr val="bg1"/>
                </a:solidFill>
                <a:latin typeface="Franklin Gothic Medium" panose="020B0603020102020204" pitchFamily="34" charset="0"/>
              </a:rPr>
              <a:t>Housing</a:t>
            </a:r>
          </a:p>
        </p:txBody>
      </p:sp>
    </p:spTree>
    <p:extLst>
      <p:ext uri="{BB962C8B-B14F-4D97-AF65-F5344CB8AC3E}">
        <p14:creationId xmlns:p14="http://schemas.microsoft.com/office/powerpoint/2010/main" val="3239987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7"/>
          <p:cNvSpPr>
            <a:spLocks noGrp="1" noChangeArrowheads="1"/>
          </p:cNvSpPr>
          <p:nvPr>
            <p:ph type="title"/>
          </p:nvPr>
        </p:nvSpPr>
        <p:spPr/>
        <p:txBody>
          <a:bodyPr/>
          <a:lstStyle/>
          <a:p>
            <a:pPr>
              <a:defRPr/>
            </a:pPr>
            <a:r>
              <a:rPr lang="en-US" dirty="0">
                <a:solidFill>
                  <a:schemeClr val="bg1"/>
                </a:solidFill>
                <a:latin typeface="Franklin Gothic Medium" panose="020B0603020102020204" pitchFamily="34" charset="0"/>
              </a:rPr>
              <a:t>Financing College</a:t>
            </a:r>
            <a:endParaRPr lang="en-US" sz="1800" b="0" dirty="0">
              <a:solidFill>
                <a:schemeClr val="accent3"/>
              </a:solidFill>
              <a:latin typeface="Franklin Gothic Medium" panose="020B0603020102020204" pitchFamily="34" charset="0"/>
            </a:endParaRPr>
          </a:p>
        </p:txBody>
      </p:sp>
      <p:sp>
        <p:nvSpPr>
          <p:cNvPr id="2" name="Footer Placeholder 1"/>
          <p:cNvSpPr>
            <a:spLocks noGrp="1"/>
          </p:cNvSpPr>
          <p:nvPr>
            <p:ph type="ftr" sz="quarter" idx="3"/>
          </p:nvPr>
        </p:nvSpPr>
        <p:spPr>
          <a:prstGeom prst="rect">
            <a:avLst/>
          </a:prstGeom>
        </p:spPr>
        <p:txBody>
          <a:bodyPr/>
          <a:lstStyle/>
          <a:p>
            <a:pPr>
              <a:defRPr/>
            </a:pPr>
            <a:r>
              <a:rPr lang="en-US" sz="1200">
                <a:solidFill>
                  <a:schemeClr val="bg1"/>
                </a:solidFill>
              </a:rPr>
              <a:t>2019 Your First College Year Survey</a:t>
            </a:r>
            <a:endParaRPr lang="en-US" sz="1200" dirty="0">
              <a:solidFill>
                <a:schemeClr val="bg1"/>
              </a:solidFill>
            </a:endParaRPr>
          </a:p>
        </p:txBody>
      </p:sp>
      <p:sp>
        <p:nvSpPr>
          <p:cNvPr id="5125" name="Slide Number Placeholder 5"/>
          <p:cNvSpPr>
            <a:spLocks noGrp="1"/>
          </p:cNvSpPr>
          <p:nvPr>
            <p:ph type="sldNum" sz="quarter" idx="4294967295"/>
          </p:nvPr>
        </p:nvSpPr>
        <p:spPr>
          <a:xfrm>
            <a:off x="8763000" y="6477000"/>
            <a:ext cx="381000" cy="381000"/>
          </a:xfrm>
          <a:prstGeom prst="rect">
            <a:avLst/>
          </a:prstGeom>
          <a:noFill/>
        </p:spPr>
        <p:txBody>
          <a:bodyPr/>
          <a:lstStyle/>
          <a:p>
            <a:pPr algn="r"/>
            <a:fld id="{4895A860-341E-44B3-A9D4-CFB648B6E51D}" type="slidenum">
              <a:rPr lang="en-US" sz="1400" smtClean="0">
                <a:solidFill>
                  <a:schemeClr val="bg1"/>
                </a:solidFill>
              </a:rPr>
              <a:pPr algn="r"/>
              <a:t>7</a:t>
            </a:fld>
            <a:endParaRPr lang="en-US" sz="1400" dirty="0">
              <a:solidFill>
                <a:schemeClr val="bg1"/>
              </a:solidFill>
            </a:endParaRPr>
          </a:p>
        </p:txBody>
      </p:sp>
      <p:graphicFrame>
        <p:nvGraphicFramePr>
          <p:cNvPr id="7" name="Financial expenses"/>
          <p:cNvGraphicFramePr>
            <a:graphicFrameLocks noChangeAspect="1"/>
          </p:cNvGraphicFramePr>
          <p:nvPr>
            <p:custDataLst>
              <p:tags r:id="rId1"/>
            </p:custDataLst>
            <p:extLst>
              <p:ext uri="{D42A27DB-BD31-4B8C-83A1-F6EECF244321}">
                <p14:modId xmlns:p14="http://schemas.microsoft.com/office/powerpoint/2010/main" val="2748334733"/>
              </p:ext>
            </p:extLst>
          </p:nvPr>
        </p:nvGraphicFramePr>
        <p:xfrm>
          <a:off x="-1" y="2029562"/>
          <a:ext cx="4603045" cy="4218838"/>
        </p:xfrm>
        <a:graphic>
          <a:graphicData uri="http://schemas.openxmlformats.org/drawingml/2006/chart">
            <c:chart xmlns:c="http://schemas.openxmlformats.org/drawingml/2006/chart" xmlns:r="http://schemas.openxmlformats.org/officeDocument/2006/relationships" r:id="rId5"/>
          </a:graphicData>
        </a:graphic>
      </p:graphicFrame>
      <p:sp>
        <p:nvSpPr>
          <p:cNvPr id="4" name="Rectangle 3"/>
          <p:cNvSpPr/>
          <p:nvPr/>
        </p:nvSpPr>
        <p:spPr>
          <a:xfrm>
            <a:off x="4719735" y="1351982"/>
            <a:ext cx="4572000" cy="584775"/>
          </a:xfrm>
          <a:prstGeom prst="rect">
            <a:avLst/>
          </a:prstGeom>
        </p:spPr>
        <p:txBody>
          <a:bodyPr>
            <a:spAutoFit/>
          </a:bodyPr>
          <a:lstStyle/>
          <a:p>
            <a:pPr lvl="0" algn="ctr">
              <a:spcBef>
                <a:spcPct val="20000"/>
              </a:spcBef>
              <a:buClr>
                <a:schemeClr val="tx2"/>
              </a:buClr>
            </a:pPr>
            <a:r>
              <a:rPr lang="en-US" sz="1600" b="1" dirty="0">
                <a:solidFill>
                  <a:schemeClr val="bg1"/>
                </a:solidFill>
                <a:latin typeface="Franklin Gothic Book" panose="020B0503020102020204" pitchFamily="34" charset="0"/>
              </a:rPr>
              <a:t>Do you have any concern about your ability to finance your college education?</a:t>
            </a:r>
          </a:p>
        </p:txBody>
      </p:sp>
      <p:sp>
        <p:nvSpPr>
          <p:cNvPr id="5" name="Rectangle 4"/>
          <p:cNvSpPr/>
          <p:nvPr/>
        </p:nvSpPr>
        <p:spPr>
          <a:xfrm>
            <a:off x="304800" y="1351983"/>
            <a:ext cx="4572000" cy="584775"/>
          </a:xfrm>
          <a:prstGeom prst="rect">
            <a:avLst/>
          </a:prstGeom>
        </p:spPr>
        <p:txBody>
          <a:bodyPr>
            <a:spAutoFit/>
          </a:bodyPr>
          <a:lstStyle/>
          <a:p>
            <a:pPr algn="ctr"/>
            <a:r>
              <a:rPr lang="en-US" sz="1600" b="1" dirty="0">
                <a:solidFill>
                  <a:schemeClr val="bg1"/>
                </a:solidFill>
                <a:latin typeface="Franklin Gothic Book" panose="020B0503020102020204" pitchFamily="34" charset="0"/>
              </a:rPr>
              <a:t>The percentage of students with at least some funds from these various sources.</a:t>
            </a:r>
          </a:p>
        </p:txBody>
      </p:sp>
      <p:graphicFrame>
        <p:nvGraphicFramePr>
          <p:cNvPr id="9" name="Financial expenses2"/>
          <p:cNvGraphicFramePr>
            <a:graphicFrameLocks noChangeAspect="1"/>
          </p:cNvGraphicFramePr>
          <p:nvPr>
            <p:custDataLst>
              <p:tags r:id="rId2"/>
            </p:custDataLst>
            <p:extLst>
              <p:ext uri="{D42A27DB-BD31-4B8C-83A1-F6EECF244321}">
                <p14:modId xmlns:p14="http://schemas.microsoft.com/office/powerpoint/2010/main" val="762588925"/>
              </p:ext>
            </p:extLst>
          </p:nvPr>
        </p:nvGraphicFramePr>
        <p:xfrm>
          <a:off x="4914900" y="2024228"/>
          <a:ext cx="3848100" cy="4147971"/>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9726461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743200"/>
            <a:ext cx="9144000" cy="1371600"/>
          </a:xfrm>
          <a:prstGeom prst="rect">
            <a:avLst/>
          </a:prstGeom>
          <a:solidFill>
            <a:schemeClr val="accent3"/>
          </a:solidFill>
          <a:ln w="9525">
            <a:solidFill>
              <a:schemeClr val="bg1"/>
            </a:solidFill>
          </a:ln>
        </p:spPr>
        <p:txBody>
          <a:bodyPr wrap="square" rtlCol="0">
            <a:spAutoFit/>
          </a:bodyPr>
          <a:lstStyle/>
          <a:p>
            <a:endParaRPr lang="en-US" dirty="0"/>
          </a:p>
        </p:txBody>
      </p:sp>
      <p:sp>
        <p:nvSpPr>
          <p:cNvPr id="6" name="Title 5"/>
          <p:cNvSpPr txBox="1">
            <a:spLocks/>
          </p:cNvSpPr>
          <p:nvPr/>
        </p:nvSpPr>
        <p:spPr bwMode="auto">
          <a:xfrm>
            <a:off x="685800" y="2895599"/>
            <a:ext cx="7772400" cy="1176337"/>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a:defRPr/>
            </a:pPr>
            <a:r>
              <a:rPr lang="en-US" sz="4400" kern="0" dirty="0">
                <a:solidFill>
                  <a:schemeClr val="bg1"/>
                </a:solidFill>
                <a:latin typeface="Franklin Gothic Medium" panose="020B0603020102020204" pitchFamily="34" charset="0"/>
              </a:rPr>
              <a:t>Adjustment to College</a:t>
            </a:r>
          </a:p>
        </p:txBody>
      </p:sp>
      <p:sp>
        <p:nvSpPr>
          <p:cNvPr id="32771" name="Subtitle 8"/>
          <p:cNvSpPr>
            <a:spLocks noGrp="1"/>
          </p:cNvSpPr>
          <p:nvPr>
            <p:ph type="subTitle" sz="quarter" idx="1"/>
          </p:nvPr>
        </p:nvSpPr>
        <p:spPr>
          <a:xfrm>
            <a:off x="1143000" y="4288220"/>
            <a:ext cx="6629400" cy="1371600"/>
          </a:xfrm>
        </p:spPr>
        <p:txBody>
          <a:bodyPr/>
          <a:lstStyle/>
          <a:p>
            <a:pPr>
              <a:spcBef>
                <a:spcPct val="0"/>
              </a:spcBef>
            </a:pPr>
            <a:r>
              <a:rPr lang="en-US" dirty="0">
                <a:solidFill>
                  <a:schemeClr val="bg1"/>
                </a:solidFill>
              </a:rPr>
              <a:t>Students’ ability to adjust academically and socially plays a large role in student success, retention, and satisfaction. </a:t>
            </a:r>
          </a:p>
          <a:p>
            <a:endParaRPr lang="en-US" sz="1800" dirty="0"/>
          </a:p>
        </p:txBody>
      </p:sp>
      <p:sp>
        <p:nvSpPr>
          <p:cNvPr id="7" name="TextBox 6"/>
          <p:cNvSpPr txBox="1"/>
          <p:nvPr/>
        </p:nvSpPr>
        <p:spPr>
          <a:xfrm>
            <a:off x="152400" y="6443663"/>
            <a:ext cx="2590800" cy="414337"/>
          </a:xfrm>
          <a:prstGeom prst="rect">
            <a:avLst/>
          </a:prstGeom>
          <a:solidFill>
            <a:schemeClr val="tx1"/>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a:xfrm>
            <a:off x="917575" y="378452"/>
            <a:ext cx="8226425" cy="1143000"/>
          </a:xfrm>
        </p:spPr>
        <p:txBody>
          <a:bodyPr anchor="t"/>
          <a:lstStyle/>
          <a:p>
            <a:pPr eaLnBrk="1" hangingPunct="1">
              <a:defRPr/>
            </a:pPr>
            <a:r>
              <a:rPr lang="en-US" dirty="0">
                <a:solidFill>
                  <a:schemeClr val="bg1"/>
                </a:solidFill>
                <a:latin typeface="Franklin Gothic Medium" panose="020B0603020102020204" pitchFamily="34" charset="0"/>
              </a:rPr>
              <a:t>Academic Adjustment</a:t>
            </a:r>
            <a:r>
              <a:rPr lang="en-US" sz="1600" dirty="0">
                <a:solidFill>
                  <a:schemeClr val="tx1">
                    <a:lumMod val="50000"/>
                  </a:schemeClr>
                </a:solidFill>
                <a:latin typeface="Franklin Gothic Book" panose="020B0503020102020204" pitchFamily="34" charset="0"/>
              </a:rPr>
              <a:t/>
            </a:r>
            <a:br>
              <a:rPr lang="en-US" sz="1600" dirty="0">
                <a:solidFill>
                  <a:schemeClr val="tx1">
                    <a:lumMod val="50000"/>
                  </a:schemeClr>
                </a:solidFill>
                <a:latin typeface="Franklin Gothic Book" panose="020B0503020102020204" pitchFamily="34" charset="0"/>
              </a:rPr>
            </a:br>
            <a:r>
              <a:rPr lang="en-US" sz="1800" b="0" i="1" dirty="0">
                <a:solidFill>
                  <a:schemeClr val="accent3"/>
                </a:solidFill>
                <a:latin typeface="Franklin Gothic Book" panose="020B0503020102020204" pitchFamily="34" charset="0"/>
              </a:rPr>
              <a:t>Academic Adjustment </a:t>
            </a:r>
            <a:r>
              <a:rPr lang="en-US" sz="1800" b="0" dirty="0">
                <a:solidFill>
                  <a:schemeClr val="accent3"/>
                </a:solidFill>
                <a:latin typeface="Franklin Gothic Book" panose="020B0503020102020204" pitchFamily="34" charset="0"/>
              </a:rPr>
              <a:t>measures the ease with which students adjust to the </a:t>
            </a:r>
            <a:br>
              <a:rPr lang="en-US" sz="1800" b="0" dirty="0">
                <a:solidFill>
                  <a:schemeClr val="accent3"/>
                </a:solidFill>
                <a:latin typeface="Franklin Gothic Book" panose="020B0503020102020204" pitchFamily="34" charset="0"/>
              </a:rPr>
            </a:br>
            <a:r>
              <a:rPr lang="en-US" sz="1800" b="0" dirty="0">
                <a:solidFill>
                  <a:schemeClr val="accent3"/>
                </a:solidFill>
                <a:latin typeface="Franklin Gothic Book" panose="020B0503020102020204" pitchFamily="34" charset="0"/>
              </a:rPr>
              <a:t>academic demands of college.</a:t>
            </a:r>
            <a:endParaRPr lang="en-US" sz="1800" dirty="0">
              <a:solidFill>
                <a:schemeClr val="tx1"/>
              </a:solidFill>
              <a:latin typeface="Franklin Gothic Book" panose="020B0503020102020204" pitchFamily="34" charset="0"/>
            </a:endParaRPr>
          </a:p>
        </p:txBody>
      </p:sp>
      <p:sp>
        <p:nvSpPr>
          <p:cNvPr id="3" name="Footer Placeholder 2"/>
          <p:cNvSpPr>
            <a:spLocks noGrp="1"/>
          </p:cNvSpPr>
          <p:nvPr>
            <p:ph type="ftr" sz="quarter" idx="3"/>
          </p:nvPr>
        </p:nvSpPr>
        <p:spPr>
          <a:prstGeom prst="rect">
            <a:avLst/>
          </a:prstGeom>
        </p:spPr>
        <p:txBody>
          <a:bodyPr/>
          <a:lstStyle/>
          <a:p>
            <a:pPr>
              <a:defRPr/>
            </a:pPr>
            <a:r>
              <a:rPr lang="en-US" sz="1200">
                <a:solidFill>
                  <a:schemeClr val="bg1"/>
                </a:solidFill>
                <a:latin typeface="+mj-lt"/>
              </a:rPr>
              <a:t>2019 Your First College Year Survey</a:t>
            </a:r>
            <a:endParaRPr lang="en-US" sz="1200" dirty="0">
              <a:solidFill>
                <a:schemeClr val="bg1"/>
              </a:solidFill>
              <a:latin typeface="+mj-lt"/>
            </a:endParaRPr>
          </a:p>
        </p:txBody>
      </p:sp>
      <p:sp>
        <p:nvSpPr>
          <p:cNvPr id="11" name="Slide Number Placeholder 10"/>
          <p:cNvSpPr>
            <a:spLocks noGrp="1"/>
          </p:cNvSpPr>
          <p:nvPr>
            <p:ph type="sldNum" sz="quarter" idx="4294967295"/>
          </p:nvPr>
        </p:nvSpPr>
        <p:spPr>
          <a:xfrm>
            <a:off x="8382000" y="6397625"/>
            <a:ext cx="762000" cy="457200"/>
          </a:xfrm>
          <a:prstGeom prst="rect">
            <a:avLst/>
          </a:prstGeom>
        </p:spPr>
        <p:txBody>
          <a:bodyPr anchor="b"/>
          <a:lstStyle/>
          <a:p>
            <a:pPr algn="r">
              <a:defRPr/>
            </a:pPr>
            <a:fld id="{7F203371-9CB2-4A90-9261-771DC74F61A0}" type="slidenum">
              <a:rPr lang="en-US" sz="1400" smtClean="0">
                <a:solidFill>
                  <a:schemeClr val="bg1"/>
                </a:solidFill>
              </a:rPr>
              <a:pPr algn="r">
                <a:defRPr/>
              </a:pPr>
              <a:t>9</a:t>
            </a:fld>
            <a:endParaRPr lang="en-US" sz="1400" dirty="0">
              <a:solidFill>
                <a:schemeClr val="bg1"/>
              </a:solidFill>
            </a:endParaRPr>
          </a:p>
        </p:txBody>
      </p:sp>
      <p:graphicFrame>
        <p:nvGraphicFramePr>
          <p:cNvPr id="8" name="Academic Adjustment"/>
          <p:cNvGraphicFramePr>
            <a:graphicFrameLocks noChangeAspect="1"/>
          </p:cNvGraphicFramePr>
          <p:nvPr>
            <p:custDataLst>
              <p:tags r:id="rId1"/>
            </p:custDataLst>
            <p:extLst>
              <p:ext uri="{D42A27DB-BD31-4B8C-83A1-F6EECF244321}">
                <p14:modId xmlns:p14="http://schemas.microsoft.com/office/powerpoint/2010/main" val="1874015257"/>
              </p:ext>
            </p:extLst>
          </p:nvPr>
        </p:nvGraphicFramePr>
        <p:xfrm>
          <a:off x="152400" y="1447800"/>
          <a:ext cx="8839200" cy="50292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1"/>
          <p:cNvSpPr txBox="1"/>
          <p:nvPr/>
        </p:nvSpPr>
        <p:spPr>
          <a:xfrm>
            <a:off x="6553218" y="2362200"/>
            <a:ext cx="2438382" cy="31242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i="0" u="sng" dirty="0">
                <a:solidFill>
                  <a:schemeClr val="bg1"/>
                </a:solidFill>
              </a:rPr>
              <a:t>Construct Items</a:t>
            </a:r>
          </a:p>
          <a:p>
            <a:pPr algn="ctr"/>
            <a:endParaRPr lang="en-US" sz="1400" b="1" i="0" u="sng" dirty="0">
              <a:solidFill>
                <a:schemeClr val="bg1"/>
              </a:solidFill>
            </a:endParaRPr>
          </a:p>
          <a:p>
            <a:pPr marL="285750" indent="-285750" algn="l">
              <a:buFont typeface="Arial" panose="020B0604020202020204" pitchFamily="34" charset="0"/>
              <a:buChar char="•"/>
            </a:pPr>
            <a:r>
              <a:rPr lang="en-US" sz="1400" b="1" dirty="0">
                <a:solidFill>
                  <a:schemeClr val="bg1"/>
                </a:solidFill>
              </a:rPr>
              <a:t>Adjust to the academic demands of college</a:t>
            </a:r>
            <a:endParaRPr lang="en-US" sz="1400" b="1" i="0" dirty="0">
              <a:solidFill>
                <a:schemeClr val="bg1"/>
              </a:solidFill>
            </a:endParaRPr>
          </a:p>
          <a:p>
            <a:pPr marL="285750" indent="-285750" algn="l">
              <a:buFont typeface="Arial" panose="020B0604020202020204" pitchFamily="34" charset="0"/>
              <a:buChar char="•"/>
            </a:pPr>
            <a:r>
              <a:rPr lang="en-US" sz="1400" b="1" i="0" dirty="0">
                <a:solidFill>
                  <a:schemeClr val="bg1"/>
                </a:solidFill>
              </a:rPr>
              <a:t>Develop effective study skills</a:t>
            </a:r>
          </a:p>
          <a:p>
            <a:pPr marL="285750" indent="-285750" algn="l">
              <a:buFont typeface="Arial" panose="020B0604020202020204" pitchFamily="34" charset="0"/>
              <a:buChar char="•"/>
            </a:pPr>
            <a:r>
              <a:rPr lang="en-US" sz="1400" b="1" i="0" dirty="0">
                <a:solidFill>
                  <a:schemeClr val="bg1"/>
                </a:solidFill>
              </a:rPr>
              <a:t>Manage your time effectively</a:t>
            </a:r>
          </a:p>
          <a:p>
            <a:pPr marL="285750" indent="-285750" algn="l">
              <a:buFont typeface="Arial" panose="020B0604020202020204" pitchFamily="34" charset="0"/>
              <a:buChar char="•"/>
            </a:pPr>
            <a:r>
              <a:rPr lang="en-US" sz="1400" b="1" dirty="0">
                <a:solidFill>
                  <a:schemeClr val="bg1"/>
                </a:solidFill>
              </a:rPr>
              <a:t>Understand what your professors expect </a:t>
            </a:r>
            <a:r>
              <a:rPr lang="en-US" sz="1400" b="1" dirty="0" smtClean="0">
                <a:solidFill>
                  <a:schemeClr val="bg1"/>
                </a:solidFill>
              </a:rPr>
              <a:t>of you academically</a:t>
            </a:r>
          </a:p>
          <a:p>
            <a:pPr marL="285750" indent="-285750" algn="l">
              <a:buFont typeface="Arial" panose="020B0604020202020204" pitchFamily="34" charset="0"/>
              <a:buChar char="•"/>
            </a:pPr>
            <a:endParaRPr lang="en-US" sz="1400" b="1" dirty="0">
              <a:solidFill>
                <a:schemeClr val="bg1"/>
              </a:solidFill>
            </a:endParaRPr>
          </a:p>
          <a:p>
            <a:pPr marL="285750" indent="-285750" algn="l">
              <a:buFont typeface="Arial" panose="020B0604020202020204" pitchFamily="34" charset="0"/>
              <a:buChar char="•"/>
            </a:pPr>
            <a:endParaRPr lang="en-US" sz="1400" b="1" dirty="0" smtClean="0">
              <a:solidFill>
                <a:schemeClr val="bg1"/>
              </a:solidFill>
            </a:endParaRPr>
          </a:p>
          <a:p>
            <a:pPr marL="285750" indent="-285750" algn="l">
              <a:buFont typeface="Arial" panose="020B0604020202020204" pitchFamily="34" charset="0"/>
              <a:buChar char="•"/>
            </a:pPr>
            <a:endParaRPr lang="en-US" sz="1400" b="1" dirty="0">
              <a:solidFill>
                <a:schemeClr val="bg1"/>
              </a:solidFill>
            </a:endParaRPr>
          </a:p>
          <a:p>
            <a:pPr marL="285750" indent="-285750" algn="l">
              <a:buFont typeface="Arial" panose="020B0604020202020204" pitchFamily="34" charset="0"/>
              <a:buChar char="•"/>
            </a:pPr>
            <a:endParaRPr lang="en-US" sz="1400" b="1" dirty="0">
              <a:solidFill>
                <a:schemeClr val="bg1"/>
              </a:solidFill>
            </a:endParaRPr>
          </a:p>
        </p:txBody>
      </p:sp>
      <p:sp>
        <p:nvSpPr>
          <p:cNvPr id="2" name="TextBox 1"/>
          <p:cNvSpPr txBox="1"/>
          <p:nvPr/>
        </p:nvSpPr>
        <p:spPr>
          <a:xfrm>
            <a:off x="6629418" y="5486400"/>
            <a:ext cx="2438382" cy="461665"/>
          </a:xfrm>
          <a:prstGeom prst="rect">
            <a:avLst/>
          </a:prstGeom>
          <a:noFill/>
        </p:spPr>
        <p:txBody>
          <a:bodyPr wrap="square" rtlCol="0">
            <a:spAutoFit/>
          </a:bodyPr>
          <a:lstStyle/>
          <a:p>
            <a:r>
              <a:rPr lang="en-US" sz="1200" dirty="0">
                <a:solidFill>
                  <a:schemeClr val="bg1"/>
                </a:solidFill>
              </a:rPr>
              <a:t> * Includes genderqueer, gender non- conforming, identity not listed above </a:t>
            </a:r>
            <a:endParaRPr lang="en-US" sz="1200" b="1" dirty="0">
              <a:solidFill>
                <a:schemeClr val="bg1"/>
              </a:solidFill>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1.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2.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3.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4.xml><?xml version="1.0" encoding="utf-8"?>
<p:tagLst xmlns:a="http://schemas.openxmlformats.org/drawingml/2006/main" xmlns:r="http://schemas.openxmlformats.org/officeDocument/2006/relationships" xmlns:p="http://schemas.openxmlformats.org/presentationml/2006/main">
  <p:tag name="CHART" val="ctGains1"/>
</p:tagLst>
</file>

<file path=ppt/tags/tag15.xml><?xml version="1.0" encoding="utf-8"?>
<p:tagLst xmlns:a="http://schemas.openxmlformats.org/drawingml/2006/main" xmlns:r="http://schemas.openxmlformats.org/officeDocument/2006/relationships" xmlns:p="http://schemas.openxmlformats.org/presentationml/2006/main">
  <p:tag name="CHART" val="ctGains1"/>
</p:tagLst>
</file>

<file path=ppt/tags/tag16.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8.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9.xml><?xml version="1.0" encoding="utf-8"?>
<p:tagLst xmlns:a="http://schemas.openxmlformats.org/drawingml/2006/main" xmlns:r="http://schemas.openxmlformats.org/officeDocument/2006/relationships" xmlns:p="http://schemas.openxmlformats.org/presentationml/2006/main">
  <p:tag name="CHART" val="ctFinanceSource"/>
</p:tagLst>
</file>

<file path=ppt/tags/tag2.xml><?xml version="1.0" encoding="utf-8"?>
<p:tagLst xmlns:a="http://schemas.openxmlformats.org/drawingml/2006/main" xmlns:r="http://schemas.openxmlformats.org/officeDocument/2006/relationships" xmlns:p="http://schemas.openxmlformats.org/presentationml/2006/main">
  <p:tag name="CHART" val="ctFacIntSat"/>
</p:tagLst>
</file>

<file path=ppt/tags/tag2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21.xml><?xml version="1.0" encoding="utf-8"?>
<p:tagLst xmlns:a="http://schemas.openxmlformats.org/drawingml/2006/main" xmlns:r="http://schemas.openxmlformats.org/officeDocument/2006/relationships" xmlns:p="http://schemas.openxmlformats.org/presentationml/2006/main">
  <p:tag name="CHART" val="ctFinanceSource"/>
</p:tagLst>
</file>

<file path=ppt/tags/tag22.xml><?xml version="1.0" encoding="utf-8"?>
<p:tagLst xmlns:a="http://schemas.openxmlformats.org/drawingml/2006/main" xmlns:r="http://schemas.openxmlformats.org/officeDocument/2006/relationships" xmlns:p="http://schemas.openxmlformats.org/presentationml/2006/main">
  <p:tag name="CHART" val="ctGains1"/>
</p:tagLst>
</file>

<file path=ppt/tags/tag23.xml><?xml version="1.0" encoding="utf-8"?>
<p:tagLst xmlns:a="http://schemas.openxmlformats.org/drawingml/2006/main" xmlns:r="http://schemas.openxmlformats.org/officeDocument/2006/relationships" xmlns:p="http://schemas.openxmlformats.org/presentationml/2006/main">
  <p:tag name="CHART" val="ctGains1"/>
</p:tagLst>
</file>

<file path=ppt/tags/tag24.xml><?xml version="1.0" encoding="utf-8"?>
<p:tagLst xmlns:a="http://schemas.openxmlformats.org/drawingml/2006/main" xmlns:r="http://schemas.openxmlformats.org/officeDocument/2006/relationships" xmlns:p="http://schemas.openxmlformats.org/presentationml/2006/main">
  <p:tag name="CHART" val="ctFinanceSource"/>
</p:tagLst>
</file>

<file path=ppt/tags/tag25.xml><?xml version="1.0" encoding="utf-8"?>
<p:tagLst xmlns:a="http://schemas.openxmlformats.org/drawingml/2006/main" xmlns:r="http://schemas.openxmlformats.org/officeDocument/2006/relationships" xmlns:p="http://schemas.openxmlformats.org/presentationml/2006/main">
  <p:tag name="CHART" val="ctGains1"/>
</p:tagLst>
</file>

<file path=ppt/tags/tag26.xml><?xml version="1.0" encoding="utf-8"?>
<p:tagLst xmlns:a="http://schemas.openxmlformats.org/drawingml/2006/main" xmlns:r="http://schemas.openxmlformats.org/officeDocument/2006/relationships" xmlns:p="http://schemas.openxmlformats.org/presentationml/2006/main">
  <p:tag name="CHART" val="ctGains1"/>
</p:tagLst>
</file>

<file path=ppt/tags/tag2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3.xml><?xml version="1.0" encoding="utf-8"?>
<p:tagLst xmlns:a="http://schemas.openxmlformats.org/drawingml/2006/main" xmlns:r="http://schemas.openxmlformats.org/officeDocument/2006/relationships" xmlns:p="http://schemas.openxmlformats.org/presentationml/2006/main">
  <p:tag name="CHART" val="ctFinanceSource"/>
</p:tagLst>
</file>

<file path=ppt/tags/tag4.xml><?xml version="1.0" encoding="utf-8"?>
<p:tagLst xmlns:a="http://schemas.openxmlformats.org/drawingml/2006/main" xmlns:r="http://schemas.openxmlformats.org/officeDocument/2006/relationships" xmlns:p="http://schemas.openxmlformats.org/presentationml/2006/main">
  <p:tag name="CHART" val="ctFinanceSource"/>
</p:tagLst>
</file>

<file path=ppt/tags/tag5.xml><?xml version="1.0" encoding="utf-8"?>
<p:tagLst xmlns:a="http://schemas.openxmlformats.org/drawingml/2006/main" xmlns:r="http://schemas.openxmlformats.org/officeDocument/2006/relationships" xmlns:p="http://schemas.openxmlformats.org/presentationml/2006/main">
  <p:tag name="CHART" val="ctFinanceSource"/>
</p:tagLst>
</file>

<file path=ppt/tags/tag6.xml><?xml version="1.0" encoding="utf-8"?>
<p:tagLst xmlns:a="http://schemas.openxmlformats.org/drawingml/2006/main" xmlns:r="http://schemas.openxmlformats.org/officeDocument/2006/relationships" xmlns:p="http://schemas.openxmlformats.org/presentationml/2006/main">
  <p:tag name="CHART" val="ctFinanceSource"/>
</p:tagLst>
</file>

<file path=ppt/tags/tag7.xml><?xml version="1.0" encoding="utf-8"?>
<p:tagLst xmlns:a="http://schemas.openxmlformats.org/drawingml/2006/main" xmlns:r="http://schemas.openxmlformats.org/officeDocument/2006/relationships" xmlns:p="http://schemas.openxmlformats.org/presentationml/2006/main">
  <p:tag name="CHART" val="ctGains1"/>
</p:tagLst>
</file>

<file path=ppt/tags/tag8.xml><?xml version="1.0" encoding="utf-8"?>
<p:tagLst xmlns:a="http://schemas.openxmlformats.org/drawingml/2006/main" xmlns:r="http://schemas.openxmlformats.org/officeDocument/2006/relationships" xmlns:p="http://schemas.openxmlformats.org/presentationml/2006/main">
  <p:tag name="CHART" val="ctGains1"/>
</p:tagLst>
</file>

<file path=ppt/tags/tag9.xml><?xml version="1.0" encoding="utf-8"?>
<p:tagLst xmlns:a="http://schemas.openxmlformats.org/drawingml/2006/main" xmlns:r="http://schemas.openxmlformats.org/officeDocument/2006/relationships" xmlns:p="http://schemas.openxmlformats.org/presentationml/2006/main">
  <p:tag name="CHART" val="ctGains1"/>
</p:tagLst>
</file>

<file path=ppt/theme/theme1.xml><?xml version="1.0" encoding="utf-8"?>
<a:theme xmlns:a="http://schemas.openxmlformats.org/drawingml/2006/main" name="Teamwork">
  <a:themeElements>
    <a:clrScheme name="HERI Official Colors">
      <a:dk1>
        <a:sysClr val="windowText" lastClr="000000"/>
      </a:dk1>
      <a:lt1>
        <a:sysClr val="window" lastClr="FFFFFF"/>
      </a:lt1>
      <a:dk2>
        <a:srgbClr val="1F2A44"/>
      </a:dk2>
      <a:lt2>
        <a:srgbClr val="98A4AE"/>
      </a:lt2>
      <a:accent1>
        <a:srgbClr val="E04E39"/>
      </a:accent1>
      <a:accent2>
        <a:srgbClr val="00AB8E"/>
      </a:accent2>
      <a:accent3>
        <a:srgbClr val="DE7C00"/>
      </a:accent3>
      <a:accent4>
        <a:srgbClr val="93328E"/>
      </a:accent4>
      <a:accent5>
        <a:srgbClr val="789D4A"/>
      </a:accent5>
      <a:accent6>
        <a:srgbClr val="FF00FF"/>
      </a:accent6>
      <a:hlink>
        <a:srgbClr val="1F2A44"/>
      </a:hlink>
      <a:folHlink>
        <a:srgbClr val="93328E"/>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2">
        <a:dk1>
          <a:srgbClr val="FFFFFF"/>
        </a:dk1>
        <a:lt1>
          <a:srgbClr val="7680AC"/>
        </a:lt1>
        <a:dk2>
          <a:srgbClr val="213246"/>
        </a:dk2>
        <a:lt2>
          <a:srgbClr val="7680AC"/>
        </a:lt2>
        <a:accent1>
          <a:srgbClr val="FFFFFF"/>
        </a:accent1>
        <a:accent2>
          <a:srgbClr val="FFFF99"/>
        </a:accent2>
        <a:accent3>
          <a:srgbClr val="ABADB0"/>
        </a:accent3>
        <a:accent4>
          <a:srgbClr val="646C92"/>
        </a:accent4>
        <a:accent5>
          <a:srgbClr val="FFFFFF"/>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3">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4">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amwork">
  <a:themeElements>
    <a:clrScheme name="HERI Official Colors">
      <a:dk1>
        <a:sysClr val="windowText" lastClr="000000"/>
      </a:dk1>
      <a:lt1>
        <a:sysClr val="window" lastClr="FFFFFF"/>
      </a:lt1>
      <a:dk2>
        <a:srgbClr val="1F2A44"/>
      </a:dk2>
      <a:lt2>
        <a:srgbClr val="98A4AE"/>
      </a:lt2>
      <a:accent1>
        <a:srgbClr val="E04E39"/>
      </a:accent1>
      <a:accent2>
        <a:srgbClr val="00AB8E"/>
      </a:accent2>
      <a:accent3>
        <a:srgbClr val="DE7C00"/>
      </a:accent3>
      <a:accent4>
        <a:srgbClr val="93328E"/>
      </a:accent4>
      <a:accent5>
        <a:srgbClr val="789D4A"/>
      </a:accent5>
      <a:accent6>
        <a:srgbClr val="FF00FF"/>
      </a:accent6>
      <a:hlink>
        <a:srgbClr val="1F2A44"/>
      </a:hlink>
      <a:folHlink>
        <a:srgbClr val="93328E"/>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006E6B"/>
        </a:dk1>
        <a:lt1>
          <a:srgbClr val="FFFFFF"/>
        </a:lt1>
        <a:dk2>
          <a:srgbClr val="006666"/>
        </a:dk2>
        <a:lt2>
          <a:srgbClr val="B9EFEE"/>
        </a:lt2>
        <a:accent1>
          <a:srgbClr val="7680AC"/>
        </a:accent1>
        <a:accent2>
          <a:srgbClr val="6AB475"/>
        </a:accent2>
        <a:accent3>
          <a:srgbClr val="AAB8B8"/>
        </a:accent3>
        <a:accent4>
          <a:srgbClr val="DADADA"/>
        </a:accent4>
        <a:accent5>
          <a:srgbClr val="BDC0D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2">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000000"/>
        </a:hlink>
        <a:folHlink>
          <a:srgbClr val="CCFF66"/>
        </a:folHlink>
      </a:clrScheme>
      <a:clrMap bg1="dk2" tx1="lt1" bg2="dk1" tx2="lt2" accent1="accent1" accent2="accent2" accent3="accent3" accent4="accent4" accent5="accent5" accent6="accent6" hlink="hlink" folHlink="folHlink"/>
    </a:extraClrScheme>
    <a:extraClrScheme>
      <a:clrScheme name="Teamwork 13">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7680AC"/>
        </a:hlink>
        <a:folHlink>
          <a:srgbClr val="CCFF66"/>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Teamwork">
  <a:themeElements>
    <a:clrScheme name="HERI Official Colors">
      <a:dk1>
        <a:sysClr val="windowText" lastClr="000000"/>
      </a:dk1>
      <a:lt1>
        <a:sysClr val="window" lastClr="FFFFFF"/>
      </a:lt1>
      <a:dk2>
        <a:srgbClr val="1F2A44"/>
      </a:dk2>
      <a:lt2>
        <a:srgbClr val="98A4AE"/>
      </a:lt2>
      <a:accent1>
        <a:srgbClr val="E04E39"/>
      </a:accent1>
      <a:accent2>
        <a:srgbClr val="00AB8E"/>
      </a:accent2>
      <a:accent3>
        <a:srgbClr val="DE7C00"/>
      </a:accent3>
      <a:accent4>
        <a:srgbClr val="93328E"/>
      </a:accent4>
      <a:accent5>
        <a:srgbClr val="789D4A"/>
      </a:accent5>
      <a:accent6>
        <a:srgbClr val="FF00FF"/>
      </a:accent6>
      <a:hlink>
        <a:srgbClr val="1F2A44"/>
      </a:hlink>
      <a:folHlink>
        <a:srgbClr val="93328E"/>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006E6B"/>
        </a:dk1>
        <a:lt1>
          <a:srgbClr val="FFFFFF"/>
        </a:lt1>
        <a:dk2>
          <a:srgbClr val="006666"/>
        </a:dk2>
        <a:lt2>
          <a:srgbClr val="B9EFEE"/>
        </a:lt2>
        <a:accent1>
          <a:srgbClr val="7680AC"/>
        </a:accent1>
        <a:accent2>
          <a:srgbClr val="6AB475"/>
        </a:accent2>
        <a:accent3>
          <a:srgbClr val="AAB8B8"/>
        </a:accent3>
        <a:accent4>
          <a:srgbClr val="DADADA"/>
        </a:accent4>
        <a:accent5>
          <a:srgbClr val="BDC0D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2">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000000"/>
        </a:hlink>
        <a:folHlink>
          <a:srgbClr val="CCFF66"/>
        </a:folHlink>
      </a:clrScheme>
      <a:clrMap bg1="dk2" tx1="lt1" bg2="dk1" tx2="lt2" accent1="accent1" accent2="accent2" accent3="accent3" accent4="accent4" accent5="accent5" accent6="accent6" hlink="hlink" folHlink="folHlink"/>
    </a:extraClrScheme>
    <a:extraClrScheme>
      <a:clrScheme name="Teamwork 13">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7680AC"/>
        </a:hlink>
        <a:folHlink>
          <a:srgbClr val="CCFF66"/>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ERI Official Colors">
    <a:dk1>
      <a:sysClr val="windowText" lastClr="000000"/>
    </a:dk1>
    <a:lt1>
      <a:sysClr val="window" lastClr="FFFFFF"/>
    </a:lt1>
    <a:dk2>
      <a:srgbClr val="1F2A44"/>
    </a:dk2>
    <a:lt2>
      <a:srgbClr val="98A4AE"/>
    </a:lt2>
    <a:accent1>
      <a:srgbClr val="E04E39"/>
    </a:accent1>
    <a:accent2>
      <a:srgbClr val="00AB8E"/>
    </a:accent2>
    <a:accent3>
      <a:srgbClr val="DE7C00"/>
    </a:accent3>
    <a:accent4>
      <a:srgbClr val="93328E"/>
    </a:accent4>
    <a:accent5>
      <a:srgbClr val="789D4A"/>
    </a:accent5>
    <a:accent6>
      <a:srgbClr val="FF00FF"/>
    </a:accent6>
    <a:hlink>
      <a:srgbClr val="1F2A44"/>
    </a:hlink>
    <a:folHlink>
      <a:srgbClr val="93328E"/>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Teamwork</Template>
  <TotalTime>29501</TotalTime>
  <Words>3361</Words>
  <Application>Microsoft Office PowerPoint</Application>
  <PresentationFormat>On-screen Show (4:3)</PresentationFormat>
  <Paragraphs>586</Paragraphs>
  <Slides>36</Slides>
  <Notes>36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36</vt:i4>
      </vt:variant>
    </vt:vector>
  </HeadingPairs>
  <TitlesOfParts>
    <vt:vector size="43" baseType="lpstr">
      <vt:lpstr>Arial</vt:lpstr>
      <vt:lpstr>Franklin Gothic Book</vt:lpstr>
      <vt:lpstr>Franklin Gothic Medium</vt:lpstr>
      <vt:lpstr>Garamond</vt:lpstr>
      <vt:lpstr>Teamwork</vt:lpstr>
      <vt:lpstr>1_Teamwork</vt:lpstr>
      <vt:lpstr>2_Teamwork</vt:lpstr>
      <vt:lpstr>SUNY College of Environmental Science and Forestry  Your First College Year Survey  2019 Results</vt:lpstr>
      <vt:lpstr>PowerPoint Presentation</vt:lpstr>
      <vt:lpstr>Table of Contents</vt:lpstr>
      <vt:lpstr>A Note about CIRP Constructs</vt:lpstr>
      <vt:lpstr>Demographics</vt:lpstr>
      <vt:lpstr>Demographics</vt:lpstr>
      <vt:lpstr>Financing College</vt:lpstr>
      <vt:lpstr>PowerPoint Presentation</vt:lpstr>
      <vt:lpstr>Academic Adjustment Academic Adjustment measures the ease with which students adjust to the  academic demands of college.</vt:lpstr>
      <vt:lpstr>Sense of Belonging The campus community is a powerful source of influence on students’ development. Sense of Belonging measures the extent to which students feel a sense of academic and social integration on campus.</vt:lpstr>
      <vt:lpstr>Navigational Action  These items illustrate how often students participated in institutional programs or  engaged in activities that would help them successfully traverse the institution.</vt:lpstr>
      <vt:lpstr>Navigational Action    These items illustrate how often students participated in institutional programs or engaged in activities that would help them successfully traverse the institution.</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Academic Outcomes  and Experiences</vt:lpstr>
      <vt:lpstr>Academic Self-Concept   Academic Self-Concept is a unified measure of students’ beliefs about their abilities and confidence in academic environments.</vt:lpstr>
      <vt:lpstr>Habits of Mind  Habits of Mind is a unified measure of the behaviors and traits associated with academic success. These learning behaviors are seen as the foundation for lifelong learning.</vt:lpstr>
      <vt:lpstr> Academic Disengagement Academic Disengagement measures the extent to which students engage in  behaviors that are inconsistent with academic success.  </vt:lpstr>
      <vt:lpstr> Faculty Interaction Faculty Interaction: Contact and Communication measures the amount and type of interactions students have with faculty that are appropriate for the first year of college, as well as satisfaction with these issues.</vt:lpstr>
      <vt:lpstr>General Interpersonal Validation These items measure the extent to which students believe faculty and staff provide attention to their development.</vt:lpstr>
      <vt:lpstr>Academic Enhancement Experiences Opportunities to apply learning inside and outside the classroom deepen students’ academic involvement, allowing them to make meaningful intellectual connections and communicate their knowledge to others.</vt:lpstr>
      <vt:lpstr>Co-curricular Experiences</vt:lpstr>
      <vt:lpstr>Social Agency  Activities and beliefs equip and empower students to create a world that is equitable, just, democratic and sustainable. Social Agency measures the extent to which students value political and social involvement as a personal goal.</vt:lpstr>
      <vt:lpstr>Civic Engagement Engaged citizens are a critical element in the functioning of our democratic society. Civic Engagement measures the extent to which students are motivated and involved in civic, electoral, and political activities.</vt:lpstr>
      <vt:lpstr>Civic Awareness The ability to evaluate, question, and develop solutions affecting their local and  global communities is an important skill. Civic Awareness measures students’ understanding of the issues facing their community, nation, and the world.</vt:lpstr>
      <vt:lpstr>Pluralistic Orientation Pluralistic Orientation measures skills and dispositions appropriate for  living and working in a diverse society.</vt:lpstr>
      <vt:lpstr> Diversity and Campus Climate </vt:lpstr>
      <vt:lpstr> Positive Cross-Racial Interaction Contact with diverse students allows students to gain valuable insights about  themselves and others. Positive Cross-Racial Interaction is a unified measure of  students’ level of positive interaction with diverse peers.</vt:lpstr>
      <vt:lpstr> Negative Cross-Racial Interaction Contact with diverse students allows students to gain valuable insights about  themselves and others. Negative Cross-Racial Interaction is a unified measure of students’ level of negative interaction with diverse peers.</vt:lpstr>
      <vt:lpstr>Campus Climate and Diversity  A diverse and inclusive campus environment strengthens students’ learning experience and prepares them to participate in an increasingly diverse society. </vt:lpstr>
      <vt:lpstr>Satisfaction with Campus Diversity  A diverse campus – including students, faculty, and ideas – has a powerful impact  on the student experience. These items gauge students’ satisfaction with the diversity of faculty, student body, and beliefs. </vt:lpstr>
      <vt:lpstr>Satisfaction</vt:lpstr>
      <vt:lpstr>Satisfaction with Coursework Satisfaction with Coursework measures the extent to which students see their coursework as relevant, useful, and applicable to their academic success and future plans.</vt:lpstr>
      <vt:lpstr>Satisfaction with Academic Support and Courses  Gauges use of and satisfaction with campus academic support structures and types of coursework required in general education.</vt:lpstr>
      <vt:lpstr>Satisfaction with Services and Community Where students live, how they are oriented to the campus, and the support they receive during the first year are important determinants of their college experience. These items gauge use of and satisfaction with campus services and general community.</vt:lpstr>
      <vt:lpstr> Overall Satisfaction Overall Satisfaction is a unified measure of students’ satisfaction with the  college experience.</vt:lpstr>
      <vt:lpstr>PowerPoint Presentation</vt:lpstr>
    </vt:vector>
  </TitlesOfParts>
  <Company>UCLA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Jared Planas</cp:lastModifiedBy>
  <cp:revision>1453</cp:revision>
  <cp:lastPrinted>2017-09-20T00:23:01Z</cp:lastPrinted>
  <dcterms:created xsi:type="dcterms:W3CDTF">2007-06-27T16:52:25Z</dcterms:created>
  <dcterms:modified xsi:type="dcterms:W3CDTF">2019-08-14T18:29:41Z</dcterms:modified>
</cp:coreProperties>
</file>