
<file path=[Content_Types].xml><?xml version="1.0" encoding="utf-8"?>
<Types xmlns="http://schemas.openxmlformats.org/package/2006/content-types">
  <Default Extension="xlsm" ContentType="application/vnd.ms-excel.sheet.macroEnabled.12"/>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ags/tag4.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theme/themeOverride1.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tags/tag5.xml" ContentType="application/vnd.openxmlformats-officedocument.presentationml.tags+xml"/>
  <Override PartName="/ppt/notesSlides/notesSlide8.xml" ContentType="application/vnd.openxmlformats-officedocument.presentationml.notesSlide+xml"/>
  <Override PartName="/ppt/charts/chart6.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ppt/charts/chart10.xml" ContentType="application/vnd.openxmlformats-officedocument.drawingml.chart+xml"/>
  <Override PartName="/ppt/tags/tag6.xml" ContentType="application/vnd.openxmlformats-officedocument.presentationml.tags+xml"/>
  <Override PartName="/ppt/notesSlides/notesSlide14.xml" ContentType="application/vnd.openxmlformats-officedocument.presentationml.notesSlide+xml"/>
  <Override PartName="/ppt/charts/chart11.xml" ContentType="application/vnd.openxmlformats-officedocument.drawingml.chart+xml"/>
  <Override PartName="/ppt/tags/tag7.xml" ContentType="application/vnd.openxmlformats-officedocument.presentationml.tags+xml"/>
  <Override PartName="/ppt/notesSlides/notesSlide15.xml" ContentType="application/vnd.openxmlformats-officedocument.presentationml.notesSlide+xml"/>
  <Override PartName="/ppt/charts/chart12.xml" ContentType="application/vnd.openxmlformats-officedocument.drawingml.chart+xml"/>
  <Override PartName="/ppt/tags/tag8.xml" ContentType="application/vnd.openxmlformats-officedocument.presentationml.tags+xml"/>
  <Override PartName="/ppt/notesSlides/notesSlide16.xml" ContentType="application/vnd.openxmlformats-officedocument.presentationml.notesSlide+xml"/>
  <Override PartName="/ppt/charts/chart13.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4.xml" ContentType="application/vnd.openxmlformats-officedocument.drawingml.chart+xml"/>
  <Override PartName="/ppt/notesSlides/notesSlide19.xml" ContentType="application/vnd.openxmlformats-officedocument.presentationml.notesSlide+xml"/>
  <Override PartName="/ppt/charts/chart15.xml" ContentType="application/vnd.openxmlformats-officedocument.drawingml.chart+xml"/>
  <Override PartName="/ppt/notesSlides/notesSlide20.xml" ContentType="application/vnd.openxmlformats-officedocument.presentationml.notesSlide+xml"/>
  <Override PartName="/ppt/charts/chart16.xml" ContentType="application/vnd.openxmlformats-officedocument.drawingml.chart+xml"/>
  <Override PartName="/ppt/notesSlides/notesSlide21.xml" ContentType="application/vnd.openxmlformats-officedocument.presentationml.notesSlide+xml"/>
  <Override PartName="/ppt/charts/chart17.xml" ContentType="application/vnd.openxmlformats-officedocument.drawingml.chart+xml"/>
  <Override PartName="/ppt/notesSlides/notesSlide22.xml" ContentType="application/vnd.openxmlformats-officedocument.presentationml.notesSlide+xml"/>
  <Override PartName="/ppt/charts/chart18.xml" ContentType="application/vnd.openxmlformats-officedocument.drawingml.chart+xml"/>
  <Override PartName="/ppt/notesSlides/notesSlide23.xml" ContentType="application/vnd.openxmlformats-officedocument.presentationml.notesSlide+xml"/>
  <Override PartName="/ppt/charts/chart19.xml" ContentType="application/vnd.openxmlformats-officedocument.drawingml.chart+xml"/>
  <Override PartName="/ppt/notesSlides/notesSlide24.xml" ContentType="application/vnd.openxmlformats-officedocument.presentationml.notesSlide+xml"/>
  <Override PartName="/ppt/tags/tag9.xml" ContentType="application/vnd.openxmlformats-officedocument.presentationml.tags+xml"/>
  <Override PartName="/ppt/notesSlides/notesSlide25.xml" ContentType="application/vnd.openxmlformats-officedocument.presentationml.notesSlide+xml"/>
  <Override PartName="/ppt/charts/chart20.xml" ContentType="application/vnd.openxmlformats-officedocument.drawingml.chart+xml"/>
  <Override PartName="/ppt/tags/tag10.xml" ContentType="application/vnd.openxmlformats-officedocument.presentationml.tags+xml"/>
  <Override PartName="/ppt/notesSlides/notesSlide26.xml" ContentType="application/vnd.openxmlformats-officedocument.presentationml.notesSlide+xml"/>
  <Override PartName="/ppt/charts/chart21.xml" ContentType="application/vnd.openxmlformats-officedocument.drawingml.chart+xml"/>
  <Override PartName="/ppt/tags/tag11.xml" ContentType="application/vnd.openxmlformats-officedocument.presentationml.tags+xml"/>
  <Override PartName="/ppt/notesSlides/notesSlide27.xml" ContentType="application/vnd.openxmlformats-officedocument.presentationml.notesSlide+xml"/>
  <Override PartName="/ppt/charts/chart22.xml" ContentType="application/vnd.openxmlformats-officedocument.drawingml.chart+xml"/>
  <Override PartName="/ppt/notesSlides/notesSlide28.xml" ContentType="application/vnd.openxmlformats-officedocument.presentationml.notesSlide+xml"/>
  <Override PartName="/ppt/charts/chart23.xml" ContentType="application/vnd.openxmlformats-officedocument.drawingml.chart+xml"/>
  <Override PartName="/ppt/notesSlides/notesSlide29.xml" ContentType="application/vnd.openxmlformats-officedocument.presentationml.notesSlide+xml"/>
  <Override PartName="/ppt/charts/chart24.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25.xml" ContentType="application/vnd.openxmlformats-officedocument.drawingml.chart+xml"/>
  <Override PartName="/ppt/tags/tag12.xml" ContentType="application/vnd.openxmlformats-officedocument.presentationml.tags+xml"/>
  <Override PartName="/ppt/notesSlides/notesSlide32.xml" ContentType="application/vnd.openxmlformats-officedocument.presentationml.notesSlide+xml"/>
  <Override PartName="/ppt/charts/chart26.xml" ContentType="application/vnd.openxmlformats-officedocument.drawingml.chart+xml"/>
  <Override PartName="/ppt/drawings/drawing1.xml" ContentType="application/vnd.openxmlformats-officedocument.drawingml.chartshapes+xml"/>
  <Override PartName="/ppt/notesSlides/notesSlide33.xml" ContentType="application/vnd.openxmlformats-officedocument.presentationml.notesSlide+xml"/>
  <Override PartName="/ppt/tags/tag13.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27.xml" ContentType="application/vnd.openxmlformats-officedocument.drawingml.chart+xml"/>
  <Override PartName="/ppt/notesSlides/notesSlide38.xml" ContentType="application/vnd.openxmlformats-officedocument.presentationml.notesSlide+xml"/>
  <Override PartName="/ppt/charts/chart28.xml" ContentType="application/vnd.openxmlformats-officedocument.drawingml.chart+xml"/>
  <Override PartName="/ppt/notesSlides/notesSlide39.xml" ContentType="application/vnd.openxmlformats-officedocument.presentationml.notesSlide+xml"/>
  <Override PartName="/ppt/charts/chart29.xml" ContentType="application/vnd.openxmlformats-officedocument.drawingml.chart+xml"/>
  <Override PartName="/ppt/notesSlides/notesSlide40.xml" ContentType="application/vnd.openxmlformats-officedocument.presentationml.notesSlide+xml"/>
  <Override PartName="/ppt/charts/chart30.xml" ContentType="application/vnd.openxmlformats-officedocument.drawingml.chart+xml"/>
  <Override PartName="/ppt/notesSlides/notesSlide41.xml" ContentType="application/vnd.openxmlformats-officedocument.presentationml.notesSlide+xml"/>
  <Override PartName="/ppt/charts/chart31.xml" ContentType="application/vnd.openxmlformats-officedocument.drawingml.chart+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4"/>
  </p:notesMasterIdLst>
  <p:handoutMasterIdLst>
    <p:handoutMasterId r:id="rId45"/>
  </p:handoutMasterIdLst>
  <p:sldIdLst>
    <p:sldId id="668" r:id="rId2"/>
    <p:sldId id="469" r:id="rId3"/>
    <p:sldId id="456" r:id="rId4"/>
    <p:sldId id="601" r:id="rId5"/>
    <p:sldId id="323" r:id="rId6"/>
    <p:sldId id="608" r:id="rId7"/>
    <p:sldId id="656" r:id="rId8"/>
    <p:sldId id="649" r:id="rId9"/>
    <p:sldId id="261" r:id="rId10"/>
    <p:sldId id="643" r:id="rId11"/>
    <p:sldId id="657" r:id="rId12"/>
    <p:sldId id="659" r:id="rId13"/>
    <p:sldId id="375" r:id="rId14"/>
    <p:sldId id="628" r:id="rId15"/>
    <p:sldId id="497" r:id="rId16"/>
    <p:sldId id="640" r:id="rId17"/>
    <p:sldId id="405" r:id="rId18"/>
    <p:sldId id="661" r:id="rId19"/>
    <p:sldId id="662" r:id="rId20"/>
    <p:sldId id="663" r:id="rId21"/>
    <p:sldId id="664" r:id="rId22"/>
    <p:sldId id="549" r:id="rId23"/>
    <p:sldId id="550" r:id="rId24"/>
    <p:sldId id="651" r:id="rId25"/>
    <p:sldId id="428" r:id="rId26"/>
    <p:sldId id="665" r:id="rId27"/>
    <p:sldId id="438" r:id="rId28"/>
    <p:sldId id="532" r:id="rId29"/>
    <p:sldId id="536" r:id="rId30"/>
    <p:sldId id="616" r:id="rId31"/>
    <p:sldId id="618" r:id="rId32"/>
    <p:sldId id="619" r:id="rId33"/>
    <p:sldId id="648" r:id="rId34"/>
    <p:sldId id="617" r:id="rId35"/>
    <p:sldId id="623" r:id="rId36"/>
    <p:sldId id="588" r:id="rId37"/>
    <p:sldId id="666" r:id="rId38"/>
    <p:sldId id="667" r:id="rId39"/>
    <p:sldId id="592" r:id="rId40"/>
    <p:sldId id="590" r:id="rId41"/>
    <p:sldId id="535" r:id="rId42"/>
    <p:sldId id="281" r:id="rId43"/>
  </p:sldIdLst>
  <p:sldSz cx="9144000" cy="6858000" type="screen4x3"/>
  <p:notesSz cx="6881813" cy="9296400"/>
  <p:defaultTextStyle>
    <a:defPPr>
      <a:defRPr lang="en-US"/>
    </a:defPPr>
    <a:lvl1pPr algn="l" rtl="0" eaLnBrk="0" fontAlgn="base" hangingPunct="0">
      <a:spcBef>
        <a:spcPct val="0"/>
      </a:spcBef>
      <a:spcAft>
        <a:spcPct val="0"/>
      </a:spcAft>
      <a:defRPr sz="2000" u="sng"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u="sng"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u="sng"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u="sng"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u="sng" kern="1200">
        <a:solidFill>
          <a:schemeClr val="tx1"/>
        </a:solidFill>
        <a:latin typeface="Garamond" pitchFamily="18" charset="0"/>
        <a:ea typeface="+mn-ea"/>
        <a:cs typeface="+mn-cs"/>
      </a:defRPr>
    </a:lvl5pPr>
    <a:lvl6pPr marL="2286000" algn="l" defTabSz="914400" rtl="0" eaLnBrk="1" latinLnBrk="0" hangingPunct="1">
      <a:defRPr sz="2000" u="sng" kern="1200">
        <a:solidFill>
          <a:schemeClr val="tx1"/>
        </a:solidFill>
        <a:latin typeface="Garamond" pitchFamily="18" charset="0"/>
        <a:ea typeface="+mn-ea"/>
        <a:cs typeface="+mn-cs"/>
      </a:defRPr>
    </a:lvl6pPr>
    <a:lvl7pPr marL="2743200" algn="l" defTabSz="914400" rtl="0" eaLnBrk="1" latinLnBrk="0" hangingPunct="1">
      <a:defRPr sz="2000" u="sng" kern="1200">
        <a:solidFill>
          <a:schemeClr val="tx1"/>
        </a:solidFill>
        <a:latin typeface="Garamond" pitchFamily="18" charset="0"/>
        <a:ea typeface="+mn-ea"/>
        <a:cs typeface="+mn-cs"/>
      </a:defRPr>
    </a:lvl7pPr>
    <a:lvl8pPr marL="3200400" algn="l" defTabSz="914400" rtl="0" eaLnBrk="1" latinLnBrk="0" hangingPunct="1">
      <a:defRPr sz="2000" u="sng" kern="1200">
        <a:solidFill>
          <a:schemeClr val="tx1"/>
        </a:solidFill>
        <a:latin typeface="Garamond" pitchFamily="18" charset="0"/>
        <a:ea typeface="+mn-ea"/>
        <a:cs typeface="+mn-cs"/>
      </a:defRPr>
    </a:lvl8pPr>
    <a:lvl9pPr marL="3657600" algn="l" defTabSz="914400" rtl="0" eaLnBrk="1" latinLnBrk="0" hangingPunct="1">
      <a:defRPr sz="2000" u="sng"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5">
          <p15:clr>
            <a:srgbClr val="A4A3A4"/>
          </p15:clr>
        </p15:guide>
        <p15:guide id="3" orient="horz" pos="2928">
          <p15:clr>
            <a:srgbClr val="A4A3A4"/>
          </p15:clr>
        </p15:guide>
        <p15:guide id="4"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FFFE"/>
    <a:srgbClr val="FFC50D"/>
    <a:srgbClr val="FFA59B"/>
    <a:srgbClr val="93328E"/>
    <a:srgbClr val="1F2A44"/>
    <a:srgbClr val="FFFFFF"/>
    <a:srgbClr val="FFE265"/>
    <a:srgbClr val="FFCC29"/>
    <a:srgbClr val="ADB3CD"/>
    <a:srgbClr val="ADB3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45" autoAdjust="0"/>
    <p:restoredTop sz="80458" autoAdjust="0"/>
  </p:normalViewPr>
  <p:slideViewPr>
    <p:cSldViewPr>
      <p:cViewPr varScale="1">
        <p:scale>
          <a:sx n="82" d="100"/>
          <a:sy n="82" d="100"/>
        </p:scale>
        <p:origin x="852" y="90"/>
      </p:cViewPr>
      <p:guideLst>
        <p:guide orient="horz" pos="2160"/>
        <p:guide pos="2880"/>
      </p:guideLst>
    </p:cSldViewPr>
  </p:slideViewPr>
  <p:outlineViewPr>
    <p:cViewPr>
      <p:scale>
        <a:sx n="33" d="100"/>
        <a:sy n="33" d="100"/>
      </p:scale>
      <p:origin x="0" y="-22830"/>
    </p:cViewPr>
  </p:outlineViewPr>
  <p:notesTextViewPr>
    <p:cViewPr>
      <p:scale>
        <a:sx n="75" d="100"/>
        <a:sy n="75" d="100"/>
      </p:scale>
      <p:origin x="0" y="0"/>
    </p:cViewPr>
  </p:notesTextViewPr>
  <p:sorterViewPr>
    <p:cViewPr>
      <p:scale>
        <a:sx n="148" d="100"/>
        <a:sy n="148" d="100"/>
      </p:scale>
      <p:origin x="0" y="0"/>
    </p:cViewPr>
  </p:sorterViewPr>
  <p:notesViewPr>
    <p:cSldViewPr>
      <p:cViewPr varScale="1">
        <p:scale>
          <a:sx n="87" d="100"/>
          <a:sy n="87" d="100"/>
        </p:scale>
        <p:origin x="3040" y="192"/>
      </p:cViewPr>
      <p:guideLst>
        <p:guide orient="horz" pos="2924"/>
        <p:guide pos="2205"/>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Macro-Enabled_Worksheet22.xlsm"/></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4.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Macro-Enabled_Worksheet25.xlsm"/></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Macro-Enabled_Worksheet26.xlsm"/></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1.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Macro-Enabled_Worksheet6.xlsm"/></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4"/>
    </mc:Choice>
    <mc:Fallback>
      <c:style val="14"/>
    </mc:Fallback>
  </mc:AlternateContent>
  <c:chart>
    <c:title>
      <c:tx>
        <c:rich>
          <a:bodyPr/>
          <a:lstStyle/>
          <a:p>
            <a:pPr>
              <a:defRPr sz="2200">
                <a:latin typeface="Franklin Gothic Medium" panose="020B0603020102020204" pitchFamily="34" charset="0"/>
              </a:defRPr>
            </a:pPr>
            <a:r>
              <a:rPr lang="en-US" sz="2200" dirty="0">
                <a:solidFill>
                  <a:schemeClr val="tx2"/>
                </a:solidFill>
                <a:latin typeface="Franklin Gothic Medium" panose="020B0603020102020204" pitchFamily="34" charset="0"/>
              </a:rPr>
              <a:t>Gender Identity</a:t>
            </a:r>
          </a:p>
        </c:rich>
      </c:tx>
      <c:layout>
        <c:manualLayout>
          <c:xMode val="edge"/>
          <c:yMode val="edge"/>
          <c:x val="0.20835750426016122"/>
          <c:y val="5.5270226084406793E-2"/>
        </c:manualLayout>
      </c:layout>
      <c:overlay val="0"/>
    </c:title>
    <c:autoTitleDeleted val="0"/>
    <c:plotArea>
      <c:layout>
        <c:manualLayout>
          <c:layoutTarget val="inner"/>
          <c:xMode val="edge"/>
          <c:yMode val="edge"/>
          <c:x val="2.7142619505000201E-2"/>
          <c:y val="0.173645450568679"/>
          <c:w val="0.78738281387750098"/>
          <c:h val="0.48348490813648898"/>
        </c:manualLayout>
      </c:layout>
      <c:pieChart>
        <c:varyColors val="1"/>
        <c:ser>
          <c:idx val="0"/>
          <c:order val="0"/>
          <c:tx>
            <c:strRef>
              <c:f>Sheet1!$B$1</c:f>
              <c:strCache>
                <c:ptCount val="1"/>
                <c:pt idx="0">
                  <c:v>Your institution</c:v>
                </c:pt>
              </c:strCache>
            </c:strRef>
          </c:tx>
          <c:spPr>
            <a:ln>
              <a:solidFill>
                <a:schemeClr val="tx2"/>
              </a:solidFill>
            </a:ln>
          </c:spPr>
          <c:dPt>
            <c:idx val="0"/>
            <c:bubble3D val="0"/>
            <c:extLst>
              <c:ext xmlns:c16="http://schemas.microsoft.com/office/drawing/2014/chart" uri="{C3380CC4-5D6E-409C-BE32-E72D297353CC}">
                <c16:uniqueId val="{00000001-A70C-495C-AAF5-E360B11921AF}"/>
              </c:ext>
            </c:extLst>
          </c:dPt>
          <c:dPt>
            <c:idx val="1"/>
            <c:bubble3D val="0"/>
            <c:extLst>
              <c:ext xmlns:c16="http://schemas.microsoft.com/office/drawing/2014/chart" uri="{C3380CC4-5D6E-409C-BE32-E72D297353CC}">
                <c16:uniqueId val="{00000003-A70C-495C-AAF5-E360B11921AF}"/>
              </c:ext>
            </c:extLst>
          </c:dPt>
          <c:dLbls>
            <c:dLbl>
              <c:idx val="0"/>
              <c:numFmt formatCode="0.0%" sourceLinked="0"/>
              <c:spPr>
                <a:noFill/>
                <a:ln>
                  <a:noFill/>
                </a:ln>
                <a:effectLst/>
              </c:spPr>
              <c:txPr>
                <a:bodyPr/>
                <a:lstStyle/>
                <a:p>
                  <a:pPr>
                    <a:defRPr sz="1600">
                      <a:solidFill>
                        <a:schemeClr val="bg1"/>
                      </a:solidFill>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1-A70C-495C-AAF5-E360B11921AF}"/>
                </c:ext>
              </c:extLst>
            </c:dLbl>
            <c:dLbl>
              <c:idx val="1"/>
              <c:numFmt formatCode="0.0%" sourceLinked="0"/>
              <c:spPr>
                <a:noFill/>
                <a:ln>
                  <a:noFill/>
                </a:ln>
                <a:effectLst/>
              </c:spPr>
              <c:txPr>
                <a:bodyPr/>
                <a:lstStyle/>
                <a:p>
                  <a:pPr>
                    <a:defRPr sz="1600">
                      <a:solidFill>
                        <a:schemeClr val="bg1"/>
                      </a:solidFill>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3-A70C-495C-AAF5-E360B11921AF}"/>
                </c:ext>
              </c:extLst>
            </c:dLbl>
            <c:numFmt formatCode="0.0%" sourceLinked="0"/>
            <c:spPr>
              <a:noFill/>
              <a:ln>
                <a:noFill/>
              </a:ln>
              <a:effectLst/>
            </c:spPr>
            <c:txPr>
              <a:bodyPr/>
              <a:lstStyle/>
              <a:p>
                <a:pPr>
                  <a:defRPr sz="1600">
                    <a:solidFill>
                      <a:schemeClr val="tx1"/>
                    </a:solidFill>
                  </a:defRPr>
                </a:pPr>
                <a:endParaRPr lang="en-US"/>
              </a:p>
            </c:txPr>
            <c:dLblPos val="bestFit"/>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Sheet1!$A$2:$A$5</c:f>
              <c:strCache>
                <c:ptCount val="4"/>
                <c:pt idx="0">
                  <c:v>Man/Trans man</c:v>
                </c:pt>
                <c:pt idx="1">
                  <c:v>Woman/Trans woman</c:v>
                </c:pt>
                <c:pt idx="2">
                  <c:v>Genderqueer / Gender non-conforming</c:v>
                </c:pt>
                <c:pt idx="3">
                  <c:v>Different identity</c:v>
                </c:pt>
              </c:strCache>
            </c:strRef>
          </c:cat>
          <c:val>
            <c:numRef>
              <c:f>Sheet1!$B$2:$B$5</c:f>
              <c:numCache>
                <c:formatCode>0.0%</c:formatCode>
                <c:ptCount val="4"/>
                <c:pt idx="0">
                  <c:v>0.40899999999999997</c:v>
                </c:pt>
                <c:pt idx="1">
                  <c:v>0.59099999999999997</c:v>
                </c:pt>
                <c:pt idx="2">
                  <c:v>0</c:v>
                </c:pt>
                <c:pt idx="3">
                  <c:v>0</c:v>
                </c:pt>
              </c:numCache>
            </c:numRef>
          </c:val>
          <c:extLst>
            <c:ext xmlns:c16="http://schemas.microsoft.com/office/drawing/2014/chart" uri="{C3380CC4-5D6E-409C-BE32-E72D297353CC}">
              <c16:uniqueId val="{00000004-A70C-495C-AAF5-E360B11921AF}"/>
            </c:ext>
          </c:extLst>
        </c:ser>
        <c:dLbls>
          <c:dLblPos val="bestFit"/>
          <c:showLegendKey val="0"/>
          <c:showVal val="1"/>
          <c:showCatName val="0"/>
          <c:showSerName val="0"/>
          <c:showPercent val="0"/>
          <c:showBubbleSize val="0"/>
          <c:showLeaderLines val="1"/>
        </c:dLbls>
        <c:firstSliceAng val="0"/>
      </c:pieChart>
    </c:plotArea>
    <c:legend>
      <c:legendPos val="b"/>
      <c:layout/>
      <c:overlay val="0"/>
      <c:txPr>
        <a:bodyPr/>
        <a:lstStyle/>
        <a:p>
          <a:pPr>
            <a:defRPr sz="1400"/>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47.19</c:v>
                </c:pt>
                <c:pt idx="1">
                  <c:v>46.5</c:v>
                </c:pt>
                <c:pt idx="2">
                  <c:v>47.85</c:v>
                </c:pt>
                <c:pt idx="3">
                  <c:v>0</c:v>
                </c:pt>
              </c:numCache>
            </c:numRef>
          </c:val>
          <c:extLst>
            <c:ext xmlns:c16="http://schemas.microsoft.com/office/drawing/2014/chart" uri="{C3380CC4-5D6E-409C-BE32-E72D297353CC}">
              <c16:uniqueId val="{00000000-8395-4C38-92CB-464098255E14}"/>
            </c:ext>
          </c:extLst>
        </c:ser>
        <c:ser>
          <c:idx val="1"/>
          <c:order val="1"/>
          <c:tx>
            <c:strRef>
              <c:f>Sheet1!$C$1</c:f>
              <c:strCache>
                <c:ptCount val="1"/>
                <c:pt idx="0">
                  <c:v>Comparison</c:v>
                </c:pt>
              </c:strCache>
            </c:strRef>
          </c:tx>
          <c:spPr>
            <a:solidFill>
              <a:schemeClr val="tx2"/>
            </a:solidFill>
            <a:ln w="9525">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46.5</c:v>
                </c:pt>
                <c:pt idx="1">
                  <c:v>45.84</c:v>
                </c:pt>
                <c:pt idx="2">
                  <c:v>46.82</c:v>
                </c:pt>
                <c:pt idx="3">
                  <c:v>46.92</c:v>
                </c:pt>
              </c:numCache>
            </c:numRef>
          </c:val>
          <c:extLst>
            <c:ext xmlns:c16="http://schemas.microsoft.com/office/drawing/2014/chart" uri="{C3380CC4-5D6E-409C-BE32-E72D297353CC}">
              <c16:uniqueId val="{00000001-8395-4C38-92CB-464098255E14}"/>
            </c:ext>
          </c:extLst>
        </c:ser>
        <c:dLbls>
          <c:showLegendKey val="0"/>
          <c:showVal val="0"/>
          <c:showCatName val="0"/>
          <c:showSerName val="0"/>
          <c:showPercent val="0"/>
          <c:showBubbleSize val="0"/>
        </c:dLbls>
        <c:gapWidth val="50"/>
        <c:axId val="736404480"/>
        <c:axId val="136999424"/>
      </c:barChart>
      <c:catAx>
        <c:axId val="736404480"/>
        <c:scaling>
          <c:orientation val="minMax"/>
        </c:scaling>
        <c:delete val="0"/>
        <c:axPos val="b"/>
        <c:numFmt formatCode="General" sourceLinked="1"/>
        <c:majorTickMark val="none"/>
        <c:minorTickMark val="none"/>
        <c:tickLblPos val="nextTo"/>
        <c:txPr>
          <a:bodyPr/>
          <a:lstStyle/>
          <a:p>
            <a:pPr>
              <a:defRPr>
                <a:solidFill>
                  <a:schemeClr val="tx2"/>
                </a:solidFill>
              </a:defRPr>
            </a:pPr>
            <a:endParaRPr lang="en-US"/>
          </a:p>
        </c:txPr>
        <c:crossAx val="136999424"/>
        <c:crosses val="autoZero"/>
        <c:auto val="1"/>
        <c:lblAlgn val="ctr"/>
        <c:lblOffset val="100"/>
        <c:noMultiLvlLbl val="0"/>
      </c:catAx>
      <c:valAx>
        <c:axId val="136999424"/>
        <c:scaling>
          <c:orientation val="minMax"/>
          <c:max val="60"/>
          <c:min val="34"/>
        </c:scaling>
        <c:delete val="0"/>
        <c:axPos val="l"/>
        <c:numFmt formatCode="#,##0" sourceLinked="0"/>
        <c:majorTickMark val="none"/>
        <c:minorTickMark val="none"/>
        <c:tickLblPos val="nextTo"/>
        <c:txPr>
          <a:bodyPr/>
          <a:lstStyle/>
          <a:p>
            <a:pPr>
              <a:defRPr>
                <a:solidFill>
                  <a:schemeClr val="tx2"/>
                </a:solidFill>
              </a:defRPr>
            </a:pPr>
            <a:endParaRPr lang="en-US"/>
          </a:p>
        </c:txPr>
        <c:crossAx val="736404480"/>
        <c:crosses val="autoZero"/>
        <c:crossBetween val="between"/>
        <c:majorUnit val="4"/>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180637883747699E-2"/>
          <c:y val="3.70127952755906E-2"/>
          <c:w val="0.93581936211625205"/>
          <c:h val="0.93575623359581095"/>
        </c:manualLayout>
      </c:layout>
      <c:barChart>
        <c:barDir val="col"/>
        <c:grouping val="stacked"/>
        <c:varyColors val="0"/>
        <c:ser>
          <c:idx val="1"/>
          <c:order val="0"/>
          <c:tx>
            <c:strRef>
              <c:f>Sheet1!$B$1</c:f>
              <c:strCache>
                <c:ptCount val="1"/>
                <c:pt idx="0">
                  <c:v>Strongly Agree</c:v>
                </c:pt>
              </c:strCache>
            </c:strRef>
          </c:tx>
          <c:spPr>
            <a:solidFill>
              <a:schemeClr val="accent4">
                <a:lumMod val="60000"/>
                <a:lumOff val="40000"/>
              </a:schemeClr>
            </a:solidFill>
            <a:ln w="3171">
              <a:solidFill>
                <a:schemeClr val="tx1"/>
              </a:solidFill>
            </a:ln>
          </c:spPr>
          <c:invertIfNegative val="0"/>
          <c:dPt>
            <c:idx val="1"/>
            <c:invertIfNegative val="0"/>
            <c:bubble3D val="0"/>
            <c:spPr>
              <a:solidFill>
                <a:schemeClr val="tx2">
                  <a:lumMod val="50000"/>
                  <a:lumOff val="50000"/>
                </a:schemeClr>
              </a:solidFill>
              <a:ln w="3171">
                <a:solidFill>
                  <a:schemeClr val="tx1"/>
                </a:solidFill>
              </a:ln>
            </c:spPr>
            <c:extLst>
              <c:ext xmlns:c16="http://schemas.microsoft.com/office/drawing/2014/chart" uri="{C3380CC4-5D6E-409C-BE32-E72D297353CC}">
                <c16:uniqueId val="{00000001-611D-4403-8178-F7A7D2714CA3}"/>
              </c:ext>
            </c:extLst>
          </c:dPt>
          <c:dPt>
            <c:idx val="3"/>
            <c:invertIfNegative val="0"/>
            <c:bubble3D val="0"/>
            <c:spPr>
              <a:solidFill>
                <a:schemeClr val="tx2">
                  <a:lumMod val="50000"/>
                  <a:lumOff val="50000"/>
                </a:schemeClr>
              </a:solidFill>
              <a:ln w="3171">
                <a:solidFill>
                  <a:schemeClr val="tx1"/>
                </a:solidFill>
              </a:ln>
            </c:spPr>
            <c:extLst>
              <c:ext xmlns:c16="http://schemas.microsoft.com/office/drawing/2014/chart" uri="{C3380CC4-5D6E-409C-BE32-E72D297353CC}">
                <c16:uniqueId val="{00000003-611D-4403-8178-F7A7D2714CA3}"/>
              </c:ext>
            </c:extLst>
          </c:dPt>
          <c:dPt>
            <c:idx val="5"/>
            <c:invertIfNegative val="0"/>
            <c:bubble3D val="0"/>
            <c:spPr>
              <a:solidFill>
                <a:schemeClr val="tx2">
                  <a:lumMod val="50000"/>
                  <a:lumOff val="50000"/>
                </a:schemeClr>
              </a:solidFill>
              <a:ln w="3171">
                <a:solidFill>
                  <a:schemeClr val="tx1"/>
                </a:solidFill>
              </a:ln>
            </c:spPr>
            <c:extLst>
              <c:ext xmlns:c16="http://schemas.microsoft.com/office/drawing/2014/chart" uri="{C3380CC4-5D6E-409C-BE32-E72D297353CC}">
                <c16:uniqueId val="{00000005-611D-4403-8178-F7A7D2714CA3}"/>
              </c:ext>
            </c:extLst>
          </c:dPt>
          <c:dPt>
            <c:idx val="7"/>
            <c:invertIfNegative val="0"/>
            <c:bubble3D val="0"/>
            <c:spPr>
              <a:solidFill>
                <a:schemeClr val="tx2">
                  <a:lumMod val="50000"/>
                  <a:lumOff val="50000"/>
                </a:schemeClr>
              </a:solidFill>
              <a:ln w="3171">
                <a:solidFill>
                  <a:schemeClr val="tx1"/>
                </a:solidFill>
              </a:ln>
            </c:spPr>
            <c:extLst>
              <c:ext xmlns:c16="http://schemas.microsoft.com/office/drawing/2014/chart" uri="{C3380CC4-5D6E-409C-BE32-E72D297353CC}">
                <c16:uniqueId val="{00000007-611D-4403-8178-F7A7D2714CA3}"/>
              </c:ext>
            </c:extLst>
          </c:dPt>
          <c:dPt>
            <c:idx val="9"/>
            <c:invertIfNegative val="0"/>
            <c:bubble3D val="0"/>
            <c:extLst>
              <c:ext xmlns:c16="http://schemas.microsoft.com/office/drawing/2014/chart" uri="{C3380CC4-5D6E-409C-BE32-E72D297353CC}">
                <c16:uniqueId val="{00000009-611D-4403-8178-F7A7D2714CA3}"/>
              </c:ext>
            </c:extLst>
          </c:dPt>
          <c:dPt>
            <c:idx val="11"/>
            <c:invertIfNegative val="0"/>
            <c:bubble3D val="0"/>
            <c:extLst>
              <c:ext xmlns:c16="http://schemas.microsoft.com/office/drawing/2014/chart" uri="{C3380CC4-5D6E-409C-BE32-E72D297353CC}">
                <c16:uniqueId val="{0000000B-611D-4403-8178-F7A7D2714CA3}"/>
              </c:ext>
            </c:extLst>
          </c:dPt>
          <c:dLbls>
            <c:numFmt formatCode="0.0%" sourceLinked="0"/>
            <c:spPr>
              <a:noFill/>
              <a:ln w="18956">
                <a:noFill/>
              </a:ln>
            </c:spPr>
            <c:txPr>
              <a:bodyPr/>
              <a:lstStyle/>
              <a:p>
                <a:pPr>
                  <a:defRPr sz="1396">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At least one faculty member has taken an interest in my development</c:v>
                </c:pt>
                <c:pt idx="1">
                  <c:v>comp</c:v>
                </c:pt>
                <c:pt idx="2">
                  <c:v>At least one staff member has taken  an interest in my development</c:v>
                </c:pt>
                <c:pt idx="3">
                  <c:v>comp</c:v>
                </c:pt>
                <c:pt idx="4">
                  <c:v>Faculty believe in my potential to succeed academically</c:v>
                </c:pt>
                <c:pt idx="5">
                  <c:v>comp</c:v>
                </c:pt>
                <c:pt idx="6">
                  <c:v>Faculty empower me to learn here</c:v>
                </c:pt>
                <c:pt idx="7">
                  <c:v>comp</c:v>
                </c:pt>
              </c:strCache>
            </c:strRef>
          </c:cat>
          <c:val>
            <c:numRef>
              <c:f>Sheet1!$B$2:$B$9</c:f>
              <c:numCache>
                <c:formatCode>0.0%</c:formatCode>
                <c:ptCount val="8"/>
                <c:pt idx="0">
                  <c:v>0.629</c:v>
                </c:pt>
                <c:pt idx="1">
                  <c:v>0.48</c:v>
                </c:pt>
                <c:pt idx="2">
                  <c:v>0.45700000000000002</c:v>
                </c:pt>
                <c:pt idx="3">
                  <c:v>0.44600000000000001</c:v>
                </c:pt>
                <c:pt idx="4">
                  <c:v>0.52900000000000003</c:v>
                </c:pt>
                <c:pt idx="5">
                  <c:v>0.57499999999999996</c:v>
                </c:pt>
                <c:pt idx="6">
                  <c:v>0.68600000000000005</c:v>
                </c:pt>
                <c:pt idx="7">
                  <c:v>0.63</c:v>
                </c:pt>
              </c:numCache>
            </c:numRef>
          </c:val>
          <c:extLst>
            <c:ext xmlns:c16="http://schemas.microsoft.com/office/drawing/2014/chart" uri="{C3380CC4-5D6E-409C-BE32-E72D297353CC}">
              <c16:uniqueId val="{0000000C-611D-4403-8178-F7A7D2714CA3}"/>
            </c:ext>
          </c:extLst>
        </c:ser>
        <c:ser>
          <c:idx val="0"/>
          <c:order val="1"/>
          <c:tx>
            <c:strRef>
              <c:f>Sheet1!$C$1</c:f>
              <c:strCache>
                <c:ptCount val="1"/>
                <c:pt idx="0">
                  <c:v>Agree</c:v>
                </c:pt>
              </c:strCache>
            </c:strRef>
          </c:tx>
          <c:spPr>
            <a:solidFill>
              <a:srgbClr val="C5FFFE"/>
            </a:solidFill>
            <a:ln w="3171">
              <a:solidFill>
                <a:schemeClr val="tx1"/>
              </a:solidFill>
            </a:ln>
          </c:spPr>
          <c:invertIfNegative val="0"/>
          <c:dPt>
            <c:idx val="0"/>
            <c:invertIfNegative val="0"/>
            <c:bubble3D val="0"/>
            <c:spPr>
              <a:solidFill>
                <a:schemeClr val="accent4"/>
              </a:solidFill>
              <a:ln w="3171">
                <a:solidFill>
                  <a:schemeClr val="tx1"/>
                </a:solidFill>
              </a:ln>
            </c:spPr>
            <c:extLst>
              <c:ext xmlns:c16="http://schemas.microsoft.com/office/drawing/2014/chart" uri="{C3380CC4-5D6E-409C-BE32-E72D297353CC}">
                <c16:uniqueId val="{0000000B-6EB3-4800-BCFD-B682FA51C8C1}"/>
              </c:ext>
            </c:extLst>
          </c:dPt>
          <c:dPt>
            <c:idx val="1"/>
            <c:invertIfNegative val="0"/>
            <c:bubble3D val="0"/>
            <c:spPr>
              <a:solidFill>
                <a:schemeClr val="tx2"/>
              </a:solidFill>
              <a:ln w="3171">
                <a:solidFill>
                  <a:schemeClr val="tx1"/>
                </a:solidFill>
              </a:ln>
            </c:spPr>
            <c:extLst>
              <c:ext xmlns:c16="http://schemas.microsoft.com/office/drawing/2014/chart" uri="{C3380CC4-5D6E-409C-BE32-E72D297353CC}">
                <c16:uniqueId val="{0000000E-611D-4403-8178-F7A7D2714CA3}"/>
              </c:ext>
            </c:extLst>
          </c:dPt>
          <c:dPt>
            <c:idx val="2"/>
            <c:invertIfNegative val="0"/>
            <c:bubble3D val="0"/>
            <c:spPr>
              <a:solidFill>
                <a:schemeClr val="accent4"/>
              </a:solidFill>
              <a:ln w="3171">
                <a:solidFill>
                  <a:schemeClr val="tx1"/>
                </a:solidFill>
              </a:ln>
            </c:spPr>
            <c:extLst>
              <c:ext xmlns:c16="http://schemas.microsoft.com/office/drawing/2014/chart" uri="{C3380CC4-5D6E-409C-BE32-E72D297353CC}">
                <c16:uniqueId val="{0000000F-6EB3-4800-BCFD-B682FA51C8C1}"/>
              </c:ext>
            </c:extLst>
          </c:dPt>
          <c:dPt>
            <c:idx val="3"/>
            <c:invertIfNegative val="0"/>
            <c:bubble3D val="0"/>
            <c:spPr>
              <a:solidFill>
                <a:schemeClr val="tx2"/>
              </a:solidFill>
              <a:ln w="3171">
                <a:solidFill>
                  <a:schemeClr val="tx1"/>
                </a:solidFill>
              </a:ln>
            </c:spPr>
            <c:extLst>
              <c:ext xmlns:c16="http://schemas.microsoft.com/office/drawing/2014/chart" uri="{C3380CC4-5D6E-409C-BE32-E72D297353CC}">
                <c16:uniqueId val="{00000010-611D-4403-8178-F7A7D2714CA3}"/>
              </c:ext>
            </c:extLst>
          </c:dPt>
          <c:dPt>
            <c:idx val="4"/>
            <c:invertIfNegative val="0"/>
            <c:bubble3D val="0"/>
            <c:spPr>
              <a:solidFill>
                <a:schemeClr val="accent4"/>
              </a:solidFill>
              <a:ln w="3171">
                <a:solidFill>
                  <a:schemeClr val="tx1"/>
                </a:solidFill>
              </a:ln>
            </c:spPr>
            <c:extLst>
              <c:ext xmlns:c16="http://schemas.microsoft.com/office/drawing/2014/chart" uri="{C3380CC4-5D6E-409C-BE32-E72D297353CC}">
                <c16:uniqueId val="{00000013-6EB3-4800-BCFD-B682FA51C8C1}"/>
              </c:ext>
            </c:extLst>
          </c:dPt>
          <c:dPt>
            <c:idx val="5"/>
            <c:invertIfNegative val="0"/>
            <c:bubble3D val="0"/>
            <c:spPr>
              <a:solidFill>
                <a:schemeClr val="tx2"/>
              </a:solidFill>
              <a:ln w="3171">
                <a:solidFill>
                  <a:schemeClr val="tx1"/>
                </a:solidFill>
              </a:ln>
            </c:spPr>
            <c:extLst>
              <c:ext xmlns:c16="http://schemas.microsoft.com/office/drawing/2014/chart" uri="{C3380CC4-5D6E-409C-BE32-E72D297353CC}">
                <c16:uniqueId val="{00000012-611D-4403-8178-F7A7D2714CA3}"/>
              </c:ext>
            </c:extLst>
          </c:dPt>
          <c:dPt>
            <c:idx val="6"/>
            <c:invertIfNegative val="0"/>
            <c:bubble3D val="0"/>
            <c:spPr>
              <a:solidFill>
                <a:schemeClr val="accent4"/>
              </a:solidFill>
              <a:ln w="3171">
                <a:solidFill>
                  <a:schemeClr val="tx1"/>
                </a:solidFill>
              </a:ln>
            </c:spPr>
            <c:extLst>
              <c:ext xmlns:c16="http://schemas.microsoft.com/office/drawing/2014/chart" uri="{C3380CC4-5D6E-409C-BE32-E72D297353CC}">
                <c16:uniqueId val="{00000017-6EB3-4800-BCFD-B682FA51C8C1}"/>
              </c:ext>
            </c:extLst>
          </c:dPt>
          <c:dPt>
            <c:idx val="7"/>
            <c:invertIfNegative val="0"/>
            <c:bubble3D val="0"/>
            <c:spPr>
              <a:solidFill>
                <a:schemeClr val="tx2"/>
              </a:solidFill>
              <a:ln w="3171">
                <a:solidFill>
                  <a:schemeClr val="tx1"/>
                </a:solidFill>
              </a:ln>
            </c:spPr>
            <c:extLst>
              <c:ext xmlns:c16="http://schemas.microsoft.com/office/drawing/2014/chart" uri="{C3380CC4-5D6E-409C-BE32-E72D297353CC}">
                <c16:uniqueId val="{00000014-611D-4403-8178-F7A7D2714CA3}"/>
              </c:ext>
            </c:extLst>
          </c:dPt>
          <c:dPt>
            <c:idx val="9"/>
            <c:invertIfNegative val="0"/>
            <c:bubble3D val="0"/>
            <c:spPr>
              <a:solidFill>
                <a:schemeClr val="accent2"/>
              </a:solidFill>
              <a:ln w="3171">
                <a:solidFill>
                  <a:schemeClr val="tx1"/>
                </a:solidFill>
              </a:ln>
            </c:spPr>
            <c:extLst>
              <c:ext xmlns:c16="http://schemas.microsoft.com/office/drawing/2014/chart" uri="{C3380CC4-5D6E-409C-BE32-E72D297353CC}">
                <c16:uniqueId val="{00000016-611D-4403-8178-F7A7D2714CA3}"/>
              </c:ext>
            </c:extLst>
          </c:dPt>
          <c:dPt>
            <c:idx val="11"/>
            <c:invertIfNegative val="0"/>
            <c:bubble3D val="0"/>
            <c:spPr>
              <a:solidFill>
                <a:schemeClr val="accent2"/>
              </a:solidFill>
              <a:ln w="3171">
                <a:solidFill>
                  <a:schemeClr val="tx1"/>
                </a:solidFill>
              </a:ln>
            </c:spPr>
            <c:extLst>
              <c:ext xmlns:c16="http://schemas.microsoft.com/office/drawing/2014/chart" uri="{C3380CC4-5D6E-409C-BE32-E72D297353CC}">
                <c16:uniqueId val="{00000018-611D-4403-8178-F7A7D2714CA3}"/>
              </c:ext>
            </c:extLst>
          </c:dPt>
          <c:dLbls>
            <c:numFmt formatCode="0.0%" sourceLinked="0"/>
            <c:spPr>
              <a:noFill/>
              <a:ln w="18956">
                <a:noFill/>
              </a:ln>
            </c:spPr>
            <c:txPr>
              <a:bodyPr/>
              <a:lstStyle/>
              <a:p>
                <a:pPr>
                  <a:defRPr sz="1396"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At least one faculty member has taken an interest in my development</c:v>
                </c:pt>
                <c:pt idx="1">
                  <c:v>comp</c:v>
                </c:pt>
                <c:pt idx="2">
                  <c:v>At least one staff member has taken  an interest in my development</c:v>
                </c:pt>
                <c:pt idx="3">
                  <c:v>comp</c:v>
                </c:pt>
                <c:pt idx="4">
                  <c:v>Faculty believe in my potential to succeed academically</c:v>
                </c:pt>
                <c:pt idx="5">
                  <c:v>comp</c:v>
                </c:pt>
                <c:pt idx="6">
                  <c:v>Faculty empower me to learn here</c:v>
                </c:pt>
                <c:pt idx="7">
                  <c:v>comp</c:v>
                </c:pt>
              </c:strCache>
            </c:strRef>
          </c:cat>
          <c:val>
            <c:numRef>
              <c:f>Sheet1!$C$2:$C$9</c:f>
              <c:numCache>
                <c:formatCode>0.0%</c:formatCode>
                <c:ptCount val="8"/>
                <c:pt idx="0">
                  <c:v>0.314</c:v>
                </c:pt>
                <c:pt idx="1">
                  <c:v>0.28899999999999998</c:v>
                </c:pt>
                <c:pt idx="2">
                  <c:v>0.45700000000000002</c:v>
                </c:pt>
                <c:pt idx="3">
                  <c:v>0.32700000000000001</c:v>
                </c:pt>
                <c:pt idx="4">
                  <c:v>0.41199999999999998</c:v>
                </c:pt>
                <c:pt idx="5">
                  <c:v>0.25600000000000001</c:v>
                </c:pt>
                <c:pt idx="6">
                  <c:v>0.17100000000000001</c:v>
                </c:pt>
                <c:pt idx="7">
                  <c:v>0.191</c:v>
                </c:pt>
              </c:numCache>
            </c:numRef>
          </c:val>
          <c:extLst>
            <c:ext xmlns:c16="http://schemas.microsoft.com/office/drawing/2014/chart" uri="{C3380CC4-5D6E-409C-BE32-E72D297353CC}">
              <c16:uniqueId val="{00000019-611D-4403-8178-F7A7D2714CA3}"/>
            </c:ext>
          </c:extLst>
        </c:ser>
        <c:dLbls>
          <c:showLegendKey val="0"/>
          <c:showVal val="0"/>
          <c:showCatName val="0"/>
          <c:showSerName val="0"/>
          <c:showPercent val="0"/>
          <c:showBubbleSize val="0"/>
        </c:dLbls>
        <c:gapWidth val="33"/>
        <c:overlap val="100"/>
        <c:axId val="718538240"/>
        <c:axId val="137001152"/>
      </c:barChart>
      <c:catAx>
        <c:axId val="718538240"/>
        <c:scaling>
          <c:orientation val="minMax"/>
        </c:scaling>
        <c:delete val="0"/>
        <c:axPos val="b"/>
        <c:majorGridlines/>
        <c:numFmt formatCode="General" sourceLinked="0"/>
        <c:majorTickMark val="none"/>
        <c:minorTickMark val="none"/>
        <c:tickLblPos val="none"/>
        <c:spPr>
          <a:noFill/>
          <a:ln w="0">
            <a:solidFill>
              <a:schemeClr val="tx1"/>
            </a:solidFill>
            <a:prstDash val="solid"/>
          </a:ln>
        </c:spPr>
        <c:crossAx val="137001152"/>
        <c:crosses val="autoZero"/>
        <c:auto val="1"/>
        <c:lblAlgn val="ctr"/>
        <c:lblOffset val="100"/>
        <c:tickMarkSkip val="2"/>
        <c:noMultiLvlLbl val="0"/>
      </c:catAx>
      <c:valAx>
        <c:axId val="137001152"/>
        <c:scaling>
          <c:orientation val="minMax"/>
          <c:max val="1"/>
          <c:min val="0"/>
        </c:scaling>
        <c:delete val="0"/>
        <c:axPos val="l"/>
        <c:numFmt formatCode="0%" sourceLinked="0"/>
        <c:majorTickMark val="none"/>
        <c:minorTickMark val="none"/>
        <c:tickLblPos val="nextTo"/>
        <c:spPr>
          <a:ln w="2378">
            <a:solidFill>
              <a:schemeClr val="tx1"/>
            </a:solidFill>
            <a:prstDash val="solid"/>
          </a:ln>
        </c:spPr>
        <c:txPr>
          <a:bodyPr rot="0" vert="horz"/>
          <a:lstStyle/>
          <a:p>
            <a:pPr>
              <a:defRPr sz="1393">
                <a:solidFill>
                  <a:schemeClr val="tx2"/>
                </a:solidFill>
              </a:defRPr>
            </a:pPr>
            <a:endParaRPr lang="en-US"/>
          </a:p>
        </c:txPr>
        <c:crossAx val="718538240"/>
        <c:crosses val="autoZero"/>
        <c:crossBetween val="between"/>
        <c:majorUnit val="0.1"/>
      </c:valAx>
      <c:spPr>
        <a:noFill/>
        <a:ln w="25384">
          <a:noFill/>
        </a:ln>
      </c:spPr>
    </c:plotArea>
    <c:plotVisOnly val="1"/>
    <c:dispBlanksAs val="gap"/>
    <c:showDLblsOverMax val="0"/>
  </c:chart>
  <c:spPr>
    <a:noFill/>
    <a:ln>
      <a:noFill/>
    </a:ln>
  </c:spPr>
  <c:txPr>
    <a:bodyPr/>
    <a:lstStyle/>
    <a:p>
      <a:pPr>
        <a:defRPr sz="119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4552552419711601E-2"/>
          <c:y val="4.2679625984251998E-2"/>
          <c:w val="0.95544744758028999"/>
          <c:h val="0.93629374453193304"/>
        </c:manualLayout>
      </c:layout>
      <c:barChart>
        <c:barDir val="col"/>
        <c:grouping val="stacked"/>
        <c:varyColors val="0"/>
        <c:ser>
          <c:idx val="1"/>
          <c:order val="0"/>
          <c:tx>
            <c:strRef>
              <c:f>Sheet1!$C$1</c:f>
              <c:strCache>
                <c:ptCount val="1"/>
                <c:pt idx="0">
                  <c:v> Agree</c:v>
                </c:pt>
              </c:strCache>
            </c:strRef>
          </c:tx>
          <c:spPr>
            <a:solidFill>
              <a:srgbClr val="CCFFFF"/>
            </a:solidFill>
            <a:ln w="3173">
              <a:solidFill>
                <a:schemeClr val="tx1"/>
              </a:solidFill>
            </a:ln>
          </c:spPr>
          <c:invertIfNegative val="0"/>
          <c:dPt>
            <c:idx val="0"/>
            <c:invertIfNegative val="0"/>
            <c:bubble3D val="0"/>
            <c:spPr>
              <a:solidFill>
                <a:schemeClr val="accent4">
                  <a:lumMod val="60000"/>
                  <a:lumOff val="40000"/>
                </a:schemeClr>
              </a:solidFill>
              <a:ln w="3173">
                <a:solidFill>
                  <a:schemeClr val="tx1"/>
                </a:solidFill>
              </a:ln>
            </c:spPr>
            <c:extLst>
              <c:ext xmlns:c16="http://schemas.microsoft.com/office/drawing/2014/chart" uri="{C3380CC4-5D6E-409C-BE32-E72D297353CC}">
                <c16:uniqueId val="{00000001-6706-4D67-B477-D807DC865984}"/>
              </c:ext>
            </c:extLst>
          </c:dPt>
          <c:dPt>
            <c:idx val="1"/>
            <c:invertIfNegative val="0"/>
            <c:bubble3D val="0"/>
            <c:spPr>
              <a:solidFill>
                <a:schemeClr val="tx2">
                  <a:lumMod val="50000"/>
                  <a:lumOff val="50000"/>
                </a:schemeClr>
              </a:solidFill>
              <a:ln w="3173">
                <a:solidFill>
                  <a:schemeClr val="tx1"/>
                </a:solidFill>
              </a:ln>
            </c:spPr>
            <c:extLst>
              <c:ext xmlns:c16="http://schemas.microsoft.com/office/drawing/2014/chart" uri="{C3380CC4-5D6E-409C-BE32-E72D297353CC}">
                <c16:uniqueId val="{00000003-6706-4D67-B477-D807DC865984}"/>
              </c:ext>
            </c:extLst>
          </c:dPt>
          <c:dPt>
            <c:idx val="2"/>
            <c:invertIfNegative val="0"/>
            <c:bubble3D val="0"/>
            <c:spPr>
              <a:solidFill>
                <a:schemeClr val="accent4">
                  <a:lumMod val="60000"/>
                  <a:lumOff val="40000"/>
                </a:schemeClr>
              </a:solidFill>
              <a:ln w="3173">
                <a:solidFill>
                  <a:schemeClr val="tx1"/>
                </a:solidFill>
              </a:ln>
            </c:spPr>
            <c:extLst>
              <c:ext xmlns:c16="http://schemas.microsoft.com/office/drawing/2014/chart" uri="{C3380CC4-5D6E-409C-BE32-E72D297353CC}">
                <c16:uniqueId val="{00000005-6706-4D67-B477-D807DC865984}"/>
              </c:ext>
            </c:extLst>
          </c:dPt>
          <c:dPt>
            <c:idx val="3"/>
            <c:invertIfNegative val="0"/>
            <c:bubble3D val="0"/>
            <c:spPr>
              <a:solidFill>
                <a:schemeClr val="tx2">
                  <a:lumMod val="50000"/>
                  <a:lumOff val="50000"/>
                </a:schemeClr>
              </a:solidFill>
              <a:ln w="3173">
                <a:solidFill>
                  <a:schemeClr val="tx1"/>
                </a:solidFill>
              </a:ln>
            </c:spPr>
            <c:extLst>
              <c:ext xmlns:c16="http://schemas.microsoft.com/office/drawing/2014/chart" uri="{C3380CC4-5D6E-409C-BE32-E72D297353CC}">
                <c16:uniqueId val="{00000007-6706-4D67-B477-D807DC865984}"/>
              </c:ext>
            </c:extLst>
          </c:dPt>
          <c:dPt>
            <c:idx val="4"/>
            <c:invertIfNegative val="0"/>
            <c:bubble3D val="0"/>
            <c:spPr>
              <a:solidFill>
                <a:schemeClr val="accent4">
                  <a:lumMod val="60000"/>
                  <a:lumOff val="40000"/>
                </a:schemeClr>
              </a:solidFill>
              <a:ln w="3173">
                <a:solidFill>
                  <a:schemeClr val="tx1"/>
                </a:solidFill>
              </a:ln>
            </c:spPr>
            <c:extLst>
              <c:ext xmlns:c16="http://schemas.microsoft.com/office/drawing/2014/chart" uri="{C3380CC4-5D6E-409C-BE32-E72D297353CC}">
                <c16:uniqueId val="{00000009-6706-4D67-B477-D807DC865984}"/>
              </c:ext>
            </c:extLst>
          </c:dPt>
          <c:dPt>
            <c:idx val="5"/>
            <c:invertIfNegative val="0"/>
            <c:bubble3D val="0"/>
            <c:spPr>
              <a:solidFill>
                <a:schemeClr val="tx2">
                  <a:lumMod val="50000"/>
                  <a:lumOff val="50000"/>
                </a:schemeClr>
              </a:solidFill>
              <a:ln w="3173">
                <a:solidFill>
                  <a:schemeClr val="tx1"/>
                </a:solidFill>
              </a:ln>
            </c:spPr>
            <c:extLst>
              <c:ext xmlns:c16="http://schemas.microsoft.com/office/drawing/2014/chart" uri="{C3380CC4-5D6E-409C-BE32-E72D297353CC}">
                <c16:uniqueId val="{0000000B-6706-4D67-B477-D807DC865984}"/>
              </c:ext>
            </c:extLst>
          </c:dPt>
          <c:dPt>
            <c:idx val="6"/>
            <c:invertIfNegative val="0"/>
            <c:bubble3D val="0"/>
            <c:spPr>
              <a:solidFill>
                <a:schemeClr val="accent1"/>
              </a:solidFill>
              <a:ln w="3173">
                <a:solidFill>
                  <a:schemeClr val="tx1"/>
                </a:solidFill>
              </a:ln>
            </c:spPr>
            <c:extLst>
              <c:ext xmlns:c16="http://schemas.microsoft.com/office/drawing/2014/chart" uri="{C3380CC4-5D6E-409C-BE32-E72D297353CC}">
                <c16:uniqueId val="{0000000D-6706-4D67-B477-D807DC865984}"/>
              </c:ext>
            </c:extLst>
          </c:dPt>
          <c:dPt>
            <c:idx val="7"/>
            <c:invertIfNegative val="0"/>
            <c:bubble3D val="0"/>
            <c:spPr>
              <a:solidFill>
                <a:srgbClr val="FFCC29"/>
              </a:solidFill>
              <a:ln w="3173">
                <a:solidFill>
                  <a:schemeClr val="tx1"/>
                </a:solidFill>
              </a:ln>
            </c:spPr>
            <c:extLst>
              <c:ext xmlns:c16="http://schemas.microsoft.com/office/drawing/2014/chart" uri="{C3380CC4-5D6E-409C-BE32-E72D297353CC}">
                <c16:uniqueId val="{0000000F-6706-4D67-B477-D807DC865984}"/>
              </c:ext>
            </c:extLst>
          </c:dPt>
          <c:dPt>
            <c:idx val="9"/>
            <c:invertIfNegative val="0"/>
            <c:bubble3D val="0"/>
            <c:spPr>
              <a:solidFill>
                <a:srgbClr val="FFFF99"/>
              </a:solidFill>
              <a:ln w="3173">
                <a:solidFill>
                  <a:schemeClr val="tx1"/>
                </a:solidFill>
              </a:ln>
            </c:spPr>
            <c:extLst>
              <c:ext xmlns:c16="http://schemas.microsoft.com/office/drawing/2014/chart" uri="{C3380CC4-5D6E-409C-BE32-E72D297353CC}">
                <c16:uniqueId val="{00000011-6706-4D67-B477-D807DC865984}"/>
              </c:ext>
            </c:extLst>
          </c:dPt>
          <c:dPt>
            <c:idx val="11"/>
            <c:invertIfNegative val="0"/>
            <c:bubble3D val="0"/>
            <c:spPr>
              <a:solidFill>
                <a:srgbClr val="FFFF99"/>
              </a:solidFill>
              <a:ln w="3173">
                <a:solidFill>
                  <a:schemeClr val="tx1"/>
                </a:solidFill>
              </a:ln>
            </c:spPr>
            <c:extLst>
              <c:ext xmlns:c16="http://schemas.microsoft.com/office/drawing/2014/chart" uri="{C3380CC4-5D6E-409C-BE32-E72D297353CC}">
                <c16:uniqueId val="{00000013-6706-4D67-B477-D807DC865984}"/>
              </c:ext>
            </c:extLst>
          </c:dPt>
          <c:dLbls>
            <c:numFmt formatCode="0.0%" sourceLinked="0"/>
            <c:spPr>
              <a:noFill/>
              <a:ln w="18980">
                <a:noFill/>
              </a:ln>
            </c:spPr>
            <c:txPr>
              <a:bodyPr/>
              <a:lstStyle/>
              <a:p>
                <a:pPr>
                  <a:defRPr sz="1395">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Intellectual and practical skills (inquiry and analysis, critical thinking, and information literacy)</c:v>
                </c:pt>
                <c:pt idx="1">
                  <c:v>comp</c:v>
                </c:pt>
                <c:pt idx="2">
                  <c:v>Ability to conduct research</c:v>
                </c:pt>
                <c:pt idx="3">
                  <c:v>comp</c:v>
                </c:pt>
                <c:pt idx="4">
                  <c:v>Preparedness for graduate or advanced education</c:v>
                </c:pt>
                <c:pt idx="5">
                  <c:v>comp</c:v>
                </c:pt>
              </c:strCache>
            </c:strRef>
          </c:cat>
          <c:val>
            <c:numRef>
              <c:f>Sheet1!$C$2:$C$7</c:f>
              <c:numCache>
                <c:formatCode>0.0%</c:formatCode>
                <c:ptCount val="6"/>
                <c:pt idx="0">
                  <c:v>0.56799999999999995</c:v>
                </c:pt>
                <c:pt idx="1">
                  <c:v>0.51500000000000001</c:v>
                </c:pt>
                <c:pt idx="2">
                  <c:v>0.432</c:v>
                </c:pt>
                <c:pt idx="3">
                  <c:v>0.49</c:v>
                </c:pt>
                <c:pt idx="4">
                  <c:v>0.35099999999999998</c:v>
                </c:pt>
                <c:pt idx="5">
                  <c:v>0.496</c:v>
                </c:pt>
              </c:numCache>
            </c:numRef>
          </c:val>
          <c:extLst>
            <c:ext xmlns:c16="http://schemas.microsoft.com/office/drawing/2014/chart" uri="{C3380CC4-5D6E-409C-BE32-E72D297353CC}">
              <c16:uniqueId val="{00000014-6706-4D67-B477-D807DC865984}"/>
            </c:ext>
          </c:extLst>
        </c:ser>
        <c:ser>
          <c:idx val="0"/>
          <c:order val="1"/>
          <c:tx>
            <c:strRef>
              <c:f>Sheet1!$B$1</c:f>
              <c:strCache>
                <c:ptCount val="1"/>
                <c:pt idx="0">
                  <c:v>Strongly Agree</c:v>
                </c:pt>
              </c:strCache>
            </c:strRef>
          </c:tx>
          <c:spPr>
            <a:solidFill>
              <a:schemeClr val="accent1"/>
            </a:solidFill>
            <a:ln w="3173">
              <a:solidFill>
                <a:schemeClr val="tx1"/>
              </a:solidFill>
            </a:ln>
          </c:spPr>
          <c:invertIfNegative val="0"/>
          <c:dPt>
            <c:idx val="0"/>
            <c:invertIfNegative val="0"/>
            <c:bubble3D val="0"/>
            <c:spPr>
              <a:solidFill>
                <a:schemeClr val="accent4"/>
              </a:solidFill>
              <a:ln w="3173">
                <a:solidFill>
                  <a:schemeClr val="tx1"/>
                </a:solidFill>
              </a:ln>
            </c:spPr>
            <c:extLst>
              <c:ext xmlns:c16="http://schemas.microsoft.com/office/drawing/2014/chart" uri="{C3380CC4-5D6E-409C-BE32-E72D297353CC}">
                <c16:uniqueId val="{00000016-6706-4D67-B477-D807DC865984}"/>
              </c:ext>
            </c:extLst>
          </c:dPt>
          <c:dPt>
            <c:idx val="1"/>
            <c:invertIfNegative val="0"/>
            <c:bubble3D val="0"/>
            <c:spPr>
              <a:solidFill>
                <a:schemeClr val="tx2"/>
              </a:solidFill>
              <a:ln w="3173">
                <a:solidFill>
                  <a:schemeClr val="tx1"/>
                </a:solidFill>
              </a:ln>
            </c:spPr>
            <c:extLst>
              <c:ext xmlns:c16="http://schemas.microsoft.com/office/drawing/2014/chart" uri="{C3380CC4-5D6E-409C-BE32-E72D297353CC}">
                <c16:uniqueId val="{00000018-6706-4D67-B477-D807DC865984}"/>
              </c:ext>
            </c:extLst>
          </c:dPt>
          <c:dPt>
            <c:idx val="2"/>
            <c:invertIfNegative val="0"/>
            <c:bubble3D val="0"/>
            <c:spPr>
              <a:solidFill>
                <a:schemeClr val="accent4"/>
              </a:solidFill>
              <a:ln w="3173">
                <a:solidFill>
                  <a:schemeClr val="tx1"/>
                </a:solidFill>
              </a:ln>
            </c:spPr>
            <c:extLst>
              <c:ext xmlns:c16="http://schemas.microsoft.com/office/drawing/2014/chart" uri="{C3380CC4-5D6E-409C-BE32-E72D297353CC}">
                <c16:uniqueId val="{0000001A-6706-4D67-B477-D807DC865984}"/>
              </c:ext>
            </c:extLst>
          </c:dPt>
          <c:dPt>
            <c:idx val="3"/>
            <c:invertIfNegative val="0"/>
            <c:bubble3D val="0"/>
            <c:spPr>
              <a:solidFill>
                <a:schemeClr val="tx2"/>
              </a:solidFill>
              <a:ln w="3173">
                <a:solidFill>
                  <a:schemeClr val="tx1"/>
                </a:solidFill>
              </a:ln>
            </c:spPr>
            <c:extLst>
              <c:ext xmlns:c16="http://schemas.microsoft.com/office/drawing/2014/chart" uri="{C3380CC4-5D6E-409C-BE32-E72D297353CC}">
                <c16:uniqueId val="{0000001C-6706-4D67-B477-D807DC865984}"/>
              </c:ext>
            </c:extLst>
          </c:dPt>
          <c:dPt>
            <c:idx val="4"/>
            <c:invertIfNegative val="0"/>
            <c:bubble3D val="0"/>
            <c:spPr>
              <a:solidFill>
                <a:schemeClr val="accent4"/>
              </a:solidFill>
              <a:ln w="3173">
                <a:solidFill>
                  <a:schemeClr val="tx1"/>
                </a:solidFill>
              </a:ln>
            </c:spPr>
            <c:extLst>
              <c:ext xmlns:c16="http://schemas.microsoft.com/office/drawing/2014/chart" uri="{C3380CC4-5D6E-409C-BE32-E72D297353CC}">
                <c16:uniqueId val="{0000001E-6706-4D67-B477-D807DC865984}"/>
              </c:ext>
            </c:extLst>
          </c:dPt>
          <c:dPt>
            <c:idx val="5"/>
            <c:invertIfNegative val="0"/>
            <c:bubble3D val="0"/>
            <c:spPr>
              <a:solidFill>
                <a:schemeClr val="tx2"/>
              </a:solidFill>
              <a:ln w="3173">
                <a:solidFill>
                  <a:schemeClr val="tx1"/>
                </a:solidFill>
              </a:ln>
            </c:spPr>
            <c:extLst>
              <c:ext xmlns:c16="http://schemas.microsoft.com/office/drawing/2014/chart" uri="{C3380CC4-5D6E-409C-BE32-E72D297353CC}">
                <c16:uniqueId val="{00000020-6706-4D67-B477-D807DC865984}"/>
              </c:ext>
            </c:extLst>
          </c:dPt>
          <c:dPt>
            <c:idx val="6"/>
            <c:invertIfNegative val="0"/>
            <c:bubble3D val="0"/>
            <c:spPr>
              <a:solidFill>
                <a:srgbClr val="C5FFFE"/>
              </a:solidFill>
              <a:ln w="3173">
                <a:solidFill>
                  <a:schemeClr val="tx1"/>
                </a:solidFill>
              </a:ln>
            </c:spPr>
            <c:extLst>
              <c:ext xmlns:c16="http://schemas.microsoft.com/office/drawing/2014/chart" uri="{C3380CC4-5D6E-409C-BE32-E72D297353CC}">
                <c16:uniqueId val="{00000022-6706-4D67-B477-D807DC865984}"/>
              </c:ext>
            </c:extLst>
          </c:dPt>
          <c:dPt>
            <c:idx val="7"/>
            <c:invertIfNegative val="0"/>
            <c:bubble3D val="0"/>
            <c:spPr>
              <a:solidFill>
                <a:schemeClr val="accent2"/>
              </a:solidFill>
              <a:ln w="3173">
                <a:solidFill>
                  <a:schemeClr val="tx1"/>
                </a:solidFill>
              </a:ln>
            </c:spPr>
            <c:extLst>
              <c:ext xmlns:c16="http://schemas.microsoft.com/office/drawing/2014/chart" uri="{C3380CC4-5D6E-409C-BE32-E72D297353CC}">
                <c16:uniqueId val="{00000024-6706-4D67-B477-D807DC865984}"/>
              </c:ext>
            </c:extLst>
          </c:dPt>
          <c:dPt>
            <c:idx val="9"/>
            <c:invertIfNegative val="0"/>
            <c:bubble3D val="0"/>
            <c:spPr>
              <a:solidFill>
                <a:srgbClr val="FFCC00"/>
              </a:solidFill>
              <a:ln w="3173">
                <a:solidFill>
                  <a:schemeClr val="tx1"/>
                </a:solidFill>
              </a:ln>
            </c:spPr>
            <c:extLst>
              <c:ext xmlns:c16="http://schemas.microsoft.com/office/drawing/2014/chart" uri="{C3380CC4-5D6E-409C-BE32-E72D297353CC}">
                <c16:uniqueId val="{00000026-6706-4D67-B477-D807DC865984}"/>
              </c:ext>
            </c:extLst>
          </c:dPt>
          <c:dPt>
            <c:idx val="11"/>
            <c:invertIfNegative val="0"/>
            <c:bubble3D val="0"/>
            <c:spPr>
              <a:solidFill>
                <a:srgbClr val="FFCC00"/>
              </a:solidFill>
              <a:ln w="3173">
                <a:solidFill>
                  <a:schemeClr val="tx1"/>
                </a:solidFill>
              </a:ln>
            </c:spPr>
            <c:extLst>
              <c:ext xmlns:c16="http://schemas.microsoft.com/office/drawing/2014/chart" uri="{C3380CC4-5D6E-409C-BE32-E72D297353CC}">
                <c16:uniqueId val="{00000028-6706-4D67-B477-D807DC865984}"/>
              </c:ext>
            </c:extLst>
          </c:dPt>
          <c:dLbls>
            <c:numFmt formatCode="0.0%" sourceLinked="0"/>
            <c:spPr>
              <a:noFill/>
              <a:ln w="18980">
                <a:noFill/>
              </a:ln>
            </c:spPr>
            <c:txPr>
              <a:bodyPr/>
              <a:lstStyle/>
              <a:p>
                <a:pPr>
                  <a:defRPr sz="1395">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Intellectual and practical skills (inquiry and analysis, critical thinking, and information literacy)</c:v>
                </c:pt>
                <c:pt idx="1">
                  <c:v>comp</c:v>
                </c:pt>
                <c:pt idx="2">
                  <c:v>Ability to conduct research</c:v>
                </c:pt>
                <c:pt idx="3">
                  <c:v>comp</c:v>
                </c:pt>
                <c:pt idx="4">
                  <c:v>Preparedness for graduate or advanced education</c:v>
                </c:pt>
                <c:pt idx="5">
                  <c:v>comp</c:v>
                </c:pt>
              </c:strCache>
            </c:strRef>
          </c:cat>
          <c:val>
            <c:numRef>
              <c:f>Sheet1!$B$2:$B$7</c:f>
              <c:numCache>
                <c:formatCode>0.0%</c:formatCode>
                <c:ptCount val="6"/>
                <c:pt idx="0">
                  <c:v>0.29699999999999999</c:v>
                </c:pt>
                <c:pt idx="1">
                  <c:v>0.29499999999999998</c:v>
                </c:pt>
                <c:pt idx="2">
                  <c:v>0.45900000000000002</c:v>
                </c:pt>
                <c:pt idx="3">
                  <c:v>0.31900000000000001</c:v>
                </c:pt>
                <c:pt idx="4">
                  <c:v>0.622</c:v>
                </c:pt>
                <c:pt idx="5">
                  <c:v>0.46300000000000002</c:v>
                </c:pt>
              </c:numCache>
            </c:numRef>
          </c:val>
          <c:extLst>
            <c:ext xmlns:c16="http://schemas.microsoft.com/office/drawing/2014/chart" uri="{C3380CC4-5D6E-409C-BE32-E72D297353CC}">
              <c16:uniqueId val="{00000029-6706-4D67-B477-D807DC865984}"/>
            </c:ext>
          </c:extLst>
        </c:ser>
        <c:dLbls>
          <c:showLegendKey val="0"/>
          <c:showVal val="0"/>
          <c:showCatName val="0"/>
          <c:showSerName val="0"/>
          <c:showPercent val="0"/>
          <c:showBubbleSize val="0"/>
        </c:dLbls>
        <c:gapWidth val="70"/>
        <c:overlap val="100"/>
        <c:axId val="35590144"/>
        <c:axId val="150948096"/>
      </c:barChart>
      <c:catAx>
        <c:axId val="35590144"/>
        <c:scaling>
          <c:orientation val="minMax"/>
        </c:scaling>
        <c:delete val="0"/>
        <c:axPos val="b"/>
        <c:majorGridlines/>
        <c:numFmt formatCode="General" sourceLinked="0"/>
        <c:majorTickMark val="none"/>
        <c:minorTickMark val="none"/>
        <c:tickLblPos val="none"/>
        <c:crossAx val="150948096"/>
        <c:crosses val="autoZero"/>
        <c:auto val="1"/>
        <c:lblAlgn val="ctr"/>
        <c:lblOffset val="100"/>
        <c:tickLblSkip val="2"/>
        <c:tickMarkSkip val="2"/>
        <c:noMultiLvlLbl val="0"/>
      </c:catAx>
      <c:valAx>
        <c:axId val="150948096"/>
        <c:scaling>
          <c:orientation val="minMax"/>
          <c:max val="1"/>
          <c:min val="0"/>
        </c:scaling>
        <c:delete val="0"/>
        <c:axPos val="l"/>
        <c:numFmt formatCode="0%" sourceLinked="0"/>
        <c:majorTickMark val="none"/>
        <c:minorTickMark val="none"/>
        <c:tickLblPos val="nextTo"/>
        <c:txPr>
          <a:bodyPr rot="0" vert="horz"/>
          <a:lstStyle/>
          <a:p>
            <a:pPr>
              <a:defRPr sz="1395">
                <a:solidFill>
                  <a:schemeClr val="tx2"/>
                </a:solidFill>
              </a:defRPr>
            </a:pPr>
            <a:endParaRPr lang="en-US"/>
          </a:p>
        </c:txPr>
        <c:crossAx val="35590144"/>
        <c:crosses val="autoZero"/>
        <c:crossBetween val="between"/>
        <c:majorUnit val="0.1"/>
      </c:valAx>
      <c:spPr>
        <a:noFill/>
        <a:ln w="25384">
          <a:noFill/>
        </a:ln>
      </c:spPr>
    </c:plotArea>
    <c:plotVisOnly val="1"/>
    <c:dispBlanksAs val="gap"/>
    <c:showDLblsOverMax val="0"/>
  </c:chart>
  <c:spPr>
    <a:noFill/>
    <a:ln>
      <a:noFill/>
    </a:ln>
  </c:spPr>
  <c:txPr>
    <a:bodyPr/>
    <a:lstStyle/>
    <a:p>
      <a:pPr>
        <a:defRPr sz="892"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202E-2"/>
          <c:y val="2.8790786948176599E-2"/>
          <c:w val="0.94561598224195298"/>
          <c:h val="0.93282149712092999"/>
        </c:manualLayout>
      </c:layout>
      <c:barChart>
        <c:barDir val="col"/>
        <c:grouping val="stacked"/>
        <c:varyColors val="0"/>
        <c:ser>
          <c:idx val="0"/>
          <c:order val="0"/>
          <c:spPr>
            <a:solidFill>
              <a:schemeClr val="accent1"/>
            </a:solidFill>
            <a:ln w="9525">
              <a:solidFill>
                <a:schemeClr val="tx2"/>
              </a:solidFill>
            </a:ln>
          </c:spPr>
          <c:invertIfNegative val="0"/>
          <c:dPt>
            <c:idx val="0"/>
            <c:invertIfNegative val="0"/>
            <c:bubble3D val="0"/>
            <c:spPr>
              <a:solidFill>
                <a:schemeClr val="accent4"/>
              </a:solidFill>
              <a:ln w="9525">
                <a:solidFill>
                  <a:schemeClr val="tx2"/>
                </a:solidFill>
              </a:ln>
            </c:spPr>
            <c:extLst>
              <c:ext xmlns:c16="http://schemas.microsoft.com/office/drawing/2014/chart" uri="{C3380CC4-5D6E-409C-BE32-E72D297353CC}">
                <c16:uniqueId val="{00000001-1E3F-4742-9BD8-B204EE470DCF}"/>
              </c:ext>
            </c:extLst>
          </c:dPt>
          <c:dPt>
            <c:idx val="1"/>
            <c:invertIfNegative val="0"/>
            <c:bubble3D val="0"/>
            <c:spPr>
              <a:solidFill>
                <a:schemeClr val="tx2"/>
              </a:solidFill>
              <a:ln w="9525">
                <a:solidFill>
                  <a:schemeClr val="tx2"/>
                </a:solidFill>
              </a:ln>
            </c:spPr>
            <c:extLst>
              <c:ext xmlns:c16="http://schemas.microsoft.com/office/drawing/2014/chart" uri="{C3380CC4-5D6E-409C-BE32-E72D297353CC}">
                <c16:uniqueId val="{00000001-B987-4AF7-BF28-E076A2B0DC32}"/>
              </c:ext>
            </c:extLst>
          </c:dPt>
          <c:dPt>
            <c:idx val="2"/>
            <c:invertIfNegative val="0"/>
            <c:bubble3D val="0"/>
            <c:spPr>
              <a:solidFill>
                <a:schemeClr val="accent4"/>
              </a:solidFill>
              <a:ln w="9525">
                <a:solidFill>
                  <a:schemeClr val="tx2"/>
                </a:solidFill>
              </a:ln>
            </c:spPr>
            <c:extLst>
              <c:ext xmlns:c16="http://schemas.microsoft.com/office/drawing/2014/chart" uri="{C3380CC4-5D6E-409C-BE32-E72D297353CC}">
                <c16:uniqueId val="{00000005-1E3F-4742-9BD8-B204EE470DCF}"/>
              </c:ext>
            </c:extLst>
          </c:dPt>
          <c:dPt>
            <c:idx val="3"/>
            <c:invertIfNegative val="0"/>
            <c:bubble3D val="0"/>
            <c:spPr>
              <a:solidFill>
                <a:schemeClr val="tx2"/>
              </a:solidFill>
              <a:ln w="9525">
                <a:solidFill>
                  <a:schemeClr val="tx2"/>
                </a:solidFill>
              </a:ln>
            </c:spPr>
            <c:extLst>
              <c:ext xmlns:c16="http://schemas.microsoft.com/office/drawing/2014/chart" uri="{C3380CC4-5D6E-409C-BE32-E72D297353CC}">
                <c16:uniqueId val="{00000003-B987-4AF7-BF28-E076A2B0DC32}"/>
              </c:ext>
            </c:extLst>
          </c:dPt>
          <c:dPt>
            <c:idx val="4"/>
            <c:invertIfNegative val="0"/>
            <c:bubble3D val="0"/>
            <c:spPr>
              <a:solidFill>
                <a:schemeClr val="accent4"/>
              </a:solidFill>
              <a:ln w="9525">
                <a:solidFill>
                  <a:schemeClr val="tx2"/>
                </a:solidFill>
              </a:ln>
            </c:spPr>
            <c:extLst>
              <c:ext xmlns:c16="http://schemas.microsoft.com/office/drawing/2014/chart" uri="{C3380CC4-5D6E-409C-BE32-E72D297353CC}">
                <c16:uniqueId val="{00000009-1E3F-4742-9BD8-B204EE470DCF}"/>
              </c:ext>
            </c:extLst>
          </c:dPt>
          <c:dPt>
            <c:idx val="5"/>
            <c:invertIfNegative val="0"/>
            <c:bubble3D val="0"/>
            <c:spPr>
              <a:solidFill>
                <a:schemeClr val="tx2"/>
              </a:solidFill>
              <a:ln w="9525">
                <a:solidFill>
                  <a:schemeClr val="tx2"/>
                </a:solidFill>
              </a:ln>
            </c:spPr>
            <c:extLst>
              <c:ext xmlns:c16="http://schemas.microsoft.com/office/drawing/2014/chart" uri="{C3380CC4-5D6E-409C-BE32-E72D297353CC}">
                <c16:uniqueId val="{00000005-B987-4AF7-BF28-E076A2B0DC32}"/>
              </c:ext>
            </c:extLst>
          </c:dPt>
          <c:dPt>
            <c:idx val="7"/>
            <c:invertIfNegative val="0"/>
            <c:bubble3D val="0"/>
            <c:spPr>
              <a:solidFill>
                <a:srgbClr val="FFCC00"/>
              </a:solidFill>
              <a:ln w="9525">
                <a:solidFill>
                  <a:schemeClr val="tx2"/>
                </a:solidFill>
              </a:ln>
            </c:spPr>
            <c:extLst>
              <c:ext xmlns:c16="http://schemas.microsoft.com/office/drawing/2014/chart" uri="{C3380CC4-5D6E-409C-BE32-E72D297353CC}">
                <c16:uniqueId val="{00000007-B987-4AF7-BF28-E076A2B0DC32}"/>
              </c:ext>
            </c:extLst>
          </c:dPt>
          <c:dPt>
            <c:idx val="9"/>
            <c:invertIfNegative val="0"/>
            <c:bubble3D val="0"/>
            <c:spPr>
              <a:solidFill>
                <a:srgbClr val="FFCC00"/>
              </a:solidFill>
              <a:ln w="9525">
                <a:solidFill>
                  <a:schemeClr val="tx2"/>
                </a:solidFill>
              </a:ln>
            </c:spPr>
            <c:extLst>
              <c:ext xmlns:c16="http://schemas.microsoft.com/office/drawing/2014/chart" uri="{C3380CC4-5D6E-409C-BE32-E72D297353CC}">
                <c16:uniqueId val="{00000009-B987-4AF7-BF28-E076A2B0DC32}"/>
              </c:ext>
            </c:extLst>
          </c:dPt>
          <c:dPt>
            <c:idx val="11"/>
            <c:invertIfNegative val="0"/>
            <c:bubble3D val="0"/>
            <c:spPr>
              <a:solidFill>
                <a:srgbClr val="FFCC00"/>
              </a:solidFill>
              <a:ln w="9525">
                <a:solidFill>
                  <a:schemeClr val="tx2"/>
                </a:solidFill>
              </a:ln>
            </c:spPr>
            <c:extLst>
              <c:ext xmlns:c16="http://schemas.microsoft.com/office/drawing/2014/chart" uri="{C3380CC4-5D6E-409C-BE32-E72D297353CC}">
                <c16:uniqueId val="{0000000B-B987-4AF7-BF28-E076A2B0DC32}"/>
              </c:ext>
            </c:extLst>
          </c:dPt>
          <c:dLbls>
            <c:numFmt formatCode="0.0%" sourceLinked="0"/>
            <c:spPr>
              <a:noFill/>
              <a:ln w="19004">
                <a:noFill/>
              </a:ln>
            </c:spPr>
            <c:txPr>
              <a:bodyPr/>
              <a:lstStyle/>
              <a:p>
                <a:pPr>
                  <a:defRPr sz="1396">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Completed a culminating experience for your degree</c:v>
                </c:pt>
                <c:pt idx="1">
                  <c:v>comp </c:v>
                </c:pt>
                <c:pt idx="2">
                  <c:v>Performed cummunity service as part of a class</c:v>
                </c:pt>
                <c:pt idx="3">
                  <c:v>comp</c:v>
                </c:pt>
                <c:pt idx="4">
                  <c:v>Participated in study abroad</c:v>
                </c:pt>
                <c:pt idx="5">
                  <c:v>comp</c:v>
                </c:pt>
              </c:strCache>
            </c:strRef>
          </c:cat>
          <c:val>
            <c:numRef>
              <c:f>Sheet1!$B$2:$B$7</c:f>
              <c:numCache>
                <c:formatCode>0.0%</c:formatCode>
                <c:ptCount val="6"/>
                <c:pt idx="0">
                  <c:v>0.89700000000000002</c:v>
                </c:pt>
                <c:pt idx="1">
                  <c:v>0.48</c:v>
                </c:pt>
                <c:pt idx="2">
                  <c:v>0.3</c:v>
                </c:pt>
                <c:pt idx="3">
                  <c:v>0.34899999999999998</c:v>
                </c:pt>
                <c:pt idx="4">
                  <c:v>0.17499999999999999</c:v>
                </c:pt>
                <c:pt idx="5">
                  <c:v>0.14899999999999999</c:v>
                </c:pt>
              </c:numCache>
            </c:numRef>
          </c:val>
          <c:extLst>
            <c:ext xmlns:c16="http://schemas.microsoft.com/office/drawing/2014/chart" uri="{C3380CC4-5D6E-409C-BE32-E72D297353CC}">
              <c16:uniqueId val="{0000000C-B987-4AF7-BF28-E076A2B0DC32}"/>
            </c:ext>
          </c:extLst>
        </c:ser>
        <c:dLbls>
          <c:showLegendKey val="0"/>
          <c:showVal val="0"/>
          <c:showCatName val="0"/>
          <c:showSerName val="0"/>
          <c:showPercent val="0"/>
          <c:showBubbleSize val="0"/>
        </c:dLbls>
        <c:gapWidth val="70"/>
        <c:overlap val="100"/>
        <c:axId val="35649024"/>
        <c:axId val="116613120"/>
      </c:barChart>
      <c:catAx>
        <c:axId val="35649024"/>
        <c:scaling>
          <c:orientation val="minMax"/>
        </c:scaling>
        <c:delete val="0"/>
        <c:axPos val="b"/>
        <c:majorGridlines/>
        <c:numFmt formatCode="General" sourceLinked="0"/>
        <c:majorTickMark val="none"/>
        <c:minorTickMark val="none"/>
        <c:tickLblPos val="none"/>
        <c:spPr>
          <a:ln w="2382">
            <a:solidFill>
              <a:schemeClr val="tx1"/>
            </a:solidFill>
            <a:prstDash val="solid"/>
          </a:ln>
        </c:spPr>
        <c:crossAx val="116613120"/>
        <c:crosses val="autoZero"/>
        <c:auto val="1"/>
        <c:lblAlgn val="ctr"/>
        <c:lblOffset val="100"/>
        <c:tickLblSkip val="2"/>
        <c:tickMarkSkip val="2"/>
        <c:noMultiLvlLbl val="0"/>
      </c:catAx>
      <c:valAx>
        <c:axId val="116613120"/>
        <c:scaling>
          <c:orientation val="minMax"/>
          <c:max val="1"/>
          <c:min val="0"/>
        </c:scaling>
        <c:delete val="0"/>
        <c:axPos val="l"/>
        <c:numFmt formatCode="0%" sourceLinked="0"/>
        <c:majorTickMark val="none"/>
        <c:minorTickMark val="none"/>
        <c:tickLblPos val="nextTo"/>
        <c:spPr>
          <a:ln w="2382">
            <a:solidFill>
              <a:schemeClr val="tx1"/>
            </a:solidFill>
            <a:prstDash val="solid"/>
          </a:ln>
        </c:spPr>
        <c:txPr>
          <a:bodyPr rot="0" vert="horz"/>
          <a:lstStyle/>
          <a:p>
            <a:pPr>
              <a:defRPr sz="1396">
                <a:solidFill>
                  <a:schemeClr val="tx2"/>
                </a:solidFill>
              </a:defRPr>
            </a:pPr>
            <a:endParaRPr lang="en-US"/>
          </a:p>
        </c:txPr>
        <c:crossAx val="35649024"/>
        <c:crosses val="autoZero"/>
        <c:crossBetween val="between"/>
        <c:majorUnit val="0.1"/>
      </c:valAx>
      <c:spPr>
        <a:noFill/>
        <a:ln w="25400">
          <a:noFill/>
        </a:ln>
      </c:spPr>
    </c:plotArea>
    <c:plotVisOnly val="1"/>
    <c:dispBlanksAs val="gap"/>
    <c:showDLblsOverMax val="0"/>
  </c:chart>
  <c:spPr>
    <a:noFill/>
    <a:ln>
      <a:noFill/>
    </a:ln>
  </c:spPr>
  <c:txPr>
    <a:bodyPr/>
    <a:lstStyle/>
    <a:p>
      <a:pPr>
        <a:defRPr sz="119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0-E725-49C0-BCA2-DFD4B48B2BAA}"/>
              </c:ext>
            </c:extLst>
          </c:dPt>
          <c:dPt>
            <c:idx val="1"/>
            <c:invertIfNegative val="0"/>
            <c:bubble3D val="0"/>
            <c:extLst>
              <c:ext xmlns:c16="http://schemas.microsoft.com/office/drawing/2014/chart" uri="{C3380CC4-5D6E-409C-BE32-E72D297353CC}">
                <c16:uniqueId val="{00000001-E725-49C0-BCA2-DFD4B48B2BAA}"/>
              </c:ext>
            </c:extLst>
          </c:dPt>
          <c:dPt>
            <c:idx val="2"/>
            <c:invertIfNegative val="0"/>
            <c:bubble3D val="0"/>
            <c:extLst>
              <c:ext xmlns:c16="http://schemas.microsoft.com/office/drawing/2014/chart" uri="{C3380CC4-5D6E-409C-BE32-E72D297353CC}">
                <c16:uniqueId val="{00000002-E725-49C0-BCA2-DFD4B48B2BAA}"/>
              </c:ext>
            </c:extLst>
          </c:dPt>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47.11</c:v>
                </c:pt>
                <c:pt idx="1">
                  <c:v>46.34</c:v>
                </c:pt>
                <c:pt idx="2">
                  <c:v>47.8</c:v>
                </c:pt>
                <c:pt idx="3">
                  <c:v>0</c:v>
                </c:pt>
              </c:numCache>
            </c:numRef>
          </c:val>
          <c:extLst>
            <c:ext xmlns:c16="http://schemas.microsoft.com/office/drawing/2014/chart" uri="{C3380CC4-5D6E-409C-BE32-E72D297353CC}">
              <c16:uniqueId val="{00000000-A79A-4E6B-9573-C618945BB8D7}"/>
            </c:ext>
          </c:extLst>
        </c:ser>
        <c:ser>
          <c:idx val="1"/>
          <c:order val="1"/>
          <c:tx>
            <c:strRef>
              <c:f>Sheet1!$C$1</c:f>
              <c:strCache>
                <c:ptCount val="1"/>
                <c:pt idx="0">
                  <c:v>Comparsion</c:v>
                </c:pt>
              </c:strCache>
            </c:strRef>
          </c:tx>
          <c:spPr>
            <a:solidFill>
              <a:schemeClr val="tx2"/>
            </a:solidFill>
            <a:ln w="9525">
              <a:solidFill>
                <a:schemeClr val="tx2"/>
              </a:solidFill>
            </a:ln>
          </c:spPr>
          <c:invertIfNegative val="0"/>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48.94</c:v>
                </c:pt>
                <c:pt idx="1">
                  <c:v>47.03</c:v>
                </c:pt>
                <c:pt idx="2">
                  <c:v>49.9</c:v>
                </c:pt>
                <c:pt idx="3">
                  <c:v>49.72</c:v>
                </c:pt>
              </c:numCache>
            </c:numRef>
          </c:val>
          <c:extLst>
            <c:ext xmlns:c16="http://schemas.microsoft.com/office/drawing/2014/chart" uri="{C3380CC4-5D6E-409C-BE32-E72D297353CC}">
              <c16:uniqueId val="{00000001-A79A-4E6B-9573-C618945BB8D7}"/>
            </c:ext>
          </c:extLst>
        </c:ser>
        <c:dLbls>
          <c:showLegendKey val="0"/>
          <c:showVal val="0"/>
          <c:showCatName val="0"/>
          <c:showSerName val="0"/>
          <c:showPercent val="0"/>
          <c:showBubbleSize val="0"/>
        </c:dLbls>
        <c:gapWidth val="150"/>
        <c:axId val="36271616"/>
        <c:axId val="154504576"/>
      </c:barChart>
      <c:catAx>
        <c:axId val="36271616"/>
        <c:scaling>
          <c:orientation val="minMax"/>
        </c:scaling>
        <c:delete val="0"/>
        <c:axPos val="b"/>
        <c:numFmt formatCode="General" sourceLinked="1"/>
        <c:majorTickMark val="none"/>
        <c:minorTickMark val="none"/>
        <c:tickLblPos val="nextTo"/>
        <c:txPr>
          <a:bodyPr/>
          <a:lstStyle/>
          <a:p>
            <a:pPr>
              <a:defRPr sz="1400" b="1">
                <a:solidFill>
                  <a:schemeClr val="tx2"/>
                </a:solidFill>
              </a:defRPr>
            </a:pPr>
            <a:endParaRPr lang="en-US"/>
          </a:p>
        </c:txPr>
        <c:crossAx val="154504576"/>
        <c:crosses val="autoZero"/>
        <c:auto val="1"/>
        <c:lblAlgn val="ctr"/>
        <c:lblOffset val="100"/>
        <c:noMultiLvlLbl val="0"/>
      </c:catAx>
      <c:valAx>
        <c:axId val="154504576"/>
        <c:scaling>
          <c:orientation val="minMax"/>
          <c:max val="62"/>
          <c:min val="34"/>
        </c:scaling>
        <c:delete val="0"/>
        <c:axPos val="l"/>
        <c:numFmt formatCode="#,##0" sourceLinked="0"/>
        <c:majorTickMark val="none"/>
        <c:minorTickMark val="none"/>
        <c:tickLblPos val="nextTo"/>
        <c:txPr>
          <a:bodyPr/>
          <a:lstStyle/>
          <a:p>
            <a:pPr>
              <a:defRPr>
                <a:solidFill>
                  <a:schemeClr val="tx2"/>
                </a:solidFill>
              </a:defRPr>
            </a:pPr>
            <a:endParaRPr lang="en-US"/>
          </a:p>
        </c:txPr>
        <c:crossAx val="36271616"/>
        <c:crosses val="autoZero"/>
        <c:crossBetween val="between"/>
        <c:majorUnit val="4"/>
      </c:valAx>
      <c:spPr>
        <a:noFill/>
        <a:ln w="25386">
          <a:noFill/>
        </a:ln>
      </c:spPr>
    </c:plotArea>
    <c:plotVisOnly val="1"/>
    <c:dispBlanksAs val="gap"/>
    <c:showDLblsOverMax val="0"/>
  </c:chart>
  <c:txPr>
    <a:bodyPr/>
    <a:lstStyle/>
    <a:p>
      <a:pPr>
        <a:defRPr sz="1395" b="1">
          <a:solidFill>
            <a:schemeClr val="accent1">
              <a:lumMod val="50000"/>
            </a:schemeClr>
          </a:solidFill>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0-E725-49C0-BCA2-DFD4B48B2BAA}"/>
              </c:ext>
            </c:extLst>
          </c:dPt>
          <c:dPt>
            <c:idx val="1"/>
            <c:invertIfNegative val="0"/>
            <c:bubble3D val="0"/>
            <c:extLst>
              <c:ext xmlns:c16="http://schemas.microsoft.com/office/drawing/2014/chart" uri="{C3380CC4-5D6E-409C-BE32-E72D297353CC}">
                <c16:uniqueId val="{00000001-E725-49C0-BCA2-DFD4B48B2BAA}"/>
              </c:ext>
            </c:extLst>
          </c:dPt>
          <c:dPt>
            <c:idx val="2"/>
            <c:invertIfNegative val="0"/>
            <c:bubble3D val="0"/>
            <c:extLst>
              <c:ext xmlns:c16="http://schemas.microsoft.com/office/drawing/2014/chart" uri="{C3380CC4-5D6E-409C-BE32-E72D297353CC}">
                <c16:uniqueId val="{00000002-E725-49C0-BCA2-DFD4B48B2BAA}"/>
              </c:ext>
            </c:extLst>
          </c:dPt>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49.51</c:v>
                </c:pt>
                <c:pt idx="1">
                  <c:v>47.51</c:v>
                </c:pt>
                <c:pt idx="2">
                  <c:v>51.29</c:v>
                </c:pt>
                <c:pt idx="3">
                  <c:v>0</c:v>
                </c:pt>
              </c:numCache>
            </c:numRef>
          </c:val>
          <c:extLst>
            <c:ext xmlns:c16="http://schemas.microsoft.com/office/drawing/2014/chart" uri="{C3380CC4-5D6E-409C-BE32-E72D297353CC}">
              <c16:uniqueId val="{00000000-A79A-4E6B-9573-C618945BB8D7}"/>
            </c:ext>
          </c:extLst>
        </c:ser>
        <c:ser>
          <c:idx val="1"/>
          <c:order val="1"/>
          <c:tx>
            <c:strRef>
              <c:f>Sheet1!$C$1</c:f>
              <c:strCache>
                <c:ptCount val="1"/>
                <c:pt idx="0">
                  <c:v>Comparison</c:v>
                </c:pt>
              </c:strCache>
            </c:strRef>
          </c:tx>
          <c:spPr>
            <a:solidFill>
              <a:schemeClr val="tx2"/>
            </a:solidFill>
            <a:ln w="9525">
              <a:solidFill>
                <a:schemeClr val="tx2"/>
              </a:solidFill>
            </a:ln>
          </c:spPr>
          <c:invertIfNegative val="0"/>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48.66</c:v>
                </c:pt>
                <c:pt idx="1">
                  <c:v>47.04</c:v>
                </c:pt>
                <c:pt idx="2">
                  <c:v>49.3</c:v>
                </c:pt>
                <c:pt idx="3">
                  <c:v>51.41</c:v>
                </c:pt>
              </c:numCache>
            </c:numRef>
          </c:val>
          <c:extLst>
            <c:ext xmlns:c16="http://schemas.microsoft.com/office/drawing/2014/chart" uri="{C3380CC4-5D6E-409C-BE32-E72D297353CC}">
              <c16:uniqueId val="{00000001-A79A-4E6B-9573-C618945BB8D7}"/>
            </c:ext>
          </c:extLst>
        </c:ser>
        <c:dLbls>
          <c:showLegendKey val="0"/>
          <c:showVal val="0"/>
          <c:showCatName val="0"/>
          <c:showSerName val="0"/>
          <c:showPercent val="0"/>
          <c:showBubbleSize val="0"/>
        </c:dLbls>
        <c:gapWidth val="150"/>
        <c:axId val="36290048"/>
        <c:axId val="154508032"/>
      </c:barChart>
      <c:catAx>
        <c:axId val="36290048"/>
        <c:scaling>
          <c:orientation val="minMax"/>
        </c:scaling>
        <c:delete val="0"/>
        <c:axPos val="b"/>
        <c:numFmt formatCode="General" sourceLinked="1"/>
        <c:majorTickMark val="none"/>
        <c:minorTickMark val="none"/>
        <c:tickLblPos val="nextTo"/>
        <c:txPr>
          <a:bodyPr/>
          <a:lstStyle/>
          <a:p>
            <a:pPr>
              <a:defRPr sz="1400" b="1">
                <a:solidFill>
                  <a:schemeClr val="tx2"/>
                </a:solidFill>
              </a:defRPr>
            </a:pPr>
            <a:endParaRPr lang="en-US"/>
          </a:p>
        </c:txPr>
        <c:crossAx val="154508032"/>
        <c:crosses val="autoZero"/>
        <c:auto val="1"/>
        <c:lblAlgn val="ctr"/>
        <c:lblOffset val="100"/>
        <c:noMultiLvlLbl val="0"/>
      </c:catAx>
      <c:valAx>
        <c:axId val="154508032"/>
        <c:scaling>
          <c:orientation val="minMax"/>
          <c:max val="60"/>
          <c:min val="30"/>
        </c:scaling>
        <c:delete val="0"/>
        <c:axPos val="l"/>
        <c:numFmt formatCode="#,##0" sourceLinked="0"/>
        <c:majorTickMark val="none"/>
        <c:minorTickMark val="none"/>
        <c:tickLblPos val="nextTo"/>
        <c:txPr>
          <a:bodyPr/>
          <a:lstStyle/>
          <a:p>
            <a:pPr>
              <a:defRPr>
                <a:solidFill>
                  <a:schemeClr val="tx2"/>
                </a:solidFill>
              </a:defRPr>
            </a:pPr>
            <a:endParaRPr lang="en-US"/>
          </a:p>
        </c:txPr>
        <c:crossAx val="36290048"/>
        <c:crosses val="autoZero"/>
        <c:crossBetween val="between"/>
        <c:majorUnit val="4"/>
      </c:valAx>
      <c:spPr>
        <a:noFill/>
        <a:ln w="25386">
          <a:noFill/>
        </a:ln>
      </c:spPr>
    </c:plotArea>
    <c:plotVisOnly val="1"/>
    <c:dispBlanksAs val="gap"/>
    <c:showDLblsOverMax val="0"/>
  </c:chart>
  <c:txPr>
    <a:bodyPr/>
    <a:lstStyle/>
    <a:p>
      <a:pPr>
        <a:defRPr sz="1395" b="1">
          <a:solidFill>
            <a:schemeClr val="accent1">
              <a:lumMod val="50000"/>
            </a:schemeClr>
          </a:solidFill>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0-E725-49C0-BCA2-DFD4B48B2BAA}"/>
              </c:ext>
            </c:extLst>
          </c:dPt>
          <c:dPt>
            <c:idx val="1"/>
            <c:invertIfNegative val="0"/>
            <c:bubble3D val="0"/>
            <c:extLst>
              <c:ext xmlns:c16="http://schemas.microsoft.com/office/drawing/2014/chart" uri="{C3380CC4-5D6E-409C-BE32-E72D297353CC}">
                <c16:uniqueId val="{00000001-E725-49C0-BCA2-DFD4B48B2BAA}"/>
              </c:ext>
            </c:extLst>
          </c:dPt>
          <c:dPt>
            <c:idx val="2"/>
            <c:invertIfNegative val="0"/>
            <c:bubble3D val="0"/>
            <c:extLst>
              <c:ext xmlns:c16="http://schemas.microsoft.com/office/drawing/2014/chart" uri="{C3380CC4-5D6E-409C-BE32-E72D297353CC}">
                <c16:uniqueId val="{00000002-E725-49C0-BCA2-DFD4B48B2BAA}"/>
              </c:ext>
            </c:extLst>
          </c:dPt>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51.44</c:v>
                </c:pt>
                <c:pt idx="1">
                  <c:v>53.26</c:v>
                </c:pt>
                <c:pt idx="2">
                  <c:v>50.05</c:v>
                </c:pt>
                <c:pt idx="3">
                  <c:v>0</c:v>
                </c:pt>
              </c:numCache>
            </c:numRef>
          </c:val>
          <c:extLst>
            <c:ext xmlns:c16="http://schemas.microsoft.com/office/drawing/2014/chart" uri="{C3380CC4-5D6E-409C-BE32-E72D297353CC}">
              <c16:uniqueId val="{00000000-A79A-4E6B-9573-C618945BB8D7}"/>
            </c:ext>
          </c:extLst>
        </c:ser>
        <c:ser>
          <c:idx val="1"/>
          <c:order val="1"/>
          <c:tx>
            <c:strRef>
              <c:f>Sheet1!$C$1</c:f>
              <c:strCache>
                <c:ptCount val="1"/>
                <c:pt idx="0">
                  <c:v>Comparison</c:v>
                </c:pt>
              </c:strCache>
            </c:strRef>
          </c:tx>
          <c:spPr>
            <a:solidFill>
              <a:schemeClr val="tx2"/>
            </a:solidFill>
            <a:ln w="9525">
              <a:solidFill>
                <a:schemeClr val="tx2"/>
              </a:solidFill>
            </a:ln>
          </c:spPr>
          <c:invertIfNegative val="0"/>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47.91</c:v>
                </c:pt>
                <c:pt idx="1">
                  <c:v>47.07</c:v>
                </c:pt>
                <c:pt idx="2">
                  <c:v>48.49</c:v>
                </c:pt>
                <c:pt idx="3">
                  <c:v>46.31</c:v>
                </c:pt>
              </c:numCache>
            </c:numRef>
          </c:val>
          <c:extLst>
            <c:ext xmlns:c16="http://schemas.microsoft.com/office/drawing/2014/chart" uri="{C3380CC4-5D6E-409C-BE32-E72D297353CC}">
              <c16:uniqueId val="{00000001-A79A-4E6B-9573-C618945BB8D7}"/>
            </c:ext>
          </c:extLst>
        </c:ser>
        <c:dLbls>
          <c:showLegendKey val="0"/>
          <c:showVal val="0"/>
          <c:showCatName val="0"/>
          <c:showSerName val="0"/>
          <c:showPercent val="0"/>
          <c:showBubbleSize val="0"/>
        </c:dLbls>
        <c:gapWidth val="150"/>
        <c:axId val="36351488"/>
        <c:axId val="157567808"/>
      </c:barChart>
      <c:catAx>
        <c:axId val="36351488"/>
        <c:scaling>
          <c:orientation val="minMax"/>
        </c:scaling>
        <c:delete val="0"/>
        <c:axPos val="b"/>
        <c:numFmt formatCode="General" sourceLinked="1"/>
        <c:majorTickMark val="none"/>
        <c:minorTickMark val="none"/>
        <c:tickLblPos val="nextTo"/>
        <c:txPr>
          <a:bodyPr/>
          <a:lstStyle/>
          <a:p>
            <a:pPr>
              <a:defRPr sz="1400" b="1">
                <a:solidFill>
                  <a:schemeClr val="tx2"/>
                </a:solidFill>
              </a:defRPr>
            </a:pPr>
            <a:endParaRPr lang="en-US"/>
          </a:p>
        </c:txPr>
        <c:crossAx val="157567808"/>
        <c:crosses val="autoZero"/>
        <c:auto val="1"/>
        <c:lblAlgn val="ctr"/>
        <c:lblOffset val="100"/>
        <c:noMultiLvlLbl val="0"/>
      </c:catAx>
      <c:valAx>
        <c:axId val="157567808"/>
        <c:scaling>
          <c:orientation val="minMax"/>
          <c:max val="60"/>
          <c:min val="34"/>
        </c:scaling>
        <c:delete val="0"/>
        <c:axPos val="l"/>
        <c:numFmt formatCode="#,##0" sourceLinked="0"/>
        <c:majorTickMark val="none"/>
        <c:minorTickMark val="none"/>
        <c:tickLblPos val="nextTo"/>
        <c:txPr>
          <a:bodyPr/>
          <a:lstStyle/>
          <a:p>
            <a:pPr>
              <a:defRPr>
                <a:solidFill>
                  <a:schemeClr val="tx2"/>
                </a:solidFill>
              </a:defRPr>
            </a:pPr>
            <a:endParaRPr lang="en-US"/>
          </a:p>
        </c:txPr>
        <c:crossAx val="36351488"/>
        <c:crosses val="autoZero"/>
        <c:crossBetween val="between"/>
        <c:majorUnit val="3"/>
      </c:valAx>
      <c:spPr>
        <a:noFill/>
        <a:ln w="25386">
          <a:noFill/>
        </a:ln>
      </c:spPr>
    </c:plotArea>
    <c:plotVisOnly val="1"/>
    <c:dispBlanksAs val="gap"/>
    <c:showDLblsOverMax val="0"/>
  </c:chart>
  <c:txPr>
    <a:bodyPr/>
    <a:lstStyle/>
    <a:p>
      <a:pPr>
        <a:defRPr sz="1395" b="1">
          <a:solidFill>
            <a:schemeClr val="accent1">
              <a:lumMod val="50000"/>
            </a:schemeClr>
          </a:solidFill>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0-E725-49C0-BCA2-DFD4B48B2BAA}"/>
              </c:ext>
            </c:extLst>
          </c:dPt>
          <c:dPt>
            <c:idx val="1"/>
            <c:invertIfNegative val="0"/>
            <c:bubble3D val="0"/>
            <c:extLst>
              <c:ext xmlns:c16="http://schemas.microsoft.com/office/drawing/2014/chart" uri="{C3380CC4-5D6E-409C-BE32-E72D297353CC}">
                <c16:uniqueId val="{00000001-E725-49C0-BCA2-DFD4B48B2BAA}"/>
              </c:ext>
            </c:extLst>
          </c:dPt>
          <c:dPt>
            <c:idx val="2"/>
            <c:invertIfNegative val="0"/>
            <c:bubble3D val="0"/>
            <c:extLst>
              <c:ext xmlns:c16="http://schemas.microsoft.com/office/drawing/2014/chart" uri="{C3380CC4-5D6E-409C-BE32-E72D297353CC}">
                <c16:uniqueId val="{00000002-E725-49C0-BCA2-DFD4B48B2BAA}"/>
              </c:ext>
            </c:extLst>
          </c:dPt>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50.56</c:v>
                </c:pt>
                <c:pt idx="1">
                  <c:v>49.98</c:v>
                </c:pt>
                <c:pt idx="2">
                  <c:v>51.13</c:v>
                </c:pt>
                <c:pt idx="3">
                  <c:v>0</c:v>
                </c:pt>
              </c:numCache>
            </c:numRef>
          </c:val>
          <c:extLst>
            <c:ext xmlns:c16="http://schemas.microsoft.com/office/drawing/2014/chart" uri="{C3380CC4-5D6E-409C-BE32-E72D297353CC}">
              <c16:uniqueId val="{00000000-A79A-4E6B-9573-C618945BB8D7}"/>
            </c:ext>
          </c:extLst>
        </c:ser>
        <c:ser>
          <c:idx val="1"/>
          <c:order val="1"/>
          <c:tx>
            <c:strRef>
              <c:f>Sheet1!$C$1</c:f>
              <c:strCache>
                <c:ptCount val="1"/>
                <c:pt idx="0">
                  <c:v>Comparison</c:v>
                </c:pt>
              </c:strCache>
            </c:strRef>
          </c:tx>
          <c:spPr>
            <a:solidFill>
              <a:schemeClr val="tx2"/>
            </a:solidFill>
            <a:ln w="9525">
              <a:solidFill>
                <a:schemeClr val="tx2"/>
              </a:solidFill>
            </a:ln>
          </c:spPr>
          <c:invertIfNegative val="0"/>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48.48</c:v>
                </c:pt>
                <c:pt idx="1">
                  <c:v>48.84</c:v>
                </c:pt>
                <c:pt idx="2">
                  <c:v>48.46</c:v>
                </c:pt>
                <c:pt idx="3">
                  <c:v>46.28</c:v>
                </c:pt>
              </c:numCache>
            </c:numRef>
          </c:val>
          <c:extLst>
            <c:ext xmlns:c16="http://schemas.microsoft.com/office/drawing/2014/chart" uri="{C3380CC4-5D6E-409C-BE32-E72D297353CC}">
              <c16:uniqueId val="{00000001-A79A-4E6B-9573-C618945BB8D7}"/>
            </c:ext>
          </c:extLst>
        </c:ser>
        <c:dLbls>
          <c:showLegendKey val="0"/>
          <c:showVal val="0"/>
          <c:showCatName val="0"/>
          <c:showSerName val="0"/>
          <c:showPercent val="0"/>
          <c:showBubbleSize val="0"/>
        </c:dLbls>
        <c:gapWidth val="150"/>
        <c:axId val="36367872"/>
        <c:axId val="157568960"/>
      </c:barChart>
      <c:catAx>
        <c:axId val="36367872"/>
        <c:scaling>
          <c:orientation val="minMax"/>
        </c:scaling>
        <c:delete val="0"/>
        <c:axPos val="b"/>
        <c:numFmt formatCode="General" sourceLinked="1"/>
        <c:majorTickMark val="none"/>
        <c:minorTickMark val="none"/>
        <c:tickLblPos val="nextTo"/>
        <c:txPr>
          <a:bodyPr/>
          <a:lstStyle/>
          <a:p>
            <a:pPr>
              <a:defRPr sz="1400" b="1">
                <a:solidFill>
                  <a:schemeClr val="tx2"/>
                </a:solidFill>
              </a:defRPr>
            </a:pPr>
            <a:endParaRPr lang="en-US"/>
          </a:p>
        </c:txPr>
        <c:crossAx val="157568960"/>
        <c:crosses val="autoZero"/>
        <c:auto val="1"/>
        <c:lblAlgn val="ctr"/>
        <c:lblOffset val="100"/>
        <c:noMultiLvlLbl val="0"/>
      </c:catAx>
      <c:valAx>
        <c:axId val="157568960"/>
        <c:scaling>
          <c:orientation val="minMax"/>
          <c:max val="60"/>
          <c:min val="34"/>
        </c:scaling>
        <c:delete val="0"/>
        <c:axPos val="l"/>
        <c:numFmt formatCode="#,##0" sourceLinked="0"/>
        <c:majorTickMark val="none"/>
        <c:minorTickMark val="none"/>
        <c:tickLblPos val="nextTo"/>
        <c:txPr>
          <a:bodyPr/>
          <a:lstStyle/>
          <a:p>
            <a:pPr>
              <a:defRPr>
                <a:solidFill>
                  <a:schemeClr val="tx2"/>
                </a:solidFill>
              </a:defRPr>
            </a:pPr>
            <a:endParaRPr lang="en-US"/>
          </a:p>
        </c:txPr>
        <c:crossAx val="36367872"/>
        <c:crosses val="autoZero"/>
        <c:crossBetween val="between"/>
        <c:majorUnit val="4"/>
      </c:valAx>
      <c:spPr>
        <a:noFill/>
        <a:ln w="25386">
          <a:noFill/>
        </a:ln>
      </c:spPr>
    </c:plotArea>
    <c:plotVisOnly val="1"/>
    <c:dispBlanksAs val="gap"/>
    <c:showDLblsOverMax val="0"/>
  </c:chart>
  <c:txPr>
    <a:bodyPr/>
    <a:lstStyle/>
    <a:p>
      <a:pPr>
        <a:defRPr sz="1395" b="1">
          <a:solidFill>
            <a:schemeClr val="accent1">
              <a:lumMod val="50000"/>
            </a:schemeClr>
          </a:solidFill>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434906661948098E-2"/>
          <c:y val="2.87908531981447E-2"/>
          <c:w val="0.94561598224195298"/>
          <c:h val="0.93282149712092899"/>
        </c:manualLayout>
      </c:layout>
      <c:barChart>
        <c:barDir val="col"/>
        <c:grouping val="stacked"/>
        <c:varyColors val="0"/>
        <c:ser>
          <c:idx val="1"/>
          <c:order val="0"/>
          <c:tx>
            <c:strRef>
              <c:f>Sheet1!$C$1</c:f>
              <c:strCache>
                <c:ptCount val="1"/>
                <c:pt idx="0">
                  <c:v>occasionally</c:v>
                </c:pt>
              </c:strCache>
            </c:strRef>
          </c:tx>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48EF-4AD4-85E4-BF379E05341B}"/>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48EF-4AD4-85E4-BF379E05341B}"/>
              </c:ext>
            </c:extLst>
          </c:dPt>
          <c:dPt>
            <c:idx val="5"/>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5-48EF-4AD4-85E4-BF379E05341B}"/>
              </c:ext>
            </c:extLst>
          </c:dPt>
          <c:dLbls>
            <c:numFmt formatCode="0.0%" sourceLinked="0"/>
            <c:spPr>
              <a:noFill/>
              <a:ln w="19068">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Felt overwhelmed by all I had to do</c:v>
                </c:pt>
                <c:pt idx="1">
                  <c:v>comp</c:v>
                </c:pt>
                <c:pt idx="2">
                  <c:v>Felt anxious</c:v>
                </c:pt>
                <c:pt idx="3">
                  <c:v>comp</c:v>
                </c:pt>
                <c:pt idx="4">
                  <c:v>Felt hungry but didn't eat because I didn't have enough money for food</c:v>
                </c:pt>
                <c:pt idx="5">
                  <c:v>comp</c:v>
                </c:pt>
              </c:strCache>
            </c:strRef>
          </c:cat>
          <c:val>
            <c:numRef>
              <c:f>Sheet1!$C$2:$C$7</c:f>
              <c:numCache>
                <c:formatCode>0.0%</c:formatCode>
                <c:ptCount val="6"/>
                <c:pt idx="0">
                  <c:v>0.314</c:v>
                </c:pt>
                <c:pt idx="1">
                  <c:v>0.40500000000000003</c:v>
                </c:pt>
                <c:pt idx="2">
                  <c:v>0.41199999999999998</c:v>
                </c:pt>
                <c:pt idx="3">
                  <c:v>0.4</c:v>
                </c:pt>
                <c:pt idx="4">
                  <c:v>0.25700000000000001</c:v>
                </c:pt>
                <c:pt idx="5">
                  <c:v>0.253</c:v>
                </c:pt>
              </c:numCache>
            </c:numRef>
          </c:val>
          <c:extLst>
            <c:ext xmlns:c16="http://schemas.microsoft.com/office/drawing/2014/chart" uri="{C3380CC4-5D6E-409C-BE32-E72D297353CC}">
              <c16:uniqueId val="{00000006-48EF-4AD4-85E4-BF379E05341B}"/>
            </c:ext>
          </c:extLst>
        </c:ser>
        <c:ser>
          <c:idx val="0"/>
          <c:order val="1"/>
          <c:tx>
            <c:strRef>
              <c:f>Sheet1!$B$1</c:f>
              <c:strCache>
                <c:ptCount val="1"/>
                <c:pt idx="0">
                  <c:v>frequently</c:v>
                </c:pt>
              </c:strCache>
            </c:strRef>
          </c:tx>
          <c:spPr>
            <a:solidFill>
              <a:srgbClr val="C5FFFE"/>
            </a:solidFill>
            <a:ln w="3175">
              <a:solidFill>
                <a:schemeClr val="tx1"/>
              </a:solidFill>
            </a:ln>
          </c:spPr>
          <c:invertIfNegative val="0"/>
          <c:dPt>
            <c:idx val="0"/>
            <c:invertIfNegative val="0"/>
            <c:bubble3D val="0"/>
            <c:spPr>
              <a:solidFill>
                <a:schemeClr val="accent4"/>
              </a:solidFill>
              <a:ln w="3175">
                <a:solidFill>
                  <a:schemeClr val="tx1"/>
                </a:solidFill>
              </a:ln>
            </c:spPr>
            <c:extLst>
              <c:ext xmlns:c16="http://schemas.microsoft.com/office/drawing/2014/chart" uri="{C3380CC4-5D6E-409C-BE32-E72D297353CC}">
                <c16:uniqueId val="{00000007-129F-4A5C-A314-4FBE83CE1933}"/>
              </c:ext>
            </c:extLst>
          </c:dPt>
          <c:dPt>
            <c:idx val="1"/>
            <c:invertIfNegative val="0"/>
            <c:bubble3D val="0"/>
            <c:spPr>
              <a:solidFill>
                <a:schemeClr val="tx2"/>
              </a:solidFill>
              <a:ln w="3175">
                <a:solidFill>
                  <a:schemeClr val="tx1"/>
                </a:solidFill>
              </a:ln>
            </c:spPr>
            <c:extLst>
              <c:ext xmlns:c16="http://schemas.microsoft.com/office/drawing/2014/chart" uri="{C3380CC4-5D6E-409C-BE32-E72D297353CC}">
                <c16:uniqueId val="{00000008-48EF-4AD4-85E4-BF379E05341B}"/>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0B-129F-4A5C-A314-4FBE83CE1933}"/>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A-48EF-4AD4-85E4-BF379E05341B}"/>
              </c:ext>
            </c:extLst>
          </c:dPt>
          <c:dPt>
            <c:idx val="4"/>
            <c:invertIfNegative val="0"/>
            <c:bubble3D val="0"/>
            <c:spPr>
              <a:solidFill>
                <a:schemeClr val="accent4"/>
              </a:solidFill>
              <a:ln w="3175">
                <a:solidFill>
                  <a:schemeClr val="tx1"/>
                </a:solidFill>
              </a:ln>
            </c:spPr>
            <c:extLst>
              <c:ext xmlns:c16="http://schemas.microsoft.com/office/drawing/2014/chart" uri="{C3380CC4-5D6E-409C-BE32-E72D297353CC}">
                <c16:uniqueId val="{0000000F-129F-4A5C-A314-4FBE83CE1933}"/>
              </c:ext>
            </c:extLst>
          </c:dPt>
          <c:dPt>
            <c:idx val="5"/>
            <c:invertIfNegative val="0"/>
            <c:bubble3D val="0"/>
            <c:spPr>
              <a:solidFill>
                <a:schemeClr val="tx2"/>
              </a:solidFill>
              <a:ln w="3175">
                <a:solidFill>
                  <a:schemeClr val="tx1"/>
                </a:solidFill>
              </a:ln>
            </c:spPr>
            <c:extLst>
              <c:ext xmlns:c16="http://schemas.microsoft.com/office/drawing/2014/chart" uri="{C3380CC4-5D6E-409C-BE32-E72D297353CC}">
                <c16:uniqueId val="{0000000C-48EF-4AD4-85E4-BF379E05341B}"/>
              </c:ext>
            </c:extLst>
          </c:dPt>
          <c:dLbls>
            <c:numFmt formatCode="0.0%" sourceLinked="0"/>
            <c:spPr>
              <a:noFill/>
              <a:ln w="19068">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Felt overwhelmed by all I had to do</c:v>
                </c:pt>
                <c:pt idx="1">
                  <c:v>comp</c:v>
                </c:pt>
                <c:pt idx="2">
                  <c:v>Felt anxious</c:v>
                </c:pt>
                <c:pt idx="3">
                  <c:v>comp</c:v>
                </c:pt>
                <c:pt idx="4">
                  <c:v>Felt hungry but didn't eat because I didn't have enough money for food</c:v>
                </c:pt>
                <c:pt idx="5">
                  <c:v>comp</c:v>
                </c:pt>
              </c:strCache>
            </c:strRef>
          </c:cat>
          <c:val>
            <c:numRef>
              <c:f>Sheet1!$B$2:$B$7</c:f>
              <c:numCache>
                <c:formatCode>0.0%</c:formatCode>
                <c:ptCount val="6"/>
                <c:pt idx="0">
                  <c:v>0.6</c:v>
                </c:pt>
                <c:pt idx="1">
                  <c:v>0.56100000000000005</c:v>
                </c:pt>
                <c:pt idx="2">
                  <c:v>0.5</c:v>
                </c:pt>
                <c:pt idx="3">
                  <c:v>0.501</c:v>
                </c:pt>
                <c:pt idx="4">
                  <c:v>5.7000000000000002E-2</c:v>
                </c:pt>
                <c:pt idx="5">
                  <c:v>0.11600000000000001</c:v>
                </c:pt>
              </c:numCache>
            </c:numRef>
          </c:val>
          <c:extLst>
            <c:ext xmlns:c16="http://schemas.microsoft.com/office/drawing/2014/chart" uri="{C3380CC4-5D6E-409C-BE32-E72D297353CC}">
              <c16:uniqueId val="{0000000D-48EF-4AD4-85E4-BF379E05341B}"/>
            </c:ext>
          </c:extLst>
        </c:ser>
        <c:dLbls>
          <c:showLegendKey val="0"/>
          <c:showVal val="0"/>
          <c:showCatName val="0"/>
          <c:showSerName val="0"/>
          <c:showPercent val="0"/>
          <c:showBubbleSize val="0"/>
        </c:dLbls>
        <c:gapWidth val="70"/>
        <c:overlap val="100"/>
        <c:axId val="36532736"/>
        <c:axId val="157567232"/>
      </c:barChart>
      <c:catAx>
        <c:axId val="36532736"/>
        <c:scaling>
          <c:orientation val="minMax"/>
        </c:scaling>
        <c:delete val="0"/>
        <c:axPos val="b"/>
        <c:majorGridlines/>
        <c:numFmt formatCode="General" sourceLinked="0"/>
        <c:majorTickMark val="none"/>
        <c:minorTickMark val="none"/>
        <c:tickLblPos val="none"/>
        <c:crossAx val="157567232"/>
        <c:crosses val="autoZero"/>
        <c:auto val="1"/>
        <c:lblAlgn val="ctr"/>
        <c:lblOffset val="100"/>
        <c:tickLblSkip val="2"/>
        <c:tickMarkSkip val="2"/>
        <c:noMultiLvlLbl val="0"/>
      </c:catAx>
      <c:valAx>
        <c:axId val="157567232"/>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36532736"/>
        <c:crosses val="autoZero"/>
        <c:crossBetween val="between"/>
        <c:majorUnit val="0.1"/>
      </c:valAx>
      <c:spPr>
        <a:noFill/>
        <a:ln w="25398">
          <a:noFill/>
        </a:ln>
      </c:spPr>
    </c:plotArea>
    <c:plotVisOnly val="1"/>
    <c:dispBlanksAs val="gap"/>
    <c:showDLblsOverMax val="0"/>
  </c:chart>
  <c:spPr>
    <a:noFill/>
    <a:ln>
      <a:noFill/>
    </a:ln>
  </c:spPr>
  <c:txPr>
    <a:bodyPr/>
    <a:lstStyle/>
    <a:p>
      <a:pPr>
        <a:defRPr sz="1398"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899"/>
        </c:manualLayout>
      </c:layout>
      <c:barChart>
        <c:barDir val="col"/>
        <c:grouping val="stacked"/>
        <c:varyColors val="0"/>
        <c:ser>
          <c:idx val="1"/>
          <c:order val="0"/>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C586-4B93-9E92-73A2082522B6}"/>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C586-4B93-9E92-73A2082522B6}"/>
              </c:ext>
            </c:extLst>
          </c:dPt>
          <c:dPt>
            <c:idx val="5"/>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5-DBC6-4B31-95FF-333E39ECD9A2}"/>
              </c:ext>
            </c:extLst>
          </c:dPt>
          <c:dLbls>
            <c:numFmt formatCode="0.0%" sourceLinked="0"/>
            <c:spPr>
              <a:noFill/>
              <a:ln w="19098">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emotional health</c:v>
                </c:pt>
                <c:pt idx="1">
                  <c:v>comp</c:v>
                </c:pt>
                <c:pt idx="2">
                  <c:v>physical health</c:v>
                </c:pt>
                <c:pt idx="3">
                  <c:v>comp</c:v>
                </c:pt>
                <c:pt idx="4">
                  <c:v>Drive to achieve</c:v>
                </c:pt>
                <c:pt idx="5">
                  <c:v>comp</c:v>
                </c:pt>
              </c:strCache>
            </c:strRef>
          </c:cat>
          <c:val>
            <c:numRef>
              <c:f>Sheet1!$B$2:$B$7</c:f>
              <c:numCache>
                <c:formatCode>0.0%</c:formatCode>
                <c:ptCount val="6"/>
                <c:pt idx="0">
                  <c:v>0.125</c:v>
                </c:pt>
                <c:pt idx="1">
                  <c:v>0.255</c:v>
                </c:pt>
                <c:pt idx="2">
                  <c:v>0.375</c:v>
                </c:pt>
                <c:pt idx="3">
                  <c:v>0.30399999999999999</c:v>
                </c:pt>
                <c:pt idx="4">
                  <c:v>0.313</c:v>
                </c:pt>
                <c:pt idx="5">
                  <c:v>0.39300000000000002</c:v>
                </c:pt>
              </c:numCache>
            </c:numRef>
          </c:val>
          <c:extLst>
            <c:ext xmlns:c16="http://schemas.microsoft.com/office/drawing/2014/chart" uri="{C3380CC4-5D6E-409C-BE32-E72D297353CC}">
              <c16:uniqueId val="{00000004-C586-4B93-9E92-73A2082522B6}"/>
            </c:ext>
          </c:extLst>
        </c:ser>
        <c:ser>
          <c:idx val="0"/>
          <c:order val="1"/>
          <c:spPr>
            <a:solidFill>
              <a:schemeClr val="accent4"/>
            </a:solidFill>
            <a:ln w="3175">
              <a:solidFill>
                <a:schemeClr val="tx1"/>
              </a:solidFill>
            </a:ln>
          </c:spPr>
          <c:invertIfNegative val="0"/>
          <c:dPt>
            <c:idx val="1"/>
            <c:invertIfNegative val="0"/>
            <c:bubble3D val="0"/>
            <c:spPr>
              <a:solidFill>
                <a:schemeClr val="tx2"/>
              </a:solidFill>
              <a:ln w="3175">
                <a:solidFill>
                  <a:schemeClr val="tx1"/>
                </a:solidFill>
              </a:ln>
            </c:spPr>
            <c:extLst>
              <c:ext xmlns:c16="http://schemas.microsoft.com/office/drawing/2014/chart" uri="{C3380CC4-5D6E-409C-BE32-E72D297353CC}">
                <c16:uniqueId val="{00000006-C586-4B93-9E92-73A2082522B6}"/>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8-C586-4B93-9E92-73A2082522B6}"/>
              </c:ext>
            </c:extLst>
          </c:dPt>
          <c:dPt>
            <c:idx val="5"/>
            <c:invertIfNegative val="0"/>
            <c:bubble3D val="0"/>
            <c:spPr>
              <a:solidFill>
                <a:srgbClr val="1F2A44"/>
              </a:solidFill>
              <a:ln w="3175">
                <a:solidFill>
                  <a:schemeClr val="tx1"/>
                </a:solidFill>
              </a:ln>
            </c:spPr>
            <c:extLst>
              <c:ext xmlns:c16="http://schemas.microsoft.com/office/drawing/2014/chart" uri="{C3380CC4-5D6E-409C-BE32-E72D297353CC}">
                <c16:uniqueId val="{0000000B-DBC6-4B31-95FF-333E39ECD9A2}"/>
              </c:ext>
            </c:extLst>
          </c:dPt>
          <c:dLbls>
            <c:numFmt formatCode="0.0%" sourceLinked="0"/>
            <c:spPr>
              <a:noFill/>
              <a:ln w="19098">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emotional health</c:v>
                </c:pt>
                <c:pt idx="1">
                  <c:v>comp</c:v>
                </c:pt>
                <c:pt idx="2">
                  <c:v>physical health</c:v>
                </c:pt>
                <c:pt idx="3">
                  <c:v>comp</c:v>
                </c:pt>
                <c:pt idx="4">
                  <c:v>Drive to achieve</c:v>
                </c:pt>
                <c:pt idx="5">
                  <c:v>comp</c:v>
                </c:pt>
              </c:strCache>
            </c:strRef>
          </c:cat>
          <c:val>
            <c:numRef>
              <c:f>Sheet1!$C$2:$C$7</c:f>
              <c:numCache>
                <c:formatCode>0.0%</c:formatCode>
                <c:ptCount val="6"/>
                <c:pt idx="0">
                  <c:v>0.219</c:v>
                </c:pt>
                <c:pt idx="1">
                  <c:v>0.114</c:v>
                </c:pt>
                <c:pt idx="2">
                  <c:v>0.219</c:v>
                </c:pt>
                <c:pt idx="3">
                  <c:v>9.2999999999999999E-2</c:v>
                </c:pt>
                <c:pt idx="4">
                  <c:v>0.313</c:v>
                </c:pt>
                <c:pt idx="5">
                  <c:v>0.32100000000000001</c:v>
                </c:pt>
              </c:numCache>
            </c:numRef>
          </c:val>
          <c:extLst>
            <c:ext xmlns:c16="http://schemas.microsoft.com/office/drawing/2014/chart" uri="{C3380CC4-5D6E-409C-BE32-E72D297353CC}">
              <c16:uniqueId val="{00000009-C586-4B93-9E92-73A2082522B6}"/>
            </c:ext>
          </c:extLst>
        </c:ser>
        <c:dLbls>
          <c:showLegendKey val="0"/>
          <c:showVal val="0"/>
          <c:showCatName val="0"/>
          <c:showSerName val="0"/>
          <c:showPercent val="0"/>
          <c:showBubbleSize val="0"/>
        </c:dLbls>
        <c:gapWidth val="70"/>
        <c:overlap val="100"/>
        <c:axId val="36368384"/>
        <c:axId val="158139520"/>
      </c:barChart>
      <c:catAx>
        <c:axId val="36368384"/>
        <c:scaling>
          <c:orientation val="minMax"/>
        </c:scaling>
        <c:delete val="0"/>
        <c:axPos val="b"/>
        <c:majorGridlines/>
        <c:numFmt formatCode="General" sourceLinked="0"/>
        <c:majorTickMark val="none"/>
        <c:minorTickMark val="none"/>
        <c:tickLblPos val="none"/>
        <c:crossAx val="158139520"/>
        <c:crosses val="autoZero"/>
        <c:auto val="1"/>
        <c:lblAlgn val="ctr"/>
        <c:lblOffset val="100"/>
        <c:tickLblSkip val="2"/>
        <c:tickMarkSkip val="2"/>
        <c:noMultiLvlLbl val="0"/>
      </c:catAx>
      <c:valAx>
        <c:axId val="158139520"/>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36368384"/>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200">
                <a:solidFill>
                  <a:schemeClr val="accent1">
                    <a:lumMod val="50000"/>
                  </a:schemeClr>
                </a:solidFill>
                <a:latin typeface="Franklin Gothic Medium" panose="020B0603020102020204" pitchFamily="34" charset="0"/>
              </a:defRPr>
            </a:pPr>
            <a:r>
              <a:rPr lang="en-US" sz="2200" dirty="0" smtClean="0">
                <a:solidFill>
                  <a:schemeClr val="tx2"/>
                </a:solidFill>
                <a:latin typeface="Franklin Gothic Medium" panose="020B0603020102020204" pitchFamily="34" charset="0"/>
              </a:rPr>
              <a:t>Sexual Orientation</a:t>
            </a:r>
            <a:endParaRPr lang="en-US" sz="2200" baseline="0" dirty="0">
              <a:solidFill>
                <a:schemeClr val="tx2"/>
              </a:solidFill>
              <a:latin typeface="Franklin Gothic Medium" panose="020B0603020102020204" pitchFamily="34" charset="0"/>
            </a:endParaRPr>
          </a:p>
        </c:rich>
      </c:tx>
      <c:layout>
        <c:manualLayout>
          <c:xMode val="edge"/>
          <c:yMode val="edge"/>
          <c:x val="0.32006204597042498"/>
          <c:y val="3.1135348587756003E-4"/>
        </c:manualLayout>
      </c:layout>
      <c:overlay val="0"/>
    </c:title>
    <c:autoTitleDeleted val="0"/>
    <c:plotArea>
      <c:layout>
        <c:manualLayout>
          <c:layoutTarget val="inner"/>
          <c:xMode val="edge"/>
          <c:yMode val="edge"/>
          <c:x val="0.140605679498396"/>
          <c:y val="8.7462626954239397E-2"/>
          <c:w val="0.84782024642753995"/>
          <c:h val="0.70122256457073295"/>
        </c:manualLayout>
      </c:layout>
      <c:barChart>
        <c:barDir val="col"/>
        <c:grouping val="clustered"/>
        <c:varyColors val="0"/>
        <c:ser>
          <c:idx val="0"/>
          <c:order val="0"/>
          <c:tx>
            <c:strRef>
              <c:f>Sheet1!$B$1</c:f>
              <c:strCache>
                <c:ptCount val="1"/>
                <c:pt idx="0">
                  <c:v>Your institution</c:v>
                </c:pt>
              </c:strCache>
            </c:strRef>
          </c:tx>
          <c:spPr>
            <a:solidFill>
              <a:schemeClr val="accent4"/>
            </a:solidFill>
            <a:ln w="3175">
              <a:solidFill>
                <a:schemeClr val="tx2"/>
              </a:solidFill>
            </a:ln>
          </c:spPr>
          <c:invertIfNegative val="0"/>
          <c:dLbls>
            <c:numFmt formatCode="0.0%" sourceLinked="0"/>
            <c:spPr>
              <a:noFill/>
              <a:ln w="21370">
                <a:noFill/>
              </a:ln>
            </c:spPr>
            <c:txPr>
              <a:bodyPr/>
              <a:lstStyle/>
              <a:p>
                <a:pPr>
                  <a:defRPr sz="1400" b="1" i="0" u="none" strike="noStrike" baseline="0">
                    <a:solidFill>
                      <a:schemeClr val="tx2"/>
                    </a:solidFill>
                    <a:latin typeface="Garamond"/>
                    <a:ea typeface="Garamond"/>
                    <a:cs typeface="Garamond"/>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Heterosexual/Straight</c:v>
                </c:pt>
                <c:pt idx="1">
                  <c:v>Gay</c:v>
                </c:pt>
                <c:pt idx="2">
                  <c:v>Lesbian</c:v>
                </c:pt>
                <c:pt idx="3">
                  <c:v>Bisexual</c:v>
                </c:pt>
                <c:pt idx="4">
                  <c:v>Queer</c:v>
                </c:pt>
                <c:pt idx="5">
                  <c:v>Pansexual</c:v>
                </c:pt>
                <c:pt idx="6">
                  <c:v>Asexual</c:v>
                </c:pt>
                <c:pt idx="7">
                  <c:v>Not Listed Above</c:v>
                </c:pt>
              </c:strCache>
            </c:strRef>
          </c:cat>
          <c:val>
            <c:numRef>
              <c:f>Sheet1!$B$2:$B$9</c:f>
              <c:numCache>
                <c:formatCode>0.0%</c:formatCode>
                <c:ptCount val="8"/>
                <c:pt idx="0">
                  <c:v>0.72699999999999998</c:v>
                </c:pt>
                <c:pt idx="1">
                  <c:v>0</c:v>
                </c:pt>
                <c:pt idx="2">
                  <c:v>4.4999999999999998E-2</c:v>
                </c:pt>
                <c:pt idx="3">
                  <c:v>0.22700000000000001</c:v>
                </c:pt>
                <c:pt idx="4">
                  <c:v>0</c:v>
                </c:pt>
                <c:pt idx="5">
                  <c:v>0</c:v>
                </c:pt>
                <c:pt idx="6">
                  <c:v>0</c:v>
                </c:pt>
                <c:pt idx="7">
                  <c:v>0</c:v>
                </c:pt>
              </c:numCache>
            </c:numRef>
          </c:val>
          <c:extLst>
            <c:ext xmlns:c16="http://schemas.microsoft.com/office/drawing/2014/chart" uri="{C3380CC4-5D6E-409C-BE32-E72D297353CC}">
              <c16:uniqueId val="{00000000-000C-4637-A473-EBAEF7EB8242}"/>
            </c:ext>
          </c:extLst>
        </c:ser>
        <c:dLbls>
          <c:showLegendKey val="0"/>
          <c:showVal val="1"/>
          <c:showCatName val="0"/>
          <c:showSerName val="0"/>
          <c:showPercent val="0"/>
          <c:showBubbleSize val="0"/>
        </c:dLbls>
        <c:gapWidth val="50"/>
        <c:axId val="153265664"/>
        <c:axId val="34648000"/>
      </c:barChart>
      <c:catAx>
        <c:axId val="153265664"/>
        <c:scaling>
          <c:orientation val="minMax"/>
        </c:scaling>
        <c:delete val="0"/>
        <c:axPos val="b"/>
        <c:numFmt formatCode="General" sourceLinked="1"/>
        <c:majorTickMark val="out"/>
        <c:minorTickMark val="none"/>
        <c:tickLblPos val="nextTo"/>
        <c:txPr>
          <a:bodyPr rot="-5400000" vert="horz"/>
          <a:lstStyle/>
          <a:p>
            <a:pPr>
              <a:defRPr sz="1100">
                <a:solidFill>
                  <a:schemeClr val="tx2"/>
                </a:solidFill>
              </a:defRPr>
            </a:pPr>
            <a:endParaRPr lang="en-US"/>
          </a:p>
        </c:txPr>
        <c:crossAx val="34648000"/>
        <c:crosses val="autoZero"/>
        <c:auto val="1"/>
        <c:lblAlgn val="ctr"/>
        <c:lblOffset val="100"/>
        <c:tickLblSkip val="1"/>
        <c:tickMarkSkip val="1"/>
        <c:noMultiLvlLbl val="0"/>
      </c:catAx>
      <c:valAx>
        <c:axId val="34648000"/>
        <c:scaling>
          <c:orientation val="minMax"/>
          <c:max val="1"/>
          <c:min val="0"/>
        </c:scaling>
        <c:delete val="0"/>
        <c:axPos val="l"/>
        <c:numFmt formatCode="0%" sourceLinked="0"/>
        <c:majorTickMark val="none"/>
        <c:minorTickMark val="none"/>
        <c:tickLblPos val="nextTo"/>
        <c:txPr>
          <a:bodyPr rot="0" vert="horz"/>
          <a:lstStyle/>
          <a:p>
            <a:pPr>
              <a:defRPr sz="1400" b="1" i="0" u="none" strike="noStrike" baseline="0">
                <a:solidFill>
                  <a:schemeClr val="tx2"/>
                </a:solidFill>
                <a:latin typeface="Garamond"/>
                <a:ea typeface="Garamond"/>
                <a:cs typeface="Garamond"/>
              </a:defRPr>
            </a:pPr>
            <a:endParaRPr lang="en-US"/>
          </a:p>
        </c:txPr>
        <c:crossAx val="153265664"/>
        <c:crosses val="autoZero"/>
        <c:crossBetween val="between"/>
        <c:majorUnit val="0.1"/>
        <c:minorUnit val="0.04"/>
      </c:valAx>
      <c:spPr>
        <a:noFill/>
        <a:ln w="25403">
          <a:noFill/>
        </a:ln>
      </c:spPr>
    </c:plotArea>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453445723130765"/>
          <c:y val="8.1026052299018173E-2"/>
          <c:w val="0.71200417255535398"/>
          <c:h val="0.77732818119958003"/>
        </c:manualLayout>
      </c:layout>
      <c:barChart>
        <c:barDir val="col"/>
        <c:grouping val="clustered"/>
        <c:varyColors val="0"/>
        <c:ser>
          <c:idx val="2"/>
          <c:order val="0"/>
          <c:tx>
            <c:strRef>
              <c:f>Sheet1!$B$1</c:f>
              <c:strCache>
                <c:ptCount val="1"/>
                <c:pt idx="0">
                  <c:v>Institution</c:v>
                </c:pt>
              </c:strCache>
            </c:strRef>
          </c:tx>
          <c:spPr>
            <a:solidFill>
              <a:schemeClr val="accent4"/>
            </a:solidFill>
            <a:ln w="3173">
              <a:solidFill>
                <a:schemeClr val="tx1"/>
              </a:solidFill>
            </a:ln>
          </c:spPr>
          <c:invertIfNegative val="0"/>
          <c:dLbls>
            <c:numFmt formatCode="#,##0.0" sourceLinked="0"/>
            <c:spPr>
              <a:noFill/>
              <a:ln w="27726">
                <a:noFill/>
              </a:ln>
            </c:spPr>
            <c:txPr>
              <a:bodyPr/>
              <a:lstStyle/>
              <a:p>
                <a:pPr algn="ctr">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45.85</c:v>
                </c:pt>
                <c:pt idx="1">
                  <c:v>43.37</c:v>
                </c:pt>
                <c:pt idx="2">
                  <c:v>48.19</c:v>
                </c:pt>
                <c:pt idx="3">
                  <c:v>0</c:v>
                </c:pt>
              </c:numCache>
            </c:numRef>
          </c:val>
          <c:extLst>
            <c:ext xmlns:c16="http://schemas.microsoft.com/office/drawing/2014/chart" uri="{C3380CC4-5D6E-409C-BE32-E72D297353CC}">
              <c16:uniqueId val="{00000000-3202-4231-872F-98F6D886E6BC}"/>
            </c:ext>
          </c:extLst>
        </c:ser>
        <c:ser>
          <c:idx val="0"/>
          <c:order val="1"/>
          <c:tx>
            <c:strRef>
              <c:f>Sheet1!$C$1</c:f>
              <c:strCache>
                <c:ptCount val="1"/>
                <c:pt idx="0">
                  <c:v>Comparison</c:v>
                </c:pt>
              </c:strCache>
            </c:strRef>
          </c:tx>
          <c:spPr>
            <a:solidFill>
              <a:schemeClr val="tx2"/>
            </a:solidFill>
            <a:ln w="9525">
              <a:solidFill>
                <a:schemeClr val="tx2"/>
              </a:solidFill>
            </a:ln>
          </c:spPr>
          <c:invertIfNegative val="0"/>
          <c:dLbls>
            <c:numFmt formatCode="#,##0.0" sourceLinked="0"/>
            <c:spPr>
              <a:noFill/>
              <a:ln w="27726">
                <a:noFill/>
              </a:ln>
            </c:spPr>
            <c:txPr>
              <a:bodyPr/>
              <a:lstStyle/>
              <a:p>
                <a:pPr algn="ctr" rtl="0">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50.5</c:v>
                </c:pt>
                <c:pt idx="1">
                  <c:v>49.54</c:v>
                </c:pt>
                <c:pt idx="2">
                  <c:v>51.03</c:v>
                </c:pt>
                <c:pt idx="3">
                  <c:v>50.29</c:v>
                </c:pt>
              </c:numCache>
            </c:numRef>
          </c:val>
          <c:extLst>
            <c:ext xmlns:c16="http://schemas.microsoft.com/office/drawing/2014/chart" uri="{C3380CC4-5D6E-409C-BE32-E72D297353CC}">
              <c16:uniqueId val="{00000001-3202-4231-872F-98F6D886E6BC}"/>
            </c:ext>
          </c:extLst>
        </c:ser>
        <c:dLbls>
          <c:showLegendKey val="0"/>
          <c:showVal val="0"/>
          <c:showCatName val="0"/>
          <c:showSerName val="0"/>
          <c:showPercent val="0"/>
          <c:showBubbleSize val="0"/>
        </c:dLbls>
        <c:gapWidth val="50"/>
        <c:axId val="36400640"/>
        <c:axId val="158144128"/>
      </c:barChart>
      <c:catAx>
        <c:axId val="36400640"/>
        <c:scaling>
          <c:orientation val="minMax"/>
        </c:scaling>
        <c:delete val="0"/>
        <c:axPos val="b"/>
        <c:numFmt formatCode="General" sourceLinked="1"/>
        <c:majorTickMark val="none"/>
        <c:minorTickMark val="none"/>
        <c:tickLblPos val="nextTo"/>
        <c:spPr>
          <a:ln w="3467">
            <a:solidFill>
              <a:schemeClr val="tx1"/>
            </a:solidFill>
            <a:prstDash val="solid"/>
          </a:ln>
        </c:spPr>
        <c:txPr>
          <a:bodyPr rot="0" vert="horz"/>
          <a:lstStyle/>
          <a:p>
            <a:pPr rtl="0">
              <a:defRPr sz="1400" b="1">
                <a:solidFill>
                  <a:schemeClr val="tx2"/>
                </a:solidFill>
              </a:defRPr>
            </a:pPr>
            <a:endParaRPr lang="en-US"/>
          </a:p>
        </c:txPr>
        <c:crossAx val="158144128"/>
        <c:crosses val="autoZero"/>
        <c:auto val="1"/>
        <c:lblAlgn val="ctr"/>
        <c:lblOffset val="100"/>
        <c:tickLblSkip val="1"/>
        <c:tickMarkSkip val="1"/>
        <c:noMultiLvlLbl val="0"/>
      </c:catAx>
      <c:valAx>
        <c:axId val="158144128"/>
        <c:scaling>
          <c:orientation val="minMax"/>
          <c:max val="60"/>
          <c:min val="24"/>
        </c:scaling>
        <c:delete val="0"/>
        <c:axPos val="l"/>
        <c:numFmt formatCode="#,##0" sourceLinked="0"/>
        <c:majorTickMark val="none"/>
        <c:minorTickMark val="none"/>
        <c:tickLblPos val="nextTo"/>
        <c:spPr>
          <a:ln w="3467">
            <a:solidFill>
              <a:schemeClr val="tx1"/>
            </a:solidFill>
            <a:prstDash val="solid"/>
          </a:ln>
        </c:spPr>
        <c:txPr>
          <a:bodyPr rot="0" vert="horz"/>
          <a:lstStyle/>
          <a:p>
            <a:pPr>
              <a:defRPr>
                <a:solidFill>
                  <a:schemeClr val="tx2"/>
                </a:solidFill>
              </a:defRPr>
            </a:pPr>
            <a:endParaRPr lang="en-US"/>
          </a:p>
        </c:txPr>
        <c:crossAx val="36400640"/>
        <c:crosses val="autoZero"/>
        <c:crossBetween val="between"/>
        <c:majorUnit val="4"/>
        <c:minorUnit val="0.04"/>
      </c:valAx>
      <c:spPr>
        <a:noFill/>
        <a:ln w="25386">
          <a:noFill/>
        </a:ln>
      </c:spPr>
    </c:plotArea>
    <c:plotVisOnly val="1"/>
    <c:dispBlanksAs val="gap"/>
    <c:showDLblsOverMax val="0"/>
  </c:chart>
  <c:spPr>
    <a:noFill/>
    <a:ln>
      <a:noFill/>
    </a:ln>
  </c:spPr>
  <c:txPr>
    <a:bodyPr/>
    <a:lstStyle/>
    <a:p>
      <a:pPr>
        <a:defRPr sz="1395"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453445723130765"/>
          <c:y val="8.1026052299018173E-2"/>
          <c:w val="0.71200417255535398"/>
          <c:h val="0.77732818119958003"/>
        </c:manualLayout>
      </c:layout>
      <c:barChart>
        <c:barDir val="col"/>
        <c:grouping val="clustered"/>
        <c:varyColors val="0"/>
        <c:ser>
          <c:idx val="2"/>
          <c:order val="0"/>
          <c:tx>
            <c:strRef>
              <c:f>Sheet1!$B$1</c:f>
              <c:strCache>
                <c:ptCount val="1"/>
                <c:pt idx="0">
                  <c:v>Institution</c:v>
                </c:pt>
              </c:strCache>
            </c:strRef>
          </c:tx>
          <c:spPr>
            <a:solidFill>
              <a:schemeClr val="accent4"/>
            </a:solidFill>
            <a:ln w="3173">
              <a:solidFill>
                <a:schemeClr val="tx1"/>
              </a:solidFill>
            </a:ln>
          </c:spPr>
          <c:invertIfNegative val="0"/>
          <c:dLbls>
            <c:numFmt formatCode="#,##0.0" sourceLinked="0"/>
            <c:spPr>
              <a:noFill/>
              <a:ln w="27726">
                <a:noFill/>
              </a:ln>
            </c:spPr>
            <c:txPr>
              <a:bodyPr/>
              <a:lstStyle/>
              <a:p>
                <a:pPr algn="ctr">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0.00</c:formatCode>
                <c:ptCount val="4"/>
                <c:pt idx="0">
                  <c:v>46.89</c:v>
                </c:pt>
                <c:pt idx="1">
                  <c:v>46.53</c:v>
                </c:pt>
                <c:pt idx="2">
                  <c:v>47.22</c:v>
                </c:pt>
                <c:pt idx="3" formatCode="0.0">
                  <c:v>0</c:v>
                </c:pt>
              </c:numCache>
            </c:numRef>
          </c:val>
          <c:extLst>
            <c:ext xmlns:c16="http://schemas.microsoft.com/office/drawing/2014/chart" uri="{C3380CC4-5D6E-409C-BE32-E72D297353CC}">
              <c16:uniqueId val="{00000000-3202-4231-872F-98F6D886E6BC}"/>
            </c:ext>
          </c:extLst>
        </c:ser>
        <c:ser>
          <c:idx val="0"/>
          <c:order val="1"/>
          <c:tx>
            <c:strRef>
              <c:f>Sheet1!$C$1</c:f>
              <c:strCache>
                <c:ptCount val="1"/>
                <c:pt idx="0">
                  <c:v>Comparison</c:v>
                </c:pt>
              </c:strCache>
            </c:strRef>
          </c:tx>
          <c:spPr>
            <a:solidFill>
              <a:schemeClr val="tx2"/>
            </a:solidFill>
            <a:ln w="9525">
              <a:solidFill>
                <a:schemeClr val="tx2"/>
              </a:solidFill>
            </a:ln>
          </c:spPr>
          <c:invertIfNegative val="0"/>
          <c:dLbls>
            <c:numFmt formatCode="#,##0.0" sourceLinked="0"/>
            <c:spPr>
              <a:noFill/>
              <a:ln w="27726">
                <a:noFill/>
              </a:ln>
            </c:spPr>
            <c:txPr>
              <a:bodyPr/>
              <a:lstStyle/>
              <a:p>
                <a:pPr algn="ctr" rtl="0">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0.00</c:formatCode>
                <c:ptCount val="4"/>
                <c:pt idx="0">
                  <c:v>50.46</c:v>
                </c:pt>
                <c:pt idx="1">
                  <c:v>50.82</c:v>
                </c:pt>
                <c:pt idx="2">
                  <c:v>50.12</c:v>
                </c:pt>
                <c:pt idx="3" formatCode="0.0">
                  <c:v>52.31</c:v>
                </c:pt>
              </c:numCache>
            </c:numRef>
          </c:val>
          <c:extLst>
            <c:ext xmlns:c16="http://schemas.microsoft.com/office/drawing/2014/chart" uri="{C3380CC4-5D6E-409C-BE32-E72D297353CC}">
              <c16:uniqueId val="{00000001-3202-4231-872F-98F6D886E6BC}"/>
            </c:ext>
          </c:extLst>
        </c:ser>
        <c:dLbls>
          <c:showLegendKey val="0"/>
          <c:showVal val="0"/>
          <c:showCatName val="0"/>
          <c:showSerName val="0"/>
          <c:showPercent val="0"/>
          <c:showBubbleSize val="0"/>
        </c:dLbls>
        <c:gapWidth val="50"/>
        <c:axId val="36774912"/>
        <c:axId val="191679872"/>
      </c:barChart>
      <c:catAx>
        <c:axId val="36774912"/>
        <c:scaling>
          <c:orientation val="minMax"/>
        </c:scaling>
        <c:delete val="0"/>
        <c:axPos val="b"/>
        <c:numFmt formatCode="General" sourceLinked="1"/>
        <c:majorTickMark val="none"/>
        <c:minorTickMark val="none"/>
        <c:tickLblPos val="nextTo"/>
        <c:spPr>
          <a:ln w="3467">
            <a:solidFill>
              <a:schemeClr val="tx1"/>
            </a:solidFill>
            <a:prstDash val="solid"/>
          </a:ln>
        </c:spPr>
        <c:txPr>
          <a:bodyPr rot="0" vert="horz"/>
          <a:lstStyle/>
          <a:p>
            <a:pPr rtl="0">
              <a:defRPr sz="1400" b="1">
                <a:solidFill>
                  <a:schemeClr val="tx2"/>
                </a:solidFill>
              </a:defRPr>
            </a:pPr>
            <a:endParaRPr lang="en-US"/>
          </a:p>
        </c:txPr>
        <c:crossAx val="191679872"/>
        <c:crosses val="autoZero"/>
        <c:auto val="1"/>
        <c:lblAlgn val="ctr"/>
        <c:lblOffset val="100"/>
        <c:tickLblSkip val="1"/>
        <c:tickMarkSkip val="1"/>
        <c:noMultiLvlLbl val="0"/>
      </c:catAx>
      <c:valAx>
        <c:axId val="191679872"/>
        <c:scaling>
          <c:orientation val="minMax"/>
          <c:max val="60"/>
          <c:min val="40"/>
        </c:scaling>
        <c:delete val="0"/>
        <c:axPos val="l"/>
        <c:numFmt formatCode="#,##0" sourceLinked="0"/>
        <c:majorTickMark val="none"/>
        <c:minorTickMark val="none"/>
        <c:tickLblPos val="nextTo"/>
        <c:spPr>
          <a:ln w="3467">
            <a:solidFill>
              <a:schemeClr val="tx1"/>
            </a:solidFill>
            <a:prstDash val="solid"/>
          </a:ln>
        </c:spPr>
        <c:txPr>
          <a:bodyPr rot="0" vert="horz"/>
          <a:lstStyle/>
          <a:p>
            <a:pPr>
              <a:defRPr>
                <a:solidFill>
                  <a:schemeClr val="tx2"/>
                </a:solidFill>
              </a:defRPr>
            </a:pPr>
            <a:endParaRPr lang="en-US"/>
          </a:p>
        </c:txPr>
        <c:crossAx val="36774912"/>
        <c:crosses val="autoZero"/>
        <c:crossBetween val="between"/>
        <c:majorUnit val="4"/>
        <c:minorUnit val="0.04"/>
      </c:valAx>
      <c:spPr>
        <a:noFill/>
        <a:ln w="25386">
          <a:noFill/>
        </a:ln>
      </c:spPr>
    </c:plotArea>
    <c:plotVisOnly val="1"/>
    <c:dispBlanksAs val="gap"/>
    <c:showDLblsOverMax val="0"/>
  </c:chart>
  <c:spPr>
    <a:noFill/>
    <a:ln>
      <a:noFill/>
    </a:ln>
  </c:spPr>
  <c:txPr>
    <a:bodyPr/>
    <a:lstStyle/>
    <a:p>
      <a:pPr>
        <a:defRPr sz="1395"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453445723130765"/>
          <c:y val="8.1026052299018173E-2"/>
          <c:w val="0.72909818964937079"/>
          <c:h val="0.77732818119958003"/>
        </c:manualLayout>
      </c:layout>
      <c:barChart>
        <c:barDir val="col"/>
        <c:grouping val="clustered"/>
        <c:varyColors val="0"/>
        <c:ser>
          <c:idx val="2"/>
          <c:order val="0"/>
          <c:tx>
            <c:strRef>
              <c:f>Sheet1!$B$1</c:f>
              <c:strCache>
                <c:ptCount val="1"/>
                <c:pt idx="0">
                  <c:v>Institution</c:v>
                </c:pt>
              </c:strCache>
            </c:strRef>
          </c:tx>
          <c:spPr>
            <a:solidFill>
              <a:schemeClr val="accent4"/>
            </a:solidFill>
            <a:ln w="3173">
              <a:solidFill>
                <a:schemeClr val="tx1"/>
              </a:solidFill>
            </a:ln>
          </c:spPr>
          <c:invertIfNegative val="0"/>
          <c:dLbls>
            <c:numFmt formatCode="#,##0.0" sourceLinked="0"/>
            <c:spPr>
              <a:noFill/>
              <a:ln w="27726">
                <a:noFill/>
              </a:ln>
            </c:spPr>
            <c:txPr>
              <a:bodyPr/>
              <a:lstStyle/>
              <a:p>
                <a:pPr algn="ctr">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49.63</c:v>
                </c:pt>
                <c:pt idx="1">
                  <c:v>49.62</c:v>
                </c:pt>
                <c:pt idx="2">
                  <c:v>49.64</c:v>
                </c:pt>
                <c:pt idx="3">
                  <c:v>0</c:v>
                </c:pt>
              </c:numCache>
            </c:numRef>
          </c:val>
          <c:extLst>
            <c:ext xmlns:c16="http://schemas.microsoft.com/office/drawing/2014/chart" uri="{C3380CC4-5D6E-409C-BE32-E72D297353CC}">
              <c16:uniqueId val="{00000000-3202-4231-872F-98F6D886E6BC}"/>
            </c:ext>
          </c:extLst>
        </c:ser>
        <c:ser>
          <c:idx val="0"/>
          <c:order val="1"/>
          <c:tx>
            <c:strRef>
              <c:f>Sheet1!$C$1</c:f>
              <c:strCache>
                <c:ptCount val="1"/>
                <c:pt idx="0">
                  <c:v>Comparison</c:v>
                </c:pt>
              </c:strCache>
            </c:strRef>
          </c:tx>
          <c:spPr>
            <a:solidFill>
              <a:schemeClr val="tx2"/>
            </a:solidFill>
            <a:ln w="9525">
              <a:solidFill>
                <a:schemeClr val="tx2"/>
              </a:solidFill>
            </a:ln>
          </c:spPr>
          <c:invertIfNegative val="0"/>
          <c:dLbls>
            <c:numFmt formatCode="#,##0.0" sourceLinked="0"/>
            <c:spPr>
              <a:noFill/>
              <a:ln w="27726">
                <a:noFill/>
              </a:ln>
            </c:spPr>
            <c:txPr>
              <a:bodyPr/>
              <a:lstStyle/>
              <a:p>
                <a:pPr algn="ctr" rtl="0">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46.34</c:v>
                </c:pt>
                <c:pt idx="1">
                  <c:v>46.67</c:v>
                </c:pt>
                <c:pt idx="2">
                  <c:v>46.36</c:v>
                </c:pt>
                <c:pt idx="3">
                  <c:v>44.08</c:v>
                </c:pt>
              </c:numCache>
            </c:numRef>
          </c:val>
          <c:extLst>
            <c:ext xmlns:c16="http://schemas.microsoft.com/office/drawing/2014/chart" uri="{C3380CC4-5D6E-409C-BE32-E72D297353CC}">
              <c16:uniqueId val="{00000001-3202-4231-872F-98F6D886E6BC}"/>
            </c:ext>
          </c:extLst>
        </c:ser>
        <c:dLbls>
          <c:showLegendKey val="0"/>
          <c:showVal val="0"/>
          <c:showCatName val="0"/>
          <c:showSerName val="0"/>
          <c:showPercent val="0"/>
          <c:showBubbleSize val="0"/>
        </c:dLbls>
        <c:gapWidth val="50"/>
        <c:axId val="37099008"/>
        <c:axId val="191682176"/>
      </c:barChart>
      <c:catAx>
        <c:axId val="37099008"/>
        <c:scaling>
          <c:orientation val="minMax"/>
        </c:scaling>
        <c:delete val="0"/>
        <c:axPos val="b"/>
        <c:numFmt formatCode="General" sourceLinked="1"/>
        <c:majorTickMark val="none"/>
        <c:minorTickMark val="none"/>
        <c:tickLblPos val="nextTo"/>
        <c:spPr>
          <a:ln w="3467">
            <a:solidFill>
              <a:schemeClr val="tx1"/>
            </a:solidFill>
            <a:prstDash val="solid"/>
          </a:ln>
        </c:spPr>
        <c:txPr>
          <a:bodyPr rot="0" vert="horz"/>
          <a:lstStyle/>
          <a:p>
            <a:pPr rtl="0">
              <a:defRPr sz="1400" b="1">
                <a:solidFill>
                  <a:schemeClr val="tx2"/>
                </a:solidFill>
              </a:defRPr>
            </a:pPr>
            <a:endParaRPr lang="en-US"/>
          </a:p>
        </c:txPr>
        <c:crossAx val="191682176"/>
        <c:crosses val="autoZero"/>
        <c:auto val="1"/>
        <c:lblAlgn val="ctr"/>
        <c:lblOffset val="100"/>
        <c:tickLblSkip val="1"/>
        <c:tickMarkSkip val="1"/>
        <c:noMultiLvlLbl val="0"/>
      </c:catAx>
      <c:valAx>
        <c:axId val="191682176"/>
        <c:scaling>
          <c:orientation val="minMax"/>
          <c:max val="60"/>
          <c:min val="24"/>
        </c:scaling>
        <c:delete val="0"/>
        <c:axPos val="l"/>
        <c:numFmt formatCode="#,##0" sourceLinked="0"/>
        <c:majorTickMark val="none"/>
        <c:minorTickMark val="none"/>
        <c:tickLblPos val="nextTo"/>
        <c:spPr>
          <a:ln w="3467">
            <a:solidFill>
              <a:schemeClr val="tx1"/>
            </a:solidFill>
            <a:prstDash val="solid"/>
          </a:ln>
        </c:spPr>
        <c:txPr>
          <a:bodyPr rot="0" vert="horz"/>
          <a:lstStyle/>
          <a:p>
            <a:pPr>
              <a:defRPr>
                <a:solidFill>
                  <a:schemeClr val="tx2"/>
                </a:solidFill>
              </a:defRPr>
            </a:pPr>
            <a:endParaRPr lang="en-US"/>
          </a:p>
        </c:txPr>
        <c:crossAx val="37099008"/>
        <c:crosses val="autoZero"/>
        <c:crossBetween val="between"/>
        <c:majorUnit val="4"/>
        <c:minorUnit val="0.04"/>
      </c:valAx>
      <c:spPr>
        <a:noFill/>
        <a:ln w="25386">
          <a:noFill/>
        </a:ln>
      </c:spPr>
    </c:plotArea>
    <c:plotVisOnly val="1"/>
    <c:dispBlanksAs val="gap"/>
    <c:showDLblsOverMax val="0"/>
  </c:chart>
  <c:spPr>
    <a:noFill/>
    <a:ln>
      <a:noFill/>
    </a:ln>
  </c:spPr>
  <c:txPr>
    <a:bodyPr/>
    <a:lstStyle/>
    <a:p>
      <a:pPr>
        <a:defRPr sz="1395"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899"/>
        </c:manualLayout>
      </c:layout>
      <c:barChart>
        <c:barDir val="col"/>
        <c:grouping val="stacked"/>
        <c:varyColors val="0"/>
        <c:ser>
          <c:idx val="1"/>
          <c:order val="0"/>
          <c:spPr>
            <a:solidFill>
              <a:schemeClr val="accent4">
                <a:lumMod val="60000"/>
                <a:lumOff val="40000"/>
              </a:schemeClr>
            </a:solidFill>
            <a:ln w="9525">
              <a:solidFill>
                <a:schemeClr val="tx2"/>
              </a:solidFill>
            </a:ln>
          </c:spPr>
          <c:invertIfNegative val="0"/>
          <c:dPt>
            <c:idx val="0"/>
            <c:invertIfNegative val="0"/>
            <c:bubble3D val="0"/>
            <c:extLst>
              <c:ext xmlns:c16="http://schemas.microsoft.com/office/drawing/2014/chart" uri="{C3380CC4-5D6E-409C-BE32-E72D297353CC}">
                <c16:uniqueId val="{00000001-245F-4D9F-90C6-6609EBBB774B}"/>
              </c:ext>
            </c:extLst>
          </c:dPt>
          <c:dPt>
            <c:idx val="1"/>
            <c:invertIfNegative val="0"/>
            <c:bubble3D val="0"/>
            <c:spPr>
              <a:solidFill>
                <a:schemeClr val="tx2">
                  <a:lumMod val="50000"/>
                  <a:lumOff val="50000"/>
                </a:schemeClr>
              </a:solidFill>
              <a:ln w="9525">
                <a:solidFill>
                  <a:schemeClr val="tx2"/>
                </a:solidFill>
              </a:ln>
            </c:spPr>
            <c:extLst>
              <c:ext xmlns:c16="http://schemas.microsoft.com/office/drawing/2014/chart" uri="{C3380CC4-5D6E-409C-BE32-E72D297353CC}">
                <c16:uniqueId val="{00000003-245F-4D9F-90C6-6609EBBB774B}"/>
              </c:ext>
            </c:extLst>
          </c:dPt>
          <c:dPt>
            <c:idx val="2"/>
            <c:invertIfNegative val="0"/>
            <c:bubble3D val="0"/>
            <c:extLst>
              <c:ext xmlns:c16="http://schemas.microsoft.com/office/drawing/2014/chart" uri="{C3380CC4-5D6E-409C-BE32-E72D297353CC}">
                <c16:uniqueId val="{00000005-245F-4D9F-90C6-6609EBBB774B}"/>
              </c:ext>
            </c:extLst>
          </c:dPt>
          <c:dPt>
            <c:idx val="3"/>
            <c:invertIfNegative val="0"/>
            <c:bubble3D val="0"/>
            <c:spPr>
              <a:solidFill>
                <a:schemeClr val="tx2">
                  <a:lumMod val="50000"/>
                  <a:lumOff val="50000"/>
                </a:schemeClr>
              </a:solidFill>
              <a:ln w="9525">
                <a:solidFill>
                  <a:schemeClr val="tx2"/>
                </a:solidFill>
              </a:ln>
            </c:spPr>
            <c:extLst>
              <c:ext xmlns:c16="http://schemas.microsoft.com/office/drawing/2014/chart" uri="{C3380CC4-5D6E-409C-BE32-E72D297353CC}">
                <c16:uniqueId val="{00000007-245F-4D9F-90C6-6609EBBB774B}"/>
              </c:ext>
            </c:extLst>
          </c:dPt>
          <c:dPt>
            <c:idx val="5"/>
            <c:invertIfNegative val="0"/>
            <c:bubble3D val="0"/>
            <c:spPr>
              <a:solidFill>
                <a:schemeClr val="tx2">
                  <a:lumMod val="50000"/>
                  <a:lumOff val="50000"/>
                </a:schemeClr>
              </a:solidFill>
              <a:ln w="9525">
                <a:solidFill>
                  <a:schemeClr val="tx2"/>
                </a:solidFill>
              </a:ln>
            </c:spPr>
            <c:extLst>
              <c:ext xmlns:c16="http://schemas.microsoft.com/office/drawing/2014/chart" uri="{C3380CC4-5D6E-409C-BE32-E72D297353CC}">
                <c16:uniqueId val="{00000009-245F-4D9F-90C6-6609EBBB774B}"/>
              </c:ext>
            </c:extLst>
          </c:dPt>
          <c:dPt>
            <c:idx val="7"/>
            <c:invertIfNegative val="0"/>
            <c:bubble3D val="0"/>
            <c:extLst>
              <c:ext xmlns:c16="http://schemas.microsoft.com/office/drawing/2014/chart" uri="{C3380CC4-5D6E-409C-BE32-E72D297353CC}">
                <c16:uniqueId val="{0000000B-245F-4D9F-90C6-6609EBBB774B}"/>
              </c:ext>
            </c:extLst>
          </c:dPt>
          <c:dPt>
            <c:idx val="9"/>
            <c:invertIfNegative val="0"/>
            <c:bubble3D val="0"/>
            <c:extLst>
              <c:ext xmlns:c16="http://schemas.microsoft.com/office/drawing/2014/chart" uri="{C3380CC4-5D6E-409C-BE32-E72D297353CC}">
                <c16:uniqueId val="{0000000D-245F-4D9F-90C6-6609EBBB774B}"/>
              </c:ext>
            </c:extLst>
          </c:dPt>
          <c:dPt>
            <c:idx val="11"/>
            <c:invertIfNegative val="0"/>
            <c:bubble3D val="0"/>
            <c:extLst>
              <c:ext xmlns:c16="http://schemas.microsoft.com/office/drawing/2014/chart" uri="{C3380CC4-5D6E-409C-BE32-E72D297353CC}">
                <c16:uniqueId val="{0000000F-245F-4D9F-90C6-6609EBBB774B}"/>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Knowledge of people from different races/cultures</c:v>
                </c:pt>
                <c:pt idx="1">
                  <c:v>comp</c:v>
                </c:pt>
                <c:pt idx="2">
                  <c:v>Understanding of the problems facing my community</c:v>
                </c:pt>
                <c:pt idx="3">
                  <c:v>comp</c:v>
                </c:pt>
                <c:pt idx="4">
                  <c:v>Understanding of national issues</c:v>
                </c:pt>
                <c:pt idx="5">
                  <c:v>comp</c:v>
                </c:pt>
              </c:strCache>
            </c:strRef>
          </c:cat>
          <c:val>
            <c:numRef>
              <c:f>Sheet1!$B$2:$B$7</c:f>
              <c:numCache>
                <c:formatCode>0.0%</c:formatCode>
                <c:ptCount val="6"/>
                <c:pt idx="0">
                  <c:v>0.52800000000000002</c:v>
                </c:pt>
                <c:pt idx="1">
                  <c:v>0.51400000000000001</c:v>
                </c:pt>
                <c:pt idx="2">
                  <c:v>0.54100000000000004</c:v>
                </c:pt>
                <c:pt idx="3">
                  <c:v>0.47799999999999998</c:v>
                </c:pt>
                <c:pt idx="4">
                  <c:v>0.48599999999999999</c:v>
                </c:pt>
                <c:pt idx="5">
                  <c:v>0.51300000000000001</c:v>
                </c:pt>
              </c:numCache>
            </c:numRef>
          </c:val>
          <c:extLst>
            <c:ext xmlns:c16="http://schemas.microsoft.com/office/drawing/2014/chart" uri="{C3380CC4-5D6E-409C-BE32-E72D297353CC}">
              <c16:uniqueId val="{00000010-245F-4D9F-90C6-6609EBBB774B}"/>
            </c:ext>
          </c:extLst>
        </c:ser>
        <c:ser>
          <c:idx val="0"/>
          <c:order val="1"/>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12-245F-4D9F-90C6-6609EBBB774B}"/>
              </c:ext>
            </c:extLst>
          </c:dPt>
          <c:dPt>
            <c:idx val="1"/>
            <c:invertIfNegative val="0"/>
            <c:bubble3D val="0"/>
            <c:spPr>
              <a:solidFill>
                <a:schemeClr val="tx2"/>
              </a:solidFill>
              <a:ln w="9525">
                <a:solidFill>
                  <a:schemeClr val="tx2"/>
                </a:solidFill>
              </a:ln>
            </c:spPr>
            <c:extLst>
              <c:ext xmlns:c16="http://schemas.microsoft.com/office/drawing/2014/chart" uri="{C3380CC4-5D6E-409C-BE32-E72D297353CC}">
                <c16:uniqueId val="{00000014-245F-4D9F-90C6-6609EBBB774B}"/>
              </c:ext>
            </c:extLst>
          </c:dPt>
          <c:dPt>
            <c:idx val="2"/>
            <c:invertIfNegative val="0"/>
            <c:bubble3D val="0"/>
            <c:extLst>
              <c:ext xmlns:c16="http://schemas.microsoft.com/office/drawing/2014/chart" uri="{C3380CC4-5D6E-409C-BE32-E72D297353CC}">
                <c16:uniqueId val="{00000016-245F-4D9F-90C6-6609EBBB774B}"/>
              </c:ext>
            </c:extLst>
          </c:dPt>
          <c:dPt>
            <c:idx val="3"/>
            <c:invertIfNegative val="0"/>
            <c:bubble3D val="0"/>
            <c:spPr>
              <a:solidFill>
                <a:schemeClr val="tx2"/>
              </a:solidFill>
              <a:ln w="9525">
                <a:solidFill>
                  <a:schemeClr val="tx2"/>
                </a:solidFill>
              </a:ln>
            </c:spPr>
            <c:extLst>
              <c:ext xmlns:c16="http://schemas.microsoft.com/office/drawing/2014/chart" uri="{C3380CC4-5D6E-409C-BE32-E72D297353CC}">
                <c16:uniqueId val="{00000018-245F-4D9F-90C6-6609EBBB774B}"/>
              </c:ext>
            </c:extLst>
          </c:dPt>
          <c:dPt>
            <c:idx val="5"/>
            <c:invertIfNegative val="0"/>
            <c:bubble3D val="0"/>
            <c:spPr>
              <a:solidFill>
                <a:srgbClr val="1F2A44"/>
              </a:solidFill>
              <a:ln w="9525">
                <a:solidFill>
                  <a:schemeClr val="tx2"/>
                </a:solidFill>
              </a:ln>
            </c:spPr>
            <c:extLst>
              <c:ext xmlns:c16="http://schemas.microsoft.com/office/drawing/2014/chart" uri="{C3380CC4-5D6E-409C-BE32-E72D297353CC}">
                <c16:uniqueId val="{0000001A-245F-4D9F-90C6-6609EBBB774B}"/>
              </c:ext>
            </c:extLst>
          </c:dPt>
          <c:dPt>
            <c:idx val="7"/>
            <c:invertIfNegative val="0"/>
            <c:bubble3D val="0"/>
            <c:extLst>
              <c:ext xmlns:c16="http://schemas.microsoft.com/office/drawing/2014/chart" uri="{C3380CC4-5D6E-409C-BE32-E72D297353CC}">
                <c16:uniqueId val="{0000001C-245F-4D9F-90C6-6609EBBB774B}"/>
              </c:ext>
            </c:extLst>
          </c:dPt>
          <c:dPt>
            <c:idx val="9"/>
            <c:invertIfNegative val="0"/>
            <c:bubble3D val="0"/>
            <c:extLst>
              <c:ext xmlns:c16="http://schemas.microsoft.com/office/drawing/2014/chart" uri="{C3380CC4-5D6E-409C-BE32-E72D297353CC}">
                <c16:uniqueId val="{0000001E-245F-4D9F-90C6-6609EBBB774B}"/>
              </c:ext>
            </c:extLst>
          </c:dPt>
          <c:dPt>
            <c:idx val="11"/>
            <c:invertIfNegative val="0"/>
            <c:bubble3D val="0"/>
            <c:extLst>
              <c:ext xmlns:c16="http://schemas.microsoft.com/office/drawing/2014/chart" uri="{C3380CC4-5D6E-409C-BE32-E72D297353CC}">
                <c16:uniqueId val="{00000020-245F-4D9F-90C6-6609EBBB774B}"/>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Knowledge of people from different races/cultures</c:v>
                </c:pt>
                <c:pt idx="1">
                  <c:v>comp</c:v>
                </c:pt>
                <c:pt idx="2">
                  <c:v>Understanding of the problems facing my community</c:v>
                </c:pt>
                <c:pt idx="3">
                  <c:v>comp</c:v>
                </c:pt>
                <c:pt idx="4">
                  <c:v>Understanding of national issues</c:v>
                </c:pt>
                <c:pt idx="5">
                  <c:v>comp</c:v>
                </c:pt>
              </c:strCache>
            </c:strRef>
          </c:cat>
          <c:val>
            <c:numRef>
              <c:f>Sheet1!$C$2:$C$7</c:f>
              <c:numCache>
                <c:formatCode>0.0%</c:formatCode>
                <c:ptCount val="6"/>
                <c:pt idx="0">
                  <c:v>0.13900000000000001</c:v>
                </c:pt>
                <c:pt idx="1">
                  <c:v>0.35</c:v>
                </c:pt>
                <c:pt idx="2">
                  <c:v>0.35099999999999998</c:v>
                </c:pt>
                <c:pt idx="3">
                  <c:v>0.249</c:v>
                </c:pt>
                <c:pt idx="4">
                  <c:v>0.27</c:v>
                </c:pt>
                <c:pt idx="5">
                  <c:v>0.222</c:v>
                </c:pt>
              </c:numCache>
            </c:numRef>
          </c:val>
          <c:extLst>
            <c:ext xmlns:c16="http://schemas.microsoft.com/office/drawing/2014/chart" uri="{C3380CC4-5D6E-409C-BE32-E72D297353CC}">
              <c16:uniqueId val="{00000021-245F-4D9F-90C6-6609EBBB774B}"/>
            </c:ext>
          </c:extLst>
        </c:ser>
        <c:dLbls>
          <c:showLegendKey val="0"/>
          <c:showVal val="0"/>
          <c:showCatName val="0"/>
          <c:showSerName val="0"/>
          <c:showPercent val="0"/>
          <c:showBubbleSize val="0"/>
        </c:dLbls>
        <c:gapWidth val="138"/>
        <c:overlap val="100"/>
        <c:axId val="38991360"/>
        <c:axId val="234555648"/>
      </c:barChart>
      <c:catAx>
        <c:axId val="38991360"/>
        <c:scaling>
          <c:orientation val="minMax"/>
        </c:scaling>
        <c:delete val="0"/>
        <c:axPos val="b"/>
        <c:majorGridlines/>
        <c:numFmt formatCode="General" sourceLinked="0"/>
        <c:majorTickMark val="none"/>
        <c:minorTickMark val="none"/>
        <c:tickLblPos val="none"/>
        <c:crossAx val="234555648"/>
        <c:crosses val="autoZero"/>
        <c:auto val="1"/>
        <c:lblAlgn val="ctr"/>
        <c:lblOffset val="100"/>
        <c:tickLblSkip val="2"/>
        <c:tickMarkSkip val="2"/>
        <c:noMultiLvlLbl val="0"/>
      </c:catAx>
      <c:valAx>
        <c:axId val="234555648"/>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38991360"/>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343669822171105E-2"/>
          <c:y val="3.9064825800884481E-2"/>
          <c:w val="0.94561598224195298"/>
          <c:h val="0.93282149712092899"/>
        </c:manualLayout>
      </c:layout>
      <c:barChart>
        <c:barDir val="col"/>
        <c:grouping val="stacked"/>
        <c:varyColors val="0"/>
        <c:ser>
          <c:idx val="1"/>
          <c:order val="0"/>
          <c:tx>
            <c:strRef>
              <c:f>Sheet1!$C$1</c:f>
              <c:strCache>
                <c:ptCount val="1"/>
                <c:pt idx="0">
                  <c:v>agree</c:v>
                </c:pt>
              </c:strCache>
            </c:strRef>
          </c:tx>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1FE4-4599-9DB8-862F19B46FE7}"/>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1FE4-4599-9DB8-862F19B46FE7}"/>
              </c:ext>
            </c:extLst>
          </c:dPt>
          <c:dPt>
            <c:idx val="5"/>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5-1FE4-4599-9DB8-862F19B46FE7}"/>
              </c:ext>
            </c:extLst>
          </c:dPt>
          <c:dLbls>
            <c:numFmt formatCode="0.0%" sourceLinked="0"/>
            <c:spPr>
              <a:noFill/>
              <a:ln w="19036">
                <a:noFill/>
              </a:ln>
            </c:spPr>
            <c:txPr>
              <a:bodyPr/>
              <a:lstStyle/>
              <a:p>
                <a:pPr>
                  <a:defRPr>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I have felt discriminated against at this institution because of my race/ethnicity, gender, sexual orientation, or religious affiliation</c:v>
                </c:pt>
                <c:pt idx="1">
                  <c:v>comp</c:v>
                </c:pt>
                <c:pt idx="2">
                  <c:v>I feel I am a member of this college</c:v>
                </c:pt>
                <c:pt idx="3">
                  <c:v>comp</c:v>
                </c:pt>
                <c:pt idx="4">
                  <c:v>I feel valued at this institution</c:v>
                </c:pt>
                <c:pt idx="5">
                  <c:v>comp</c:v>
                </c:pt>
              </c:strCache>
            </c:strRef>
          </c:cat>
          <c:val>
            <c:numRef>
              <c:f>Sheet1!$C$2:$C$7</c:f>
              <c:numCache>
                <c:formatCode>0.0%</c:formatCode>
                <c:ptCount val="6"/>
                <c:pt idx="0">
                  <c:v>0.14299999999999999</c:v>
                </c:pt>
                <c:pt idx="1">
                  <c:v>0.14199999999999999</c:v>
                </c:pt>
                <c:pt idx="2">
                  <c:v>0.57099999999999995</c:v>
                </c:pt>
                <c:pt idx="3">
                  <c:v>0.57299999999999995</c:v>
                </c:pt>
                <c:pt idx="4">
                  <c:v>0.54300000000000004</c:v>
                </c:pt>
                <c:pt idx="5">
                  <c:v>0.48799999999999999</c:v>
                </c:pt>
              </c:numCache>
            </c:numRef>
          </c:val>
          <c:extLst>
            <c:ext xmlns:c16="http://schemas.microsoft.com/office/drawing/2014/chart" uri="{C3380CC4-5D6E-409C-BE32-E72D297353CC}">
              <c16:uniqueId val="{00000007-1FE4-4599-9DB8-862F19B46FE7}"/>
            </c:ext>
          </c:extLst>
        </c:ser>
        <c:ser>
          <c:idx val="0"/>
          <c:order val="1"/>
          <c:tx>
            <c:strRef>
              <c:f>Sheet1!$B$1</c:f>
              <c:strCache>
                <c:ptCount val="1"/>
                <c:pt idx="0">
                  <c:v>strongly agree</c:v>
                </c:pt>
              </c:strCache>
            </c:strRef>
          </c:tx>
          <c:spPr>
            <a:solidFill>
              <a:srgbClr val="C5FFFE"/>
            </a:solidFill>
            <a:ln w="3175">
              <a:solidFill>
                <a:schemeClr val="tx1"/>
              </a:solidFill>
            </a:ln>
          </c:spPr>
          <c:invertIfNegative val="0"/>
          <c:dPt>
            <c:idx val="0"/>
            <c:invertIfNegative val="0"/>
            <c:bubble3D val="0"/>
            <c:spPr>
              <a:solidFill>
                <a:srgbClr val="93328E"/>
              </a:solidFill>
              <a:ln w="3175">
                <a:solidFill>
                  <a:schemeClr val="tx1"/>
                </a:solidFill>
              </a:ln>
            </c:spPr>
            <c:extLst>
              <c:ext xmlns:c16="http://schemas.microsoft.com/office/drawing/2014/chart" uri="{C3380CC4-5D6E-409C-BE32-E72D297353CC}">
                <c16:uniqueId val="{00000007-537C-4516-96B2-34BC2DF85B3D}"/>
              </c:ext>
            </c:extLst>
          </c:dPt>
          <c:dPt>
            <c:idx val="1"/>
            <c:invertIfNegative val="0"/>
            <c:bubble3D val="0"/>
            <c:spPr>
              <a:solidFill>
                <a:srgbClr val="1F2A44"/>
              </a:solidFill>
              <a:ln w="3175">
                <a:solidFill>
                  <a:schemeClr val="tx1"/>
                </a:solidFill>
              </a:ln>
            </c:spPr>
            <c:extLst>
              <c:ext xmlns:c16="http://schemas.microsoft.com/office/drawing/2014/chart" uri="{C3380CC4-5D6E-409C-BE32-E72D297353CC}">
                <c16:uniqueId val="{00000009-1FE4-4599-9DB8-862F19B46FE7}"/>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0B-537C-4516-96B2-34BC2DF85B3D}"/>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B-1FE4-4599-9DB8-862F19B46FE7}"/>
              </c:ext>
            </c:extLst>
          </c:dPt>
          <c:dPt>
            <c:idx val="4"/>
            <c:invertIfNegative val="0"/>
            <c:bubble3D val="0"/>
            <c:spPr>
              <a:solidFill>
                <a:schemeClr val="accent4"/>
              </a:solidFill>
              <a:ln w="3175">
                <a:solidFill>
                  <a:schemeClr val="tx1"/>
                </a:solidFill>
              </a:ln>
            </c:spPr>
            <c:extLst>
              <c:ext xmlns:c16="http://schemas.microsoft.com/office/drawing/2014/chart" uri="{C3380CC4-5D6E-409C-BE32-E72D297353CC}">
                <c16:uniqueId val="{0000000F-537C-4516-96B2-34BC2DF85B3D}"/>
              </c:ext>
            </c:extLst>
          </c:dPt>
          <c:dPt>
            <c:idx val="5"/>
            <c:invertIfNegative val="0"/>
            <c:bubble3D val="0"/>
            <c:spPr>
              <a:solidFill>
                <a:schemeClr val="tx2"/>
              </a:solidFill>
              <a:ln w="3175">
                <a:solidFill>
                  <a:schemeClr val="tx1"/>
                </a:solidFill>
              </a:ln>
            </c:spPr>
            <c:extLst>
              <c:ext xmlns:c16="http://schemas.microsoft.com/office/drawing/2014/chart" uri="{C3380CC4-5D6E-409C-BE32-E72D297353CC}">
                <c16:uniqueId val="{0000000D-1FE4-4599-9DB8-862F19B46FE7}"/>
              </c:ext>
            </c:extLst>
          </c:dPt>
          <c:dLbls>
            <c:dLbl>
              <c:idx val="0"/>
              <c:numFmt formatCode="0.0%" sourceLinked="0"/>
              <c:spPr>
                <a:solidFill>
                  <a:srgbClr val="93328E"/>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7-537C-4516-96B2-34BC2DF85B3D}"/>
                </c:ext>
              </c:extLst>
            </c:dLbl>
            <c:dLbl>
              <c:idx val="1"/>
              <c:numFmt formatCode="0.0%" sourceLinked="0"/>
              <c:spPr>
                <a:solidFill>
                  <a:srgbClr val="1F2A44"/>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9-1FE4-4599-9DB8-862F19B46FE7}"/>
                </c:ext>
              </c:extLst>
            </c:dLbl>
            <c:dLbl>
              <c:idx val="2"/>
              <c:numFmt formatCode="0.0%" sourceLinked="0"/>
              <c:spPr>
                <a:solidFill>
                  <a:srgbClr val="93328E"/>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B-537C-4516-96B2-34BC2DF85B3D}"/>
                </c:ext>
              </c:extLst>
            </c:dLbl>
            <c:dLbl>
              <c:idx val="3"/>
              <c:numFmt formatCode="0.0%" sourceLinked="0"/>
              <c:spPr>
                <a:solidFill>
                  <a:srgbClr val="1F2A44"/>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B-1FE4-4599-9DB8-862F19B46FE7}"/>
                </c:ext>
              </c:extLst>
            </c:dLbl>
            <c:dLbl>
              <c:idx val="4"/>
              <c:numFmt formatCode="0.0%" sourceLinked="0"/>
              <c:spPr>
                <a:solidFill>
                  <a:srgbClr val="93328E"/>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F-537C-4516-96B2-34BC2DF85B3D}"/>
                </c:ext>
              </c:extLst>
            </c:dLbl>
            <c:dLbl>
              <c:idx val="5"/>
              <c:numFmt formatCode="0.0%" sourceLinked="0"/>
              <c:spPr>
                <a:solidFill>
                  <a:srgbClr val="1F2A44"/>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D-1FE4-4599-9DB8-862F19B46FE7}"/>
                </c:ext>
              </c:extLst>
            </c:dLbl>
            <c:numFmt formatCode="0.0%" sourceLinked="0"/>
            <c:spPr>
              <a:no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 have felt discriminated against at this institution because of my race/ethnicity, gender, sexual orientation, or religious affiliation</c:v>
                </c:pt>
                <c:pt idx="1">
                  <c:v>comp</c:v>
                </c:pt>
                <c:pt idx="2">
                  <c:v>I feel I am a member of this college</c:v>
                </c:pt>
                <c:pt idx="3">
                  <c:v>comp</c:v>
                </c:pt>
                <c:pt idx="4">
                  <c:v>I feel valued at this institution</c:v>
                </c:pt>
                <c:pt idx="5">
                  <c:v>comp</c:v>
                </c:pt>
              </c:strCache>
            </c:strRef>
          </c:cat>
          <c:val>
            <c:numRef>
              <c:f>Sheet1!$B$2:$B$7</c:f>
              <c:numCache>
                <c:formatCode>0.0%</c:formatCode>
                <c:ptCount val="6"/>
                <c:pt idx="0">
                  <c:v>0</c:v>
                </c:pt>
                <c:pt idx="1">
                  <c:v>3.7999999999999999E-2</c:v>
                </c:pt>
                <c:pt idx="2">
                  <c:v>0.28599999999999998</c:v>
                </c:pt>
                <c:pt idx="3">
                  <c:v>0.23200000000000001</c:v>
                </c:pt>
                <c:pt idx="4">
                  <c:v>0.25700000000000001</c:v>
                </c:pt>
                <c:pt idx="5">
                  <c:v>0.18099999999999999</c:v>
                </c:pt>
              </c:numCache>
            </c:numRef>
          </c:val>
          <c:extLst>
            <c:ext xmlns:c16="http://schemas.microsoft.com/office/drawing/2014/chart" uri="{C3380CC4-5D6E-409C-BE32-E72D297353CC}">
              <c16:uniqueId val="{00000010-1FE4-4599-9DB8-862F19B46FE7}"/>
            </c:ext>
          </c:extLst>
        </c:ser>
        <c:dLbls>
          <c:showLegendKey val="0"/>
          <c:showVal val="0"/>
          <c:showCatName val="0"/>
          <c:showSerName val="0"/>
          <c:showPercent val="0"/>
          <c:showBubbleSize val="0"/>
        </c:dLbls>
        <c:gapWidth val="70"/>
        <c:overlap val="100"/>
        <c:axId val="39235072"/>
        <c:axId val="234557952"/>
      </c:barChart>
      <c:catAx>
        <c:axId val="39235072"/>
        <c:scaling>
          <c:orientation val="minMax"/>
        </c:scaling>
        <c:delete val="0"/>
        <c:axPos val="b"/>
        <c:majorGridlines/>
        <c:numFmt formatCode="General" sourceLinked="0"/>
        <c:majorTickMark val="none"/>
        <c:minorTickMark val="none"/>
        <c:tickLblPos val="none"/>
        <c:crossAx val="234557952"/>
        <c:crosses val="autoZero"/>
        <c:auto val="1"/>
        <c:lblAlgn val="ctr"/>
        <c:lblOffset val="100"/>
        <c:tickLblSkip val="2"/>
        <c:tickMarkSkip val="2"/>
        <c:noMultiLvlLbl val="0"/>
      </c:catAx>
      <c:valAx>
        <c:axId val="234557952"/>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39235072"/>
        <c:crosses val="autoZero"/>
        <c:crossBetween val="between"/>
        <c:majorUnit val="0.1"/>
      </c:valAx>
      <c:spPr>
        <a:noFill/>
        <a:ln w="25398">
          <a:solidFill>
            <a:schemeClr val="bg1"/>
          </a:solidFill>
        </a:ln>
      </c:spPr>
    </c:plotArea>
    <c:plotVisOnly val="1"/>
    <c:dispBlanksAs val="gap"/>
    <c:showDLblsOverMax val="0"/>
  </c:chart>
  <c:spPr>
    <a:noFill/>
    <a:ln>
      <a:noFill/>
    </a:ln>
  </c:spPr>
  <c:txPr>
    <a:bodyPr/>
    <a:lstStyle/>
    <a:p>
      <a:pPr>
        <a:defRPr sz="1398"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999"/>
        </c:manualLayout>
      </c:layout>
      <c:barChart>
        <c:barDir val="col"/>
        <c:grouping val="stacked"/>
        <c:varyColors val="0"/>
        <c:ser>
          <c:idx val="1"/>
          <c:order val="0"/>
          <c:tx>
            <c:strRef>
              <c:f>Sheet1!$C$1</c:f>
              <c:strCache>
                <c:ptCount val="1"/>
                <c:pt idx="0">
                  <c:v>Agree</c:v>
                </c:pt>
              </c:strCache>
            </c:strRef>
          </c:tx>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5C7E-4A83-A6C2-5DEF85345F25}"/>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5C7E-4A83-A6C2-5DEF85345F25}"/>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Preparedness for employment after college</c:v>
                </c:pt>
                <c:pt idx="1">
                  <c:v>comp</c:v>
                </c:pt>
                <c:pt idx="2">
                  <c:v>Preparedness for graduate or advanced education</c:v>
                </c:pt>
                <c:pt idx="3">
                  <c:v>comp</c:v>
                </c:pt>
              </c:strCache>
            </c:strRef>
          </c:cat>
          <c:val>
            <c:numRef>
              <c:f>Sheet1!$C$2:$C$5</c:f>
              <c:numCache>
                <c:formatCode>0.0%</c:formatCode>
                <c:ptCount val="4"/>
                <c:pt idx="0">
                  <c:v>0.48599999999999999</c:v>
                </c:pt>
                <c:pt idx="1">
                  <c:v>0.51100000000000001</c:v>
                </c:pt>
                <c:pt idx="2">
                  <c:v>0.56799999999999995</c:v>
                </c:pt>
                <c:pt idx="3">
                  <c:v>0.51500000000000001</c:v>
                </c:pt>
              </c:numCache>
            </c:numRef>
          </c:val>
          <c:extLst>
            <c:ext xmlns:c16="http://schemas.microsoft.com/office/drawing/2014/chart" uri="{C3380CC4-5D6E-409C-BE32-E72D297353CC}">
              <c16:uniqueId val="{00000004-5C7E-4A83-A6C2-5DEF85345F25}"/>
            </c:ext>
          </c:extLst>
        </c:ser>
        <c:ser>
          <c:idx val="0"/>
          <c:order val="1"/>
          <c:tx>
            <c:strRef>
              <c:f>Sheet1!$B$1</c:f>
              <c:strCache>
                <c:ptCount val="1"/>
                <c:pt idx="0">
                  <c:v>Strongly Agree</c:v>
                </c:pt>
              </c:strCache>
            </c:strRef>
          </c:tx>
          <c:spPr>
            <a:solidFill>
              <a:srgbClr val="C5FFFE"/>
            </a:solidFill>
            <a:ln w="3175">
              <a:solidFill>
                <a:schemeClr val="tx1"/>
              </a:solidFill>
            </a:ln>
          </c:spPr>
          <c:invertIfNegative val="0"/>
          <c:dPt>
            <c:idx val="0"/>
            <c:invertIfNegative val="0"/>
            <c:bubble3D val="0"/>
            <c:spPr>
              <a:solidFill>
                <a:schemeClr val="accent4"/>
              </a:solidFill>
              <a:ln w="3175">
                <a:solidFill>
                  <a:schemeClr val="tx1"/>
                </a:solidFill>
              </a:ln>
            </c:spPr>
            <c:extLst>
              <c:ext xmlns:c16="http://schemas.microsoft.com/office/drawing/2014/chart" uri="{C3380CC4-5D6E-409C-BE32-E72D297353CC}">
                <c16:uniqueId val="{00000005-87D3-4FEE-92B7-90AFD9ACE8E3}"/>
              </c:ext>
            </c:extLst>
          </c:dPt>
          <c:dPt>
            <c:idx val="1"/>
            <c:invertIfNegative val="0"/>
            <c:bubble3D val="0"/>
            <c:spPr>
              <a:solidFill>
                <a:srgbClr val="1F2A44"/>
              </a:solidFill>
              <a:ln w="3175">
                <a:solidFill>
                  <a:schemeClr val="tx1"/>
                </a:solidFill>
              </a:ln>
            </c:spPr>
            <c:extLst>
              <c:ext xmlns:c16="http://schemas.microsoft.com/office/drawing/2014/chart" uri="{C3380CC4-5D6E-409C-BE32-E72D297353CC}">
                <c16:uniqueId val="{00000006-5C7E-4A83-A6C2-5DEF85345F25}"/>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09-87D3-4FEE-92B7-90AFD9ACE8E3}"/>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8-5C7E-4A83-A6C2-5DEF85345F25}"/>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Preparedness for employment after college</c:v>
                </c:pt>
                <c:pt idx="1">
                  <c:v>comp</c:v>
                </c:pt>
                <c:pt idx="2">
                  <c:v>Preparedness for graduate or advanced education</c:v>
                </c:pt>
                <c:pt idx="3">
                  <c:v>comp</c:v>
                </c:pt>
              </c:strCache>
            </c:strRef>
          </c:cat>
          <c:val>
            <c:numRef>
              <c:f>Sheet1!$B$2:$B$5</c:f>
              <c:numCache>
                <c:formatCode>0.0%</c:formatCode>
                <c:ptCount val="4"/>
                <c:pt idx="0">
                  <c:v>0.35099999999999998</c:v>
                </c:pt>
                <c:pt idx="1">
                  <c:v>0.23300000000000001</c:v>
                </c:pt>
                <c:pt idx="2">
                  <c:v>0.29699999999999999</c:v>
                </c:pt>
                <c:pt idx="3">
                  <c:v>0.29499999999999998</c:v>
                </c:pt>
              </c:numCache>
            </c:numRef>
          </c:val>
          <c:extLst>
            <c:ext xmlns:c16="http://schemas.microsoft.com/office/drawing/2014/chart" uri="{C3380CC4-5D6E-409C-BE32-E72D297353CC}">
              <c16:uniqueId val="{00000009-5C7E-4A83-A6C2-5DEF85345F25}"/>
            </c:ext>
          </c:extLst>
        </c:ser>
        <c:dLbls>
          <c:showLegendKey val="0"/>
          <c:showVal val="0"/>
          <c:showCatName val="0"/>
          <c:showSerName val="0"/>
          <c:showPercent val="0"/>
          <c:showBubbleSize val="0"/>
        </c:dLbls>
        <c:gapWidth val="132"/>
        <c:overlap val="100"/>
        <c:axId val="41373184"/>
        <c:axId val="236007360"/>
      </c:barChart>
      <c:catAx>
        <c:axId val="41373184"/>
        <c:scaling>
          <c:orientation val="minMax"/>
        </c:scaling>
        <c:delete val="0"/>
        <c:axPos val="b"/>
        <c:majorGridlines/>
        <c:numFmt formatCode="General" sourceLinked="0"/>
        <c:majorTickMark val="none"/>
        <c:minorTickMark val="none"/>
        <c:tickLblPos val="none"/>
        <c:crossAx val="236007360"/>
        <c:crosses val="autoZero"/>
        <c:auto val="1"/>
        <c:lblAlgn val="ctr"/>
        <c:lblOffset val="100"/>
        <c:tickLblSkip val="2"/>
        <c:tickMarkSkip val="2"/>
        <c:noMultiLvlLbl val="0"/>
      </c:catAx>
      <c:valAx>
        <c:axId val="236007360"/>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41373184"/>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596">
                <a:solidFill>
                  <a:schemeClr val="tx2"/>
                </a:solidFill>
              </a:defRPr>
            </a:pPr>
            <a:r>
              <a:rPr lang="en-US" sz="1596" baseline="0" dirty="0">
                <a:solidFill>
                  <a:schemeClr val="tx2"/>
                </a:solidFill>
              </a:rPr>
              <a:t>Current state of employment plans</a:t>
            </a:r>
            <a:endParaRPr lang="en-US" sz="1600" dirty="0">
              <a:solidFill>
                <a:schemeClr val="tx2"/>
              </a:solidFill>
            </a:endParaRPr>
          </a:p>
        </c:rich>
      </c:tx>
      <c:layout/>
      <c:overlay val="0"/>
    </c:title>
    <c:autoTitleDeleted val="0"/>
    <c:plotArea>
      <c:layout/>
      <c:barChart>
        <c:barDir val="bar"/>
        <c:grouping val="clustered"/>
        <c:varyColors val="0"/>
        <c:ser>
          <c:idx val="0"/>
          <c:order val="0"/>
          <c:tx>
            <c:strRef>
              <c:f>Sheet1!$B$1</c:f>
              <c:strCache>
                <c:ptCount val="1"/>
                <c:pt idx="0">
                  <c:v>Accepted an offer of employment</c:v>
                </c:pt>
              </c:strCache>
            </c:strRef>
          </c:tx>
          <c:spPr>
            <a:solidFill>
              <a:srgbClr val="596491"/>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Comparison Group</c:v>
                </c:pt>
                <c:pt idx="1">
                  <c:v>Your Institution</c:v>
                </c:pt>
              </c:strCache>
            </c:strRef>
          </c:cat>
          <c:val>
            <c:numRef>
              <c:f>Sheet1!$B$2:$B$3</c:f>
              <c:numCache>
                <c:formatCode>0.0%</c:formatCode>
                <c:ptCount val="2"/>
                <c:pt idx="0">
                  <c:v>0.22500000000000001</c:v>
                </c:pt>
                <c:pt idx="1">
                  <c:v>0.25</c:v>
                </c:pt>
              </c:numCache>
            </c:numRef>
          </c:val>
          <c:extLst>
            <c:ext xmlns:c16="http://schemas.microsoft.com/office/drawing/2014/chart" uri="{C3380CC4-5D6E-409C-BE32-E72D297353CC}">
              <c16:uniqueId val="{00000000-60BC-4AF4-825C-351A6E05258C}"/>
            </c:ext>
          </c:extLst>
        </c:ser>
        <c:ser>
          <c:idx val="1"/>
          <c:order val="1"/>
          <c:tx>
            <c:strRef>
              <c:f>Sheet1!$C$1</c:f>
              <c:strCache>
                <c:ptCount val="1"/>
                <c:pt idx="0">
                  <c:v>Currently considering an offer</c:v>
                </c:pt>
              </c:strCache>
            </c:strRef>
          </c:tx>
          <c:spPr>
            <a:solidFill>
              <a:schemeClr val="tx2">
                <a:lumMod val="25000"/>
                <a:lumOff val="75000"/>
              </a:schemeClr>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Comparison Group</c:v>
                </c:pt>
                <c:pt idx="1">
                  <c:v>Your Institution</c:v>
                </c:pt>
              </c:strCache>
            </c:strRef>
          </c:cat>
          <c:val>
            <c:numRef>
              <c:f>Sheet1!$C$2:$C$3</c:f>
              <c:numCache>
                <c:formatCode>0.0%</c:formatCode>
                <c:ptCount val="2"/>
                <c:pt idx="0">
                  <c:v>6.0999999999999999E-2</c:v>
                </c:pt>
                <c:pt idx="1">
                  <c:v>9.4E-2</c:v>
                </c:pt>
              </c:numCache>
            </c:numRef>
          </c:val>
          <c:extLst>
            <c:ext xmlns:c16="http://schemas.microsoft.com/office/drawing/2014/chart" uri="{C3380CC4-5D6E-409C-BE32-E72D297353CC}">
              <c16:uniqueId val="{00000001-60BC-4AF4-825C-351A6E05258C}"/>
            </c:ext>
          </c:extLst>
        </c:ser>
        <c:ser>
          <c:idx val="2"/>
          <c:order val="2"/>
          <c:tx>
            <c:strRef>
              <c:f>Sheet1!$D$1</c:f>
              <c:strCache>
                <c:ptCount val="1"/>
                <c:pt idx="0">
                  <c:v>Received an offer for a position but declined</c:v>
                </c:pt>
              </c:strCache>
            </c:strRef>
          </c:tx>
          <c:spPr>
            <a:solidFill>
              <a:schemeClr val="tx2"/>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Comparison Group</c:v>
                </c:pt>
                <c:pt idx="1">
                  <c:v>Your Institution</c:v>
                </c:pt>
              </c:strCache>
            </c:strRef>
          </c:cat>
          <c:val>
            <c:numRef>
              <c:f>Sheet1!$D$2:$D$3</c:f>
              <c:numCache>
                <c:formatCode>0.0%</c:formatCode>
                <c:ptCount val="2"/>
                <c:pt idx="0">
                  <c:v>2.5000000000000001E-2</c:v>
                </c:pt>
                <c:pt idx="1">
                  <c:v>6.3E-2</c:v>
                </c:pt>
              </c:numCache>
            </c:numRef>
          </c:val>
          <c:extLst>
            <c:ext xmlns:c16="http://schemas.microsoft.com/office/drawing/2014/chart" uri="{C3380CC4-5D6E-409C-BE32-E72D297353CC}">
              <c16:uniqueId val="{00000002-60BC-4AF4-825C-351A6E05258C}"/>
            </c:ext>
          </c:extLst>
        </c:ser>
        <c:ser>
          <c:idx val="3"/>
          <c:order val="3"/>
          <c:tx>
            <c:strRef>
              <c:f>Sheet1!$E$1</c:f>
              <c:strCache>
                <c:ptCount val="1"/>
                <c:pt idx="0">
                  <c:v>Looking, but no offers yet</c:v>
                </c:pt>
              </c:strCache>
            </c:strRef>
          </c:tx>
          <c:spPr>
            <a:solidFill>
              <a:schemeClr val="accent4">
                <a:lumMod val="60000"/>
                <a:lumOff val="40000"/>
              </a:schemeClr>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Comparison Group</c:v>
                </c:pt>
                <c:pt idx="1">
                  <c:v>Your Institution</c:v>
                </c:pt>
              </c:strCache>
            </c:strRef>
          </c:cat>
          <c:val>
            <c:numRef>
              <c:f>Sheet1!$E$2:$E$3</c:f>
              <c:numCache>
                <c:formatCode>0.0%</c:formatCode>
                <c:ptCount val="2"/>
                <c:pt idx="0">
                  <c:v>0.39300000000000002</c:v>
                </c:pt>
                <c:pt idx="1">
                  <c:v>0.438</c:v>
                </c:pt>
              </c:numCache>
            </c:numRef>
          </c:val>
          <c:extLst>
            <c:ext xmlns:c16="http://schemas.microsoft.com/office/drawing/2014/chart" uri="{C3380CC4-5D6E-409C-BE32-E72D297353CC}">
              <c16:uniqueId val="{00000003-60BC-4AF4-825C-351A6E05258C}"/>
            </c:ext>
          </c:extLst>
        </c:ser>
        <c:ser>
          <c:idx val="4"/>
          <c:order val="4"/>
          <c:tx>
            <c:strRef>
              <c:f>Sheet1!$F$1</c:f>
              <c:strCache>
                <c:ptCount val="1"/>
                <c:pt idx="0">
                  <c:v>Not actively looking for a position</c:v>
                </c:pt>
              </c:strCache>
            </c:strRef>
          </c:tx>
          <c:spPr>
            <a:solidFill>
              <a:schemeClr val="accent2"/>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Comparison Group</c:v>
                </c:pt>
                <c:pt idx="1">
                  <c:v>Your Institution</c:v>
                </c:pt>
              </c:strCache>
            </c:strRef>
          </c:cat>
          <c:val>
            <c:numRef>
              <c:f>Sheet1!$F$2:$F$3</c:f>
              <c:numCache>
                <c:formatCode>0.0%</c:formatCode>
                <c:ptCount val="2"/>
                <c:pt idx="0">
                  <c:v>0.17799999999999999</c:v>
                </c:pt>
                <c:pt idx="1">
                  <c:v>9.4E-2</c:v>
                </c:pt>
              </c:numCache>
            </c:numRef>
          </c:val>
          <c:extLst>
            <c:ext xmlns:c16="http://schemas.microsoft.com/office/drawing/2014/chart" uri="{C3380CC4-5D6E-409C-BE32-E72D297353CC}">
              <c16:uniqueId val="{00000004-60BC-4AF4-825C-351A6E05258C}"/>
            </c:ext>
          </c:extLst>
        </c:ser>
        <c:ser>
          <c:idx val="5"/>
          <c:order val="5"/>
          <c:tx>
            <c:strRef>
              <c:f>Sheet1!$G$1</c:f>
              <c:strCache>
                <c:ptCount val="1"/>
                <c:pt idx="0">
                  <c:v>Not planning on employment this fall</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6-60BC-4AF4-825C-351A6E05258C}"/>
              </c:ext>
            </c:extLst>
          </c:dPt>
          <c:dLbls>
            <c:spPr>
              <a:noFill/>
              <a:ln>
                <a:noFill/>
              </a:ln>
              <a:effectLst/>
            </c:spPr>
            <c:txPr>
              <a:bodyPr/>
              <a:lstStyle/>
              <a:p>
                <a:pPr>
                  <a:defRPr sz="1000" b="1" i="0" baseline="0">
                    <a:solidFill>
                      <a:schemeClr val="tx2"/>
                    </a:solidFill>
                    <a:latin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Comparison Group</c:v>
                </c:pt>
                <c:pt idx="1">
                  <c:v>Your Institution</c:v>
                </c:pt>
              </c:strCache>
            </c:strRef>
          </c:cat>
          <c:val>
            <c:numRef>
              <c:f>Sheet1!$G$2:$G$3</c:f>
              <c:numCache>
                <c:formatCode>0.0%</c:formatCode>
                <c:ptCount val="2"/>
                <c:pt idx="0">
                  <c:v>0.11899999999999999</c:v>
                </c:pt>
                <c:pt idx="1">
                  <c:v>6.3E-2</c:v>
                </c:pt>
              </c:numCache>
            </c:numRef>
          </c:val>
          <c:extLst>
            <c:ext xmlns:c16="http://schemas.microsoft.com/office/drawing/2014/chart" uri="{C3380CC4-5D6E-409C-BE32-E72D297353CC}">
              <c16:uniqueId val="{00000007-60BC-4AF4-825C-351A6E05258C}"/>
            </c:ext>
          </c:extLst>
        </c:ser>
        <c:dLbls>
          <c:dLblPos val="outEnd"/>
          <c:showLegendKey val="0"/>
          <c:showVal val="1"/>
          <c:showCatName val="0"/>
          <c:showSerName val="0"/>
          <c:showPercent val="0"/>
          <c:showBubbleSize val="0"/>
        </c:dLbls>
        <c:gapWidth val="75"/>
        <c:overlap val="-25"/>
        <c:axId val="41654784"/>
        <c:axId val="248062528"/>
      </c:barChart>
      <c:catAx>
        <c:axId val="41654784"/>
        <c:scaling>
          <c:orientation val="minMax"/>
        </c:scaling>
        <c:delete val="0"/>
        <c:axPos val="l"/>
        <c:numFmt formatCode="General" sourceLinked="1"/>
        <c:majorTickMark val="none"/>
        <c:minorTickMark val="none"/>
        <c:tickLblPos val="nextTo"/>
        <c:txPr>
          <a:bodyPr/>
          <a:lstStyle/>
          <a:p>
            <a:pPr>
              <a:defRPr sz="1196" b="1">
                <a:solidFill>
                  <a:schemeClr val="tx2"/>
                </a:solidFill>
              </a:defRPr>
            </a:pPr>
            <a:endParaRPr lang="en-US"/>
          </a:p>
        </c:txPr>
        <c:crossAx val="248062528"/>
        <c:crosses val="autoZero"/>
        <c:auto val="1"/>
        <c:lblAlgn val="ctr"/>
        <c:lblOffset val="100"/>
        <c:noMultiLvlLbl val="0"/>
      </c:catAx>
      <c:valAx>
        <c:axId val="248062528"/>
        <c:scaling>
          <c:orientation val="minMax"/>
          <c:max val="1"/>
          <c:min val="0"/>
        </c:scaling>
        <c:delete val="0"/>
        <c:axPos val="b"/>
        <c:majorGridlines>
          <c:spPr>
            <a:ln>
              <a:noFill/>
            </a:ln>
          </c:spPr>
        </c:majorGridlines>
        <c:numFmt formatCode="0%" sourceLinked="0"/>
        <c:majorTickMark val="none"/>
        <c:minorTickMark val="none"/>
        <c:tickLblPos val="nextTo"/>
        <c:spPr>
          <a:ln w="9525">
            <a:noFill/>
          </a:ln>
        </c:spPr>
        <c:txPr>
          <a:bodyPr/>
          <a:lstStyle/>
          <a:p>
            <a:pPr>
              <a:defRPr sz="1196" b="1">
                <a:solidFill>
                  <a:schemeClr val="tx2"/>
                </a:solidFill>
              </a:defRPr>
            </a:pPr>
            <a:endParaRPr lang="en-US"/>
          </a:p>
        </c:txPr>
        <c:crossAx val="41654784"/>
        <c:crosses val="autoZero"/>
        <c:crossBetween val="between"/>
        <c:majorUnit val="0.1"/>
      </c:valAx>
      <c:spPr>
        <a:noFill/>
        <a:ln w="25385">
          <a:solidFill>
            <a:schemeClr val="tx1"/>
          </a:solidFill>
        </a:ln>
      </c:spPr>
    </c:plotArea>
    <c:legend>
      <c:legendPos val="b"/>
      <c:legendEntry>
        <c:idx val="0"/>
        <c:txPr>
          <a:bodyPr/>
          <a:lstStyle/>
          <a:p>
            <a:pPr>
              <a:defRPr sz="1400" baseline="0">
                <a:solidFill>
                  <a:schemeClr val="tx2"/>
                </a:solidFill>
              </a:defRPr>
            </a:pPr>
            <a:endParaRPr lang="en-US"/>
          </a:p>
        </c:txPr>
      </c:legendEntry>
      <c:legendEntry>
        <c:idx val="1"/>
        <c:txPr>
          <a:bodyPr/>
          <a:lstStyle/>
          <a:p>
            <a:pPr>
              <a:defRPr sz="1400" baseline="0">
                <a:solidFill>
                  <a:schemeClr val="tx2"/>
                </a:solidFill>
              </a:defRPr>
            </a:pPr>
            <a:endParaRPr lang="en-US"/>
          </a:p>
        </c:txPr>
      </c:legendEntry>
      <c:legendEntry>
        <c:idx val="2"/>
        <c:txPr>
          <a:bodyPr/>
          <a:lstStyle/>
          <a:p>
            <a:pPr>
              <a:defRPr sz="1400" baseline="0">
                <a:solidFill>
                  <a:schemeClr val="tx2"/>
                </a:solidFill>
              </a:defRPr>
            </a:pPr>
            <a:endParaRPr lang="en-US"/>
          </a:p>
        </c:txPr>
      </c:legendEntry>
      <c:legendEntry>
        <c:idx val="3"/>
        <c:txPr>
          <a:bodyPr/>
          <a:lstStyle/>
          <a:p>
            <a:pPr>
              <a:defRPr sz="1400" baseline="0">
                <a:solidFill>
                  <a:schemeClr val="tx2"/>
                </a:solidFill>
              </a:defRPr>
            </a:pPr>
            <a:endParaRPr lang="en-US"/>
          </a:p>
        </c:txPr>
      </c:legendEntry>
      <c:legendEntry>
        <c:idx val="4"/>
        <c:txPr>
          <a:bodyPr/>
          <a:lstStyle/>
          <a:p>
            <a:pPr>
              <a:defRPr sz="1400" baseline="0">
                <a:solidFill>
                  <a:schemeClr val="tx2"/>
                </a:solidFill>
              </a:defRPr>
            </a:pPr>
            <a:endParaRPr lang="en-US"/>
          </a:p>
        </c:txPr>
      </c:legendEntry>
      <c:legendEntry>
        <c:idx val="5"/>
        <c:txPr>
          <a:bodyPr/>
          <a:lstStyle/>
          <a:p>
            <a:pPr>
              <a:defRPr sz="1400" baseline="0">
                <a:solidFill>
                  <a:schemeClr val="tx2"/>
                </a:solidFill>
              </a:defRPr>
            </a:pPr>
            <a:endParaRPr lang="en-US"/>
          </a:p>
        </c:txPr>
      </c:legendEntry>
      <c:layout/>
      <c:overlay val="0"/>
      <c:txPr>
        <a:bodyPr/>
        <a:lstStyle/>
        <a:p>
          <a:pPr>
            <a:defRPr sz="1399" b="0">
              <a:solidFill>
                <a:schemeClr val="tx2"/>
              </a:solidFill>
            </a:defRPr>
          </a:pPr>
          <a:endParaRPr lang="en-US"/>
        </a:p>
      </c:txPr>
    </c:legend>
    <c:plotVisOnly val="1"/>
    <c:dispBlanksAs val="gap"/>
    <c:showDLblsOverMax val="0"/>
  </c:chart>
  <c:txPr>
    <a:bodyPr/>
    <a:lstStyle/>
    <a:p>
      <a:pPr>
        <a:defRPr sz="1796"/>
      </a:pPr>
      <a:endParaRPr lang="en-US"/>
    </a:p>
  </c:txPr>
  <c:externalData r:id="rId1">
    <c:autoUpdate val="0"/>
  </c:externalData>
  <c:userShapes r:id="rId2"/>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rgbClr val="93328E"/>
            </a:solidFill>
            <a:ln w="9525">
              <a:solidFill>
                <a:schemeClr val="tx2"/>
              </a:solidFill>
            </a:ln>
          </c:spPr>
          <c:invertIfNegative val="0"/>
          <c:dPt>
            <c:idx val="0"/>
            <c:invertIfNegative val="0"/>
            <c:bubble3D val="0"/>
            <c:extLst>
              <c:ext xmlns:c16="http://schemas.microsoft.com/office/drawing/2014/chart" uri="{C3380CC4-5D6E-409C-BE32-E72D297353CC}">
                <c16:uniqueId val="{00000001-91EE-4470-B222-12DA4308B892}"/>
              </c:ext>
            </c:extLst>
          </c:dPt>
          <c:dPt>
            <c:idx val="1"/>
            <c:invertIfNegative val="0"/>
            <c:bubble3D val="0"/>
            <c:extLst>
              <c:ext xmlns:c16="http://schemas.microsoft.com/office/drawing/2014/chart" uri="{C3380CC4-5D6E-409C-BE32-E72D297353CC}">
                <c16:uniqueId val="{00000003-91EE-4470-B222-12DA4308B892}"/>
              </c:ext>
            </c:extLst>
          </c:dPt>
          <c:dPt>
            <c:idx val="2"/>
            <c:invertIfNegative val="0"/>
            <c:bubble3D val="0"/>
            <c:extLst>
              <c:ext xmlns:c16="http://schemas.microsoft.com/office/drawing/2014/chart" uri="{C3380CC4-5D6E-409C-BE32-E72D297353CC}">
                <c16:uniqueId val="{00000005-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49.82</c:v>
                </c:pt>
                <c:pt idx="1">
                  <c:v>50.64</c:v>
                </c:pt>
                <c:pt idx="2">
                  <c:v>49.06</c:v>
                </c:pt>
                <c:pt idx="3">
                  <c:v>0</c:v>
                </c:pt>
              </c:numCache>
            </c:numRef>
          </c:val>
          <c:extLst>
            <c:ext xmlns:c16="http://schemas.microsoft.com/office/drawing/2014/chart" uri="{C3380CC4-5D6E-409C-BE32-E72D297353CC}">
              <c16:uniqueId val="{00000000-D6DC-47A2-A2D6-177288AFCABA}"/>
            </c:ext>
          </c:extLst>
        </c:ser>
        <c:ser>
          <c:idx val="1"/>
          <c:order val="1"/>
          <c:tx>
            <c:strRef>
              <c:f>Sheet1!$C$1</c:f>
              <c:strCache>
                <c:ptCount val="1"/>
                <c:pt idx="0">
                  <c:v>Comparison</c:v>
                </c:pt>
              </c:strCache>
            </c:strRef>
          </c:tx>
          <c:spPr>
            <a:solidFill>
              <a:schemeClr val="tx2"/>
            </a:solidFill>
            <a:ln w="9525">
              <a:solidFill>
                <a:schemeClr val="tx2"/>
              </a:solidFill>
            </a:ln>
          </c:spPr>
          <c:invertIfNegative val="0"/>
          <c:dPt>
            <c:idx val="0"/>
            <c:invertIfNegative val="0"/>
            <c:bubble3D val="0"/>
            <c:extLst>
              <c:ext xmlns:c16="http://schemas.microsoft.com/office/drawing/2014/chart" uri="{C3380CC4-5D6E-409C-BE32-E72D297353CC}">
                <c16:uniqueId val="{00000006-91EE-4470-B222-12DA4308B892}"/>
              </c:ext>
            </c:extLst>
          </c:dPt>
          <c:dPt>
            <c:idx val="1"/>
            <c:invertIfNegative val="0"/>
            <c:bubble3D val="0"/>
            <c:extLst>
              <c:ext xmlns:c16="http://schemas.microsoft.com/office/drawing/2014/chart" uri="{C3380CC4-5D6E-409C-BE32-E72D297353CC}">
                <c16:uniqueId val="{00000007-91EE-4470-B222-12DA4308B892}"/>
              </c:ext>
            </c:extLst>
          </c:dPt>
          <c:dPt>
            <c:idx val="2"/>
            <c:invertIfNegative val="0"/>
            <c:bubble3D val="0"/>
            <c:extLst>
              <c:ext xmlns:c16="http://schemas.microsoft.com/office/drawing/2014/chart" uri="{C3380CC4-5D6E-409C-BE32-E72D297353CC}">
                <c16:uniqueId val="{00000008-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47.19</c:v>
                </c:pt>
                <c:pt idx="1">
                  <c:v>47.43</c:v>
                </c:pt>
                <c:pt idx="2">
                  <c:v>47.17</c:v>
                </c:pt>
                <c:pt idx="3">
                  <c:v>45.96</c:v>
                </c:pt>
              </c:numCache>
            </c:numRef>
          </c:val>
          <c:extLst>
            <c:ext xmlns:c16="http://schemas.microsoft.com/office/drawing/2014/chart" uri="{C3380CC4-5D6E-409C-BE32-E72D297353CC}">
              <c16:uniqueId val="{00000001-D6DC-47A2-A2D6-177288AFCABA}"/>
            </c:ext>
          </c:extLst>
        </c:ser>
        <c:dLbls>
          <c:showLegendKey val="0"/>
          <c:showVal val="1"/>
          <c:showCatName val="0"/>
          <c:showSerName val="0"/>
          <c:showPercent val="0"/>
          <c:showBubbleSize val="0"/>
        </c:dLbls>
        <c:gapWidth val="50"/>
        <c:axId val="70104576"/>
        <c:axId val="248066560"/>
      </c:barChart>
      <c:catAx>
        <c:axId val="70104576"/>
        <c:scaling>
          <c:orientation val="minMax"/>
        </c:scaling>
        <c:delete val="0"/>
        <c:axPos val="b"/>
        <c:numFmt formatCode="General" sourceLinked="1"/>
        <c:majorTickMark val="none"/>
        <c:minorTickMark val="none"/>
        <c:tickLblPos val="nextTo"/>
        <c:crossAx val="248066560"/>
        <c:crosses val="autoZero"/>
        <c:auto val="1"/>
        <c:lblAlgn val="ctr"/>
        <c:lblOffset val="100"/>
        <c:noMultiLvlLbl val="0"/>
      </c:catAx>
      <c:valAx>
        <c:axId val="248066560"/>
        <c:scaling>
          <c:orientation val="minMax"/>
          <c:max val="60"/>
          <c:min val="20"/>
        </c:scaling>
        <c:delete val="0"/>
        <c:axPos val="l"/>
        <c:numFmt formatCode="#,##0" sourceLinked="0"/>
        <c:majorTickMark val="none"/>
        <c:minorTickMark val="none"/>
        <c:tickLblPos val="nextTo"/>
        <c:crossAx val="70104576"/>
        <c:crosses val="autoZero"/>
        <c:crossBetween val="between"/>
        <c:majorUnit val="4"/>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rgbClr val="93328E"/>
            </a:solidFill>
            <a:ln w="9525">
              <a:solidFill>
                <a:schemeClr val="tx2"/>
              </a:solidFill>
            </a:ln>
          </c:spPr>
          <c:invertIfNegative val="0"/>
          <c:dPt>
            <c:idx val="0"/>
            <c:invertIfNegative val="0"/>
            <c:bubble3D val="0"/>
            <c:extLst>
              <c:ext xmlns:c16="http://schemas.microsoft.com/office/drawing/2014/chart" uri="{C3380CC4-5D6E-409C-BE32-E72D297353CC}">
                <c16:uniqueId val="{00000001-91EE-4470-B222-12DA4308B892}"/>
              </c:ext>
            </c:extLst>
          </c:dPt>
          <c:dPt>
            <c:idx val="1"/>
            <c:invertIfNegative val="0"/>
            <c:bubble3D val="0"/>
            <c:extLst>
              <c:ext xmlns:c16="http://schemas.microsoft.com/office/drawing/2014/chart" uri="{C3380CC4-5D6E-409C-BE32-E72D297353CC}">
                <c16:uniqueId val="{00000003-91EE-4470-B222-12DA4308B892}"/>
              </c:ext>
            </c:extLst>
          </c:dPt>
          <c:dPt>
            <c:idx val="2"/>
            <c:invertIfNegative val="0"/>
            <c:bubble3D val="0"/>
            <c:extLst>
              <c:ext xmlns:c16="http://schemas.microsoft.com/office/drawing/2014/chart" uri="{C3380CC4-5D6E-409C-BE32-E72D297353CC}">
                <c16:uniqueId val="{00000005-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48.15</c:v>
                </c:pt>
                <c:pt idx="1">
                  <c:v>49.85</c:v>
                </c:pt>
                <c:pt idx="2">
                  <c:v>46.72</c:v>
                </c:pt>
                <c:pt idx="3">
                  <c:v>0</c:v>
                </c:pt>
              </c:numCache>
            </c:numRef>
          </c:val>
          <c:extLst>
            <c:ext xmlns:c16="http://schemas.microsoft.com/office/drawing/2014/chart" uri="{C3380CC4-5D6E-409C-BE32-E72D297353CC}">
              <c16:uniqueId val="{00000000-D6DC-47A2-A2D6-177288AFCABA}"/>
            </c:ext>
          </c:extLst>
        </c:ser>
        <c:ser>
          <c:idx val="1"/>
          <c:order val="1"/>
          <c:tx>
            <c:strRef>
              <c:f>Sheet1!$C$1</c:f>
              <c:strCache>
                <c:ptCount val="1"/>
                <c:pt idx="0">
                  <c:v>Comparison</c:v>
                </c:pt>
              </c:strCache>
            </c:strRef>
          </c:tx>
          <c:spPr>
            <a:solidFill>
              <a:schemeClr val="tx2"/>
            </a:solidFill>
            <a:ln w="9525">
              <a:solidFill>
                <a:schemeClr val="tx2"/>
              </a:solidFill>
            </a:ln>
          </c:spPr>
          <c:invertIfNegative val="0"/>
          <c:dPt>
            <c:idx val="0"/>
            <c:invertIfNegative val="0"/>
            <c:bubble3D val="0"/>
            <c:extLst>
              <c:ext xmlns:c16="http://schemas.microsoft.com/office/drawing/2014/chart" uri="{C3380CC4-5D6E-409C-BE32-E72D297353CC}">
                <c16:uniqueId val="{00000006-91EE-4470-B222-12DA4308B892}"/>
              </c:ext>
            </c:extLst>
          </c:dPt>
          <c:dPt>
            <c:idx val="1"/>
            <c:invertIfNegative val="0"/>
            <c:bubble3D val="0"/>
            <c:extLst>
              <c:ext xmlns:c16="http://schemas.microsoft.com/office/drawing/2014/chart" uri="{C3380CC4-5D6E-409C-BE32-E72D297353CC}">
                <c16:uniqueId val="{00000007-91EE-4470-B222-12DA4308B892}"/>
              </c:ext>
            </c:extLst>
          </c:dPt>
          <c:dPt>
            <c:idx val="2"/>
            <c:invertIfNegative val="0"/>
            <c:bubble3D val="0"/>
            <c:extLst>
              <c:ext xmlns:c16="http://schemas.microsoft.com/office/drawing/2014/chart" uri="{C3380CC4-5D6E-409C-BE32-E72D297353CC}">
                <c16:uniqueId val="{00000008-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45.5</c:v>
                </c:pt>
                <c:pt idx="1">
                  <c:v>45.78</c:v>
                </c:pt>
                <c:pt idx="2">
                  <c:v>45.3</c:v>
                </c:pt>
                <c:pt idx="3">
                  <c:v>46.26</c:v>
                </c:pt>
              </c:numCache>
            </c:numRef>
          </c:val>
          <c:extLst>
            <c:ext xmlns:c16="http://schemas.microsoft.com/office/drawing/2014/chart" uri="{C3380CC4-5D6E-409C-BE32-E72D297353CC}">
              <c16:uniqueId val="{00000001-D6DC-47A2-A2D6-177288AFCABA}"/>
            </c:ext>
          </c:extLst>
        </c:ser>
        <c:dLbls>
          <c:showLegendKey val="0"/>
          <c:showVal val="1"/>
          <c:showCatName val="0"/>
          <c:showSerName val="0"/>
          <c:showPercent val="0"/>
          <c:showBubbleSize val="0"/>
        </c:dLbls>
        <c:gapWidth val="50"/>
        <c:axId val="70714880"/>
        <c:axId val="681083456"/>
      </c:barChart>
      <c:catAx>
        <c:axId val="70714880"/>
        <c:scaling>
          <c:orientation val="minMax"/>
        </c:scaling>
        <c:delete val="0"/>
        <c:axPos val="b"/>
        <c:numFmt formatCode="General" sourceLinked="1"/>
        <c:majorTickMark val="none"/>
        <c:minorTickMark val="none"/>
        <c:tickLblPos val="nextTo"/>
        <c:crossAx val="681083456"/>
        <c:crosses val="autoZero"/>
        <c:auto val="1"/>
        <c:lblAlgn val="ctr"/>
        <c:lblOffset val="100"/>
        <c:noMultiLvlLbl val="0"/>
      </c:catAx>
      <c:valAx>
        <c:axId val="681083456"/>
        <c:scaling>
          <c:orientation val="minMax"/>
          <c:max val="60"/>
          <c:min val="30"/>
        </c:scaling>
        <c:delete val="0"/>
        <c:axPos val="l"/>
        <c:numFmt formatCode="#,##0" sourceLinked="0"/>
        <c:majorTickMark val="none"/>
        <c:minorTickMark val="none"/>
        <c:tickLblPos val="nextTo"/>
        <c:crossAx val="70714880"/>
        <c:crosses val="autoZero"/>
        <c:crossBetween val="between"/>
        <c:majorUnit val="3"/>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999"/>
        </c:manualLayout>
      </c:layout>
      <c:barChart>
        <c:barDir val="col"/>
        <c:grouping val="stacked"/>
        <c:varyColors val="0"/>
        <c:ser>
          <c:idx val="1"/>
          <c:order val="0"/>
          <c:spPr>
            <a:solidFill>
              <a:schemeClr val="accent4">
                <a:lumMod val="60000"/>
                <a:lumOff val="40000"/>
              </a:schemeClr>
            </a:solidFill>
            <a:ln w="3175">
              <a:solidFill>
                <a:schemeClr val="tx2"/>
              </a:solidFill>
            </a:ln>
          </c:spPr>
          <c:invertIfNegative val="0"/>
          <c:dPt>
            <c:idx val="1"/>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1-AC33-46A8-9B40-74A1D663CB3B}"/>
              </c:ext>
            </c:extLst>
          </c:dPt>
          <c:dPt>
            <c:idx val="3"/>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3-AC33-46A8-9B40-74A1D663CB3B}"/>
              </c:ext>
            </c:extLst>
          </c:dPt>
          <c:dPt>
            <c:idx val="5"/>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5-AC33-46A8-9B40-74A1D663CB3B}"/>
              </c:ext>
            </c:extLst>
          </c:dPt>
          <c:dPt>
            <c:idx val="7"/>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7-AC33-46A8-9B40-74A1D663CB3B}"/>
              </c:ext>
            </c:extLst>
          </c:dPt>
          <c:dPt>
            <c:idx val="9"/>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9-AC33-46A8-9B40-74A1D663CB3B}"/>
              </c:ext>
            </c:extLst>
          </c:dPt>
          <c:dLbls>
            <c:numFmt formatCode="0.0%" sourceLinked="0"/>
            <c:spPr>
              <a:noFill/>
              <a:ln w="1903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Library resources</c:v>
                </c:pt>
                <c:pt idx="1">
                  <c:v>comp</c:v>
                </c:pt>
                <c:pt idx="2">
                  <c:v>Technology resources</c:v>
                </c:pt>
                <c:pt idx="3">
                  <c:v>comp</c:v>
                </c:pt>
                <c:pt idx="4">
                  <c:v>Courses in your major field</c:v>
                </c:pt>
                <c:pt idx="5">
                  <c:v>comp</c:v>
                </c:pt>
                <c:pt idx="6">
                  <c:v>Overall quality of instruction</c:v>
                </c:pt>
                <c:pt idx="7">
                  <c:v>comp</c:v>
                </c:pt>
              </c:strCache>
            </c:strRef>
          </c:cat>
          <c:val>
            <c:numRef>
              <c:f>Sheet1!$B$2:$B$9</c:f>
              <c:numCache>
                <c:formatCode>0.0%</c:formatCode>
                <c:ptCount val="8"/>
                <c:pt idx="0">
                  <c:v>0.39400000000000002</c:v>
                </c:pt>
                <c:pt idx="1">
                  <c:v>0.503</c:v>
                </c:pt>
                <c:pt idx="2">
                  <c:v>0.54300000000000004</c:v>
                </c:pt>
                <c:pt idx="3">
                  <c:v>0.5</c:v>
                </c:pt>
                <c:pt idx="4">
                  <c:v>0.48599999999999999</c:v>
                </c:pt>
                <c:pt idx="5">
                  <c:v>0.47099999999999997</c:v>
                </c:pt>
                <c:pt idx="6">
                  <c:v>0.54300000000000004</c:v>
                </c:pt>
                <c:pt idx="7">
                  <c:v>0.49199999999999999</c:v>
                </c:pt>
              </c:numCache>
            </c:numRef>
          </c:val>
          <c:extLst>
            <c:ext xmlns:c16="http://schemas.microsoft.com/office/drawing/2014/chart" uri="{C3380CC4-5D6E-409C-BE32-E72D297353CC}">
              <c16:uniqueId val="{0000000A-AC33-46A8-9B40-74A1D663CB3B}"/>
            </c:ext>
          </c:extLst>
        </c:ser>
        <c:ser>
          <c:idx val="0"/>
          <c:order val="1"/>
          <c:spPr>
            <a:solidFill>
              <a:schemeClr val="accent1"/>
            </a:solidFill>
            <a:ln w="3175">
              <a:solidFill>
                <a:schemeClr val="tx1"/>
              </a:solidFill>
            </a:ln>
          </c:spPr>
          <c:invertIfNegative val="0"/>
          <c:dPt>
            <c:idx val="0"/>
            <c:invertIfNegative val="0"/>
            <c:bubble3D val="0"/>
            <c:spPr>
              <a:solidFill>
                <a:schemeClr val="accent4"/>
              </a:solidFill>
              <a:ln w="3175">
                <a:solidFill>
                  <a:schemeClr val="tx1"/>
                </a:solidFill>
              </a:ln>
            </c:spPr>
            <c:extLst>
              <c:ext xmlns:c16="http://schemas.microsoft.com/office/drawing/2014/chart" uri="{C3380CC4-5D6E-409C-BE32-E72D297353CC}">
                <c16:uniqueId val="{0000000C-AC33-46A8-9B40-74A1D663CB3B}"/>
              </c:ext>
            </c:extLst>
          </c:dPt>
          <c:dPt>
            <c:idx val="1"/>
            <c:invertIfNegative val="0"/>
            <c:bubble3D val="0"/>
            <c:spPr>
              <a:solidFill>
                <a:schemeClr val="tx2"/>
              </a:solidFill>
              <a:ln w="3175">
                <a:solidFill>
                  <a:schemeClr val="tx1"/>
                </a:solidFill>
              </a:ln>
            </c:spPr>
            <c:extLst>
              <c:ext xmlns:c16="http://schemas.microsoft.com/office/drawing/2014/chart" uri="{C3380CC4-5D6E-409C-BE32-E72D297353CC}">
                <c16:uniqueId val="{0000000E-AC33-46A8-9B40-74A1D663CB3B}"/>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10-AC33-46A8-9B40-74A1D663CB3B}"/>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12-AC33-46A8-9B40-74A1D663CB3B}"/>
              </c:ext>
            </c:extLst>
          </c:dPt>
          <c:dPt>
            <c:idx val="4"/>
            <c:invertIfNegative val="0"/>
            <c:bubble3D val="0"/>
            <c:spPr>
              <a:solidFill>
                <a:schemeClr val="accent4"/>
              </a:solidFill>
              <a:ln w="3175">
                <a:solidFill>
                  <a:schemeClr val="tx1"/>
                </a:solidFill>
              </a:ln>
            </c:spPr>
            <c:extLst>
              <c:ext xmlns:c16="http://schemas.microsoft.com/office/drawing/2014/chart" uri="{C3380CC4-5D6E-409C-BE32-E72D297353CC}">
                <c16:uniqueId val="{00000014-AC33-46A8-9B40-74A1D663CB3B}"/>
              </c:ext>
            </c:extLst>
          </c:dPt>
          <c:dPt>
            <c:idx val="5"/>
            <c:invertIfNegative val="0"/>
            <c:bubble3D val="0"/>
            <c:spPr>
              <a:solidFill>
                <a:schemeClr val="tx2"/>
              </a:solidFill>
              <a:ln w="3175">
                <a:solidFill>
                  <a:schemeClr val="tx1"/>
                </a:solidFill>
              </a:ln>
            </c:spPr>
            <c:extLst>
              <c:ext xmlns:c16="http://schemas.microsoft.com/office/drawing/2014/chart" uri="{C3380CC4-5D6E-409C-BE32-E72D297353CC}">
                <c16:uniqueId val="{00000016-AC33-46A8-9B40-74A1D663CB3B}"/>
              </c:ext>
            </c:extLst>
          </c:dPt>
          <c:dPt>
            <c:idx val="6"/>
            <c:invertIfNegative val="0"/>
            <c:bubble3D val="0"/>
            <c:spPr>
              <a:solidFill>
                <a:schemeClr val="accent4"/>
              </a:solidFill>
              <a:ln w="3175">
                <a:solidFill>
                  <a:schemeClr val="tx1"/>
                </a:solidFill>
              </a:ln>
            </c:spPr>
            <c:extLst>
              <c:ext xmlns:c16="http://schemas.microsoft.com/office/drawing/2014/chart" uri="{C3380CC4-5D6E-409C-BE32-E72D297353CC}">
                <c16:uniqueId val="{00000018-AC33-46A8-9B40-74A1D663CB3B}"/>
              </c:ext>
            </c:extLst>
          </c:dPt>
          <c:dPt>
            <c:idx val="7"/>
            <c:invertIfNegative val="0"/>
            <c:bubble3D val="0"/>
            <c:spPr>
              <a:solidFill>
                <a:schemeClr val="tx2"/>
              </a:solidFill>
              <a:ln w="3175">
                <a:solidFill>
                  <a:schemeClr val="tx1"/>
                </a:solidFill>
              </a:ln>
            </c:spPr>
            <c:extLst>
              <c:ext xmlns:c16="http://schemas.microsoft.com/office/drawing/2014/chart" uri="{C3380CC4-5D6E-409C-BE32-E72D297353CC}">
                <c16:uniqueId val="{0000001A-AC33-46A8-9B40-74A1D663CB3B}"/>
              </c:ext>
            </c:extLst>
          </c:dPt>
          <c:dPt>
            <c:idx val="8"/>
            <c:invertIfNegative val="0"/>
            <c:bubble3D val="0"/>
            <c:spPr>
              <a:solidFill>
                <a:schemeClr val="accent4"/>
              </a:solidFill>
              <a:ln w="3175">
                <a:solidFill>
                  <a:schemeClr val="tx1"/>
                </a:solidFill>
              </a:ln>
            </c:spPr>
            <c:extLst>
              <c:ext xmlns:c16="http://schemas.microsoft.com/office/drawing/2014/chart" uri="{C3380CC4-5D6E-409C-BE32-E72D297353CC}">
                <c16:uniqueId val="{0000001C-AC33-46A8-9B40-74A1D663CB3B}"/>
              </c:ext>
            </c:extLst>
          </c:dPt>
          <c:dPt>
            <c:idx val="9"/>
            <c:invertIfNegative val="0"/>
            <c:bubble3D val="0"/>
            <c:spPr>
              <a:solidFill>
                <a:schemeClr val="tx2"/>
              </a:solidFill>
              <a:ln w="3175">
                <a:solidFill>
                  <a:schemeClr val="tx1"/>
                </a:solidFill>
              </a:ln>
            </c:spPr>
            <c:extLst>
              <c:ext xmlns:c16="http://schemas.microsoft.com/office/drawing/2014/chart" uri="{C3380CC4-5D6E-409C-BE32-E72D297353CC}">
                <c16:uniqueId val="{0000001E-AC33-46A8-9B40-74A1D663CB3B}"/>
              </c:ext>
            </c:extLst>
          </c:dPt>
          <c:dPt>
            <c:idx val="11"/>
            <c:invertIfNegative val="0"/>
            <c:bubble3D val="0"/>
            <c:spPr>
              <a:solidFill>
                <a:srgbClr val="FFCC00"/>
              </a:solidFill>
              <a:ln w="3175">
                <a:solidFill>
                  <a:schemeClr val="tx1"/>
                </a:solidFill>
              </a:ln>
            </c:spPr>
            <c:extLst>
              <c:ext xmlns:c16="http://schemas.microsoft.com/office/drawing/2014/chart" uri="{C3380CC4-5D6E-409C-BE32-E72D297353CC}">
                <c16:uniqueId val="{00000020-AC33-46A8-9B40-74A1D663CB3B}"/>
              </c:ext>
            </c:extLst>
          </c:dPt>
          <c:dLbls>
            <c:numFmt formatCode="0.0%" sourceLinked="0"/>
            <c:spPr>
              <a:noFill/>
              <a:ln w="1903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Library resources</c:v>
                </c:pt>
                <c:pt idx="1">
                  <c:v>comp</c:v>
                </c:pt>
                <c:pt idx="2">
                  <c:v>Technology resources</c:v>
                </c:pt>
                <c:pt idx="3">
                  <c:v>comp</c:v>
                </c:pt>
                <c:pt idx="4">
                  <c:v>Courses in your major field</c:v>
                </c:pt>
                <c:pt idx="5">
                  <c:v>comp</c:v>
                </c:pt>
                <c:pt idx="6">
                  <c:v>Overall quality of instruction</c:v>
                </c:pt>
                <c:pt idx="7">
                  <c:v>comp</c:v>
                </c:pt>
              </c:strCache>
            </c:strRef>
          </c:cat>
          <c:val>
            <c:numRef>
              <c:f>Sheet1!$C$2:$C$9</c:f>
              <c:numCache>
                <c:formatCode>0.0%</c:formatCode>
                <c:ptCount val="8"/>
                <c:pt idx="0">
                  <c:v>0.27300000000000002</c:v>
                </c:pt>
                <c:pt idx="1">
                  <c:v>0.26200000000000001</c:v>
                </c:pt>
                <c:pt idx="2">
                  <c:v>0.17100000000000001</c:v>
                </c:pt>
                <c:pt idx="3">
                  <c:v>0.20599999999999999</c:v>
                </c:pt>
                <c:pt idx="4">
                  <c:v>0.4</c:v>
                </c:pt>
                <c:pt idx="5">
                  <c:v>0.30299999999999999</c:v>
                </c:pt>
                <c:pt idx="6">
                  <c:v>0.22900000000000001</c:v>
                </c:pt>
                <c:pt idx="7">
                  <c:v>0.224</c:v>
                </c:pt>
              </c:numCache>
            </c:numRef>
          </c:val>
          <c:extLst>
            <c:ext xmlns:c16="http://schemas.microsoft.com/office/drawing/2014/chart" uri="{C3380CC4-5D6E-409C-BE32-E72D297353CC}">
              <c16:uniqueId val="{00000021-AC33-46A8-9B40-74A1D663CB3B}"/>
            </c:ext>
          </c:extLst>
        </c:ser>
        <c:dLbls>
          <c:showLegendKey val="0"/>
          <c:showVal val="0"/>
          <c:showCatName val="0"/>
          <c:showSerName val="0"/>
          <c:showPercent val="0"/>
          <c:showBubbleSize val="0"/>
        </c:dLbls>
        <c:gapWidth val="31"/>
        <c:overlap val="100"/>
        <c:axId val="70764544"/>
        <c:axId val="681085184"/>
      </c:barChart>
      <c:catAx>
        <c:axId val="70764544"/>
        <c:scaling>
          <c:orientation val="minMax"/>
        </c:scaling>
        <c:delete val="0"/>
        <c:axPos val="b"/>
        <c:majorGridlines/>
        <c:numFmt formatCode="General" sourceLinked="0"/>
        <c:majorTickMark val="none"/>
        <c:minorTickMark val="none"/>
        <c:tickLblPos val="none"/>
        <c:crossAx val="681085184"/>
        <c:crosses val="autoZero"/>
        <c:auto val="1"/>
        <c:lblAlgn val="ctr"/>
        <c:lblOffset val="100"/>
        <c:tickLblSkip val="2"/>
        <c:tickMarkSkip val="2"/>
        <c:noMultiLvlLbl val="0"/>
      </c:catAx>
      <c:valAx>
        <c:axId val="681085184"/>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70764544"/>
        <c:crosses val="autoZero"/>
        <c:crossBetween val="between"/>
        <c:majorUnit val="0.1"/>
      </c:valAx>
      <c:spPr>
        <a:noFill/>
        <a:ln w="25398">
          <a:noFill/>
        </a:ln>
      </c:spPr>
    </c:plotArea>
    <c:plotVisOnly val="1"/>
    <c:dispBlanksAs val="gap"/>
    <c:showDLblsOverMax val="0"/>
  </c:chart>
  <c:spPr>
    <a:noFill/>
    <a:ln>
      <a:noFill/>
    </a:ln>
  </c:spPr>
  <c:txPr>
    <a:bodyPr/>
    <a:lstStyle/>
    <a:p>
      <a:pPr>
        <a:defRPr sz="1398"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manualLayout>
          <c:layoutTarget val="inner"/>
          <c:xMode val="edge"/>
          <c:yMode val="edge"/>
          <c:x val="0.47342474432075304"/>
          <c:y val="5.3668161271507697E-2"/>
          <c:w val="0.49771393338763686"/>
          <c:h val="0.81854786380869105"/>
        </c:manualLayout>
      </c:layout>
      <c:barChart>
        <c:barDir val="bar"/>
        <c:grouping val="clustered"/>
        <c:varyColors val="0"/>
        <c:dLbls>
          <c:showLegendKey val="0"/>
          <c:showVal val="0"/>
          <c:showCatName val="0"/>
          <c:showSerName val="0"/>
          <c:showPercent val="0"/>
          <c:showBubbleSize val="0"/>
        </c:dLbls>
        <c:gapWidth val="88"/>
        <c:overlap val="-29"/>
        <c:axId val="198363648"/>
        <c:axId val="34649728"/>
      </c:barChart>
      <c:catAx>
        <c:axId val="198363648"/>
        <c:scaling>
          <c:orientation val="minMax"/>
        </c:scaling>
        <c:delete val="1"/>
        <c:axPos val="l"/>
        <c:numFmt formatCode="General" sourceLinked="1"/>
        <c:majorTickMark val="out"/>
        <c:minorTickMark val="none"/>
        <c:tickLblPos val="nextTo"/>
        <c:crossAx val="34649728"/>
        <c:crosses val="autoZero"/>
        <c:auto val="1"/>
        <c:lblAlgn val="ctr"/>
        <c:lblOffset val="100"/>
        <c:noMultiLvlLbl val="0"/>
      </c:catAx>
      <c:valAx>
        <c:axId val="34649728"/>
        <c:scaling>
          <c:orientation val="minMax"/>
          <c:max val="1"/>
          <c:min val="0"/>
        </c:scaling>
        <c:delete val="0"/>
        <c:axPos val="b"/>
        <c:numFmt formatCode="0%" sourceLinked="0"/>
        <c:majorTickMark val="out"/>
        <c:minorTickMark val="none"/>
        <c:tickLblPos val="nextTo"/>
        <c:txPr>
          <a:bodyPr/>
          <a:lstStyle/>
          <a:p>
            <a:pPr>
              <a:defRPr sz="1300" b="1" baseline="0">
                <a:solidFill>
                  <a:schemeClr val="tx2"/>
                </a:solidFill>
              </a:defRPr>
            </a:pPr>
            <a:endParaRPr lang="en-US"/>
          </a:p>
        </c:txPr>
        <c:crossAx val="198363648"/>
        <c:crosses val="autoZero"/>
        <c:crossBetween val="between"/>
        <c:majorUnit val="0.1"/>
        <c:minorUnit val="0.01"/>
      </c:valAx>
    </c:plotArea>
    <c:legend>
      <c:legendPos val="b"/>
      <c:layout>
        <c:manualLayout>
          <c:xMode val="edge"/>
          <c:yMode val="edge"/>
          <c:x val="0.38820724288076702"/>
          <c:y val="0.93613395379303799"/>
          <c:w val="0.20137963679395601"/>
          <c:h val="5.5138852877359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434906661948098E-2"/>
          <c:y val="4.0209524323158198E-2"/>
          <c:w val="0.94561598224195298"/>
          <c:h val="0.93282149712092999"/>
        </c:manualLayout>
      </c:layout>
      <c:barChart>
        <c:barDir val="col"/>
        <c:grouping val="stacked"/>
        <c:varyColors val="0"/>
        <c:ser>
          <c:idx val="1"/>
          <c:order val="0"/>
          <c:tx>
            <c:strRef>
              <c:f>Sheet1!$B$1</c:f>
              <c:strCache>
                <c:ptCount val="1"/>
                <c:pt idx="0">
                  <c:v>very satisfied</c:v>
                </c:pt>
              </c:strCache>
            </c:strRef>
          </c:tx>
          <c:spPr>
            <a:solidFill>
              <a:schemeClr val="accent4">
                <a:lumMod val="60000"/>
                <a:lumOff val="40000"/>
              </a:schemeClr>
            </a:solidFill>
            <a:ln w="12700">
              <a:solidFill>
                <a:schemeClr val="tx2">
                  <a:alpha val="51000"/>
                </a:schemeClr>
              </a:solidFill>
            </a:ln>
          </c:spPr>
          <c:invertIfNegative val="0"/>
          <c:dPt>
            <c:idx val="0"/>
            <c:invertIfNegative val="0"/>
            <c:bubble3D val="0"/>
            <c:extLst>
              <c:ext xmlns:c16="http://schemas.microsoft.com/office/drawing/2014/chart" uri="{C3380CC4-5D6E-409C-BE32-E72D297353CC}">
                <c16:uniqueId val="{00000001-9F66-4411-994E-4080729F95D3}"/>
              </c:ext>
            </c:extLst>
          </c:dPt>
          <c:dPt>
            <c:idx val="1"/>
            <c:invertIfNegative val="0"/>
            <c:bubble3D val="0"/>
            <c:spPr>
              <a:solidFill>
                <a:schemeClr val="tx2">
                  <a:lumMod val="50000"/>
                  <a:lumOff val="50000"/>
                </a:schemeClr>
              </a:solidFill>
              <a:ln w="12700">
                <a:solidFill>
                  <a:schemeClr val="tx2">
                    <a:alpha val="51000"/>
                  </a:schemeClr>
                </a:solidFill>
              </a:ln>
            </c:spPr>
            <c:extLst>
              <c:ext xmlns:c16="http://schemas.microsoft.com/office/drawing/2014/chart" uri="{C3380CC4-5D6E-409C-BE32-E72D297353CC}">
                <c16:uniqueId val="{00000003-9F66-4411-994E-4080729F95D3}"/>
              </c:ext>
            </c:extLst>
          </c:dPt>
          <c:dPt>
            <c:idx val="2"/>
            <c:invertIfNegative val="0"/>
            <c:bubble3D val="0"/>
            <c:extLst>
              <c:ext xmlns:c16="http://schemas.microsoft.com/office/drawing/2014/chart" uri="{C3380CC4-5D6E-409C-BE32-E72D297353CC}">
                <c16:uniqueId val="{00000005-9F66-4411-994E-4080729F95D3}"/>
              </c:ext>
            </c:extLst>
          </c:dPt>
          <c:dPt>
            <c:idx val="3"/>
            <c:invertIfNegative val="0"/>
            <c:bubble3D val="0"/>
            <c:spPr>
              <a:solidFill>
                <a:schemeClr val="tx2">
                  <a:lumMod val="50000"/>
                  <a:lumOff val="50000"/>
                </a:schemeClr>
              </a:solidFill>
              <a:ln w="12700">
                <a:solidFill>
                  <a:schemeClr val="tx2">
                    <a:alpha val="51000"/>
                  </a:schemeClr>
                </a:solidFill>
              </a:ln>
            </c:spPr>
            <c:extLst>
              <c:ext xmlns:c16="http://schemas.microsoft.com/office/drawing/2014/chart" uri="{C3380CC4-5D6E-409C-BE32-E72D297353CC}">
                <c16:uniqueId val="{00000007-9F66-4411-994E-4080729F95D3}"/>
              </c:ext>
            </c:extLst>
          </c:dPt>
          <c:dPt>
            <c:idx val="4"/>
            <c:invertIfNegative val="0"/>
            <c:bubble3D val="0"/>
            <c:extLst>
              <c:ext xmlns:c16="http://schemas.microsoft.com/office/drawing/2014/chart" uri="{C3380CC4-5D6E-409C-BE32-E72D297353CC}">
                <c16:uniqueId val="{00000009-9F66-4411-994E-4080729F95D3}"/>
              </c:ext>
            </c:extLst>
          </c:dPt>
          <c:dPt>
            <c:idx val="5"/>
            <c:invertIfNegative val="0"/>
            <c:bubble3D val="0"/>
            <c:spPr>
              <a:solidFill>
                <a:schemeClr val="tx2">
                  <a:lumMod val="50000"/>
                  <a:lumOff val="50000"/>
                </a:schemeClr>
              </a:solidFill>
              <a:ln w="12700">
                <a:solidFill>
                  <a:schemeClr val="tx2">
                    <a:alpha val="51000"/>
                  </a:schemeClr>
                </a:solidFill>
              </a:ln>
            </c:spPr>
            <c:extLst>
              <c:ext xmlns:c16="http://schemas.microsoft.com/office/drawing/2014/chart" uri="{C3380CC4-5D6E-409C-BE32-E72D297353CC}">
                <c16:uniqueId val="{0000000B-9F66-4411-994E-4080729F95D3}"/>
              </c:ext>
            </c:extLst>
          </c:dPt>
          <c:dPt>
            <c:idx val="6"/>
            <c:invertIfNegative val="0"/>
            <c:bubble3D val="0"/>
            <c:extLst>
              <c:ext xmlns:c16="http://schemas.microsoft.com/office/drawing/2014/chart" uri="{C3380CC4-5D6E-409C-BE32-E72D297353CC}">
                <c16:uniqueId val="{0000000D-9F66-4411-994E-4080729F95D3}"/>
              </c:ext>
            </c:extLst>
          </c:dPt>
          <c:dPt>
            <c:idx val="7"/>
            <c:invertIfNegative val="0"/>
            <c:bubble3D val="0"/>
            <c:spPr>
              <a:solidFill>
                <a:schemeClr val="tx2">
                  <a:lumMod val="50000"/>
                  <a:lumOff val="50000"/>
                </a:schemeClr>
              </a:solidFill>
              <a:ln w="12700">
                <a:solidFill>
                  <a:schemeClr val="tx2">
                    <a:alpha val="51000"/>
                  </a:schemeClr>
                </a:solidFill>
              </a:ln>
            </c:spPr>
            <c:extLst>
              <c:ext xmlns:c16="http://schemas.microsoft.com/office/drawing/2014/chart" uri="{C3380CC4-5D6E-409C-BE32-E72D297353CC}">
                <c16:uniqueId val="{0000000F-9F66-4411-994E-4080729F95D3}"/>
              </c:ext>
            </c:extLst>
          </c:dPt>
          <c:dPt>
            <c:idx val="8"/>
            <c:invertIfNegative val="0"/>
            <c:bubble3D val="0"/>
            <c:extLst>
              <c:ext xmlns:c16="http://schemas.microsoft.com/office/drawing/2014/chart" uri="{C3380CC4-5D6E-409C-BE32-E72D297353CC}">
                <c16:uniqueId val="{00000011-9F66-4411-994E-4080729F95D3}"/>
              </c:ext>
            </c:extLst>
          </c:dPt>
          <c:dPt>
            <c:idx val="9"/>
            <c:invertIfNegative val="0"/>
            <c:bubble3D val="0"/>
            <c:extLst>
              <c:ext xmlns:c16="http://schemas.microsoft.com/office/drawing/2014/chart" uri="{C3380CC4-5D6E-409C-BE32-E72D297353CC}">
                <c16:uniqueId val="{00000013-9F66-4411-994E-4080729F95D3}"/>
              </c:ext>
            </c:extLst>
          </c:dPt>
          <c:dPt>
            <c:idx val="10"/>
            <c:invertIfNegative val="0"/>
            <c:bubble3D val="0"/>
            <c:extLst>
              <c:ext xmlns:c16="http://schemas.microsoft.com/office/drawing/2014/chart" uri="{C3380CC4-5D6E-409C-BE32-E72D297353CC}">
                <c16:uniqueId val="{00000015-9F66-4411-994E-4080729F95D3}"/>
              </c:ext>
            </c:extLst>
          </c:dPt>
          <c:dPt>
            <c:idx val="11"/>
            <c:invertIfNegative val="0"/>
            <c:bubble3D val="0"/>
            <c:extLst>
              <c:ext xmlns:c16="http://schemas.microsoft.com/office/drawing/2014/chart" uri="{C3380CC4-5D6E-409C-BE32-E72D297353CC}">
                <c16:uniqueId val="{00000017-9F66-4411-994E-4080729F95D3}"/>
              </c:ext>
            </c:extLst>
          </c:dPt>
          <c:dLbls>
            <c:dLbl>
              <c:idx val="8"/>
              <c:layout>
                <c:manualLayout>
                  <c:x val="1.4044943820224599E-3"/>
                  <c:y val="3.424657534246459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F66-4411-994E-4080729F95D3}"/>
                </c:ext>
              </c:extLst>
            </c:dLbl>
            <c:numFmt formatCode="0.0%" sourceLinked="0"/>
            <c:spPr>
              <a:noFill/>
              <a:ln w="1906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Career-related resources and support</c:v>
                </c:pt>
                <c:pt idx="1">
                  <c:v>comp</c:v>
                </c:pt>
                <c:pt idx="2">
                  <c:v>Availability of campus social activities</c:v>
                </c:pt>
                <c:pt idx="3">
                  <c:v>comp</c:v>
                </c:pt>
                <c:pt idx="4">
                  <c:v>Student psychological services</c:v>
                </c:pt>
                <c:pt idx="5">
                  <c:v>comp</c:v>
                </c:pt>
                <c:pt idx="6">
                  <c:v>Overall sense of community among students</c:v>
                </c:pt>
                <c:pt idx="7">
                  <c:v>comp</c:v>
                </c:pt>
              </c:strCache>
            </c:strRef>
          </c:cat>
          <c:val>
            <c:numRef>
              <c:f>Sheet1!$B$2:$B$9</c:f>
              <c:numCache>
                <c:formatCode>0.0%</c:formatCode>
                <c:ptCount val="8"/>
                <c:pt idx="0">
                  <c:v>0.45500000000000002</c:v>
                </c:pt>
                <c:pt idx="1">
                  <c:v>0.36499999999999999</c:v>
                </c:pt>
                <c:pt idx="2">
                  <c:v>0.42899999999999999</c:v>
                </c:pt>
                <c:pt idx="3">
                  <c:v>0.39800000000000002</c:v>
                </c:pt>
                <c:pt idx="4">
                  <c:v>0.28000000000000003</c:v>
                </c:pt>
                <c:pt idx="5">
                  <c:v>0.25600000000000001</c:v>
                </c:pt>
                <c:pt idx="6">
                  <c:v>0.42899999999999999</c:v>
                </c:pt>
                <c:pt idx="7">
                  <c:v>0.372</c:v>
                </c:pt>
              </c:numCache>
            </c:numRef>
          </c:val>
          <c:extLst>
            <c:ext xmlns:c16="http://schemas.microsoft.com/office/drawing/2014/chart" uri="{C3380CC4-5D6E-409C-BE32-E72D297353CC}">
              <c16:uniqueId val="{00000018-9F66-4411-994E-4080729F95D3}"/>
            </c:ext>
          </c:extLst>
        </c:ser>
        <c:ser>
          <c:idx val="0"/>
          <c:order val="1"/>
          <c:tx>
            <c:strRef>
              <c:f>Sheet1!$C$1</c:f>
              <c:strCache>
                <c:ptCount val="1"/>
                <c:pt idx="0">
                  <c:v>satisfied</c:v>
                </c:pt>
              </c:strCache>
            </c:strRef>
          </c:tx>
          <c:spPr>
            <a:solidFill>
              <a:schemeClr val="accent2"/>
            </a:solidFill>
            <a:ln w="9525">
              <a:solidFill>
                <a:schemeClr val="tx2">
                  <a:alpha val="50000"/>
                </a:schemeClr>
              </a:solidFill>
            </a:ln>
          </c:spPr>
          <c:invertIfNegative val="0"/>
          <c:dPt>
            <c:idx val="0"/>
            <c:invertIfNegative val="0"/>
            <c:bubble3D val="0"/>
            <c:spPr>
              <a:solidFill>
                <a:schemeClr val="accent4"/>
              </a:solidFill>
              <a:ln w="9525">
                <a:solidFill>
                  <a:schemeClr val="tx2">
                    <a:alpha val="50000"/>
                  </a:schemeClr>
                </a:solidFill>
              </a:ln>
            </c:spPr>
            <c:extLst>
              <c:ext xmlns:c16="http://schemas.microsoft.com/office/drawing/2014/chart" uri="{C3380CC4-5D6E-409C-BE32-E72D297353CC}">
                <c16:uniqueId val="{0000001A-9F66-4411-994E-4080729F95D3}"/>
              </c:ext>
            </c:extLst>
          </c:dPt>
          <c:dPt>
            <c:idx val="1"/>
            <c:invertIfNegative val="0"/>
            <c:bubble3D val="0"/>
            <c:spPr>
              <a:solidFill>
                <a:schemeClr val="tx2"/>
              </a:solidFill>
              <a:ln w="9525">
                <a:solidFill>
                  <a:schemeClr val="tx2">
                    <a:alpha val="50000"/>
                  </a:schemeClr>
                </a:solidFill>
              </a:ln>
            </c:spPr>
            <c:extLst>
              <c:ext xmlns:c16="http://schemas.microsoft.com/office/drawing/2014/chart" uri="{C3380CC4-5D6E-409C-BE32-E72D297353CC}">
                <c16:uniqueId val="{00000013-3284-44A0-A3EA-83F20DDADCF2}"/>
              </c:ext>
            </c:extLst>
          </c:dPt>
          <c:dPt>
            <c:idx val="2"/>
            <c:invertIfNegative val="0"/>
            <c:bubble3D val="0"/>
            <c:spPr>
              <a:solidFill>
                <a:schemeClr val="accent4"/>
              </a:solidFill>
              <a:ln w="9525">
                <a:solidFill>
                  <a:schemeClr val="tx2">
                    <a:alpha val="50000"/>
                  </a:schemeClr>
                </a:solidFill>
              </a:ln>
            </c:spPr>
            <c:extLst>
              <c:ext xmlns:c16="http://schemas.microsoft.com/office/drawing/2014/chart" uri="{C3380CC4-5D6E-409C-BE32-E72D297353CC}">
                <c16:uniqueId val="{0000001C-9F66-4411-994E-4080729F95D3}"/>
              </c:ext>
            </c:extLst>
          </c:dPt>
          <c:dPt>
            <c:idx val="3"/>
            <c:invertIfNegative val="0"/>
            <c:bubble3D val="0"/>
            <c:spPr>
              <a:solidFill>
                <a:schemeClr val="tx2"/>
              </a:solidFill>
              <a:ln w="9525">
                <a:solidFill>
                  <a:schemeClr val="tx2">
                    <a:alpha val="50000"/>
                  </a:schemeClr>
                </a:solidFill>
              </a:ln>
            </c:spPr>
            <c:extLst>
              <c:ext xmlns:c16="http://schemas.microsoft.com/office/drawing/2014/chart" uri="{C3380CC4-5D6E-409C-BE32-E72D297353CC}">
                <c16:uniqueId val="{00000017-3284-44A0-A3EA-83F20DDADCF2}"/>
              </c:ext>
            </c:extLst>
          </c:dPt>
          <c:dPt>
            <c:idx val="4"/>
            <c:invertIfNegative val="0"/>
            <c:bubble3D val="0"/>
            <c:spPr>
              <a:solidFill>
                <a:schemeClr val="accent4"/>
              </a:solidFill>
              <a:ln w="9525">
                <a:solidFill>
                  <a:schemeClr val="tx2">
                    <a:alpha val="50000"/>
                  </a:schemeClr>
                </a:solidFill>
              </a:ln>
            </c:spPr>
            <c:extLst>
              <c:ext xmlns:c16="http://schemas.microsoft.com/office/drawing/2014/chart" uri="{C3380CC4-5D6E-409C-BE32-E72D297353CC}">
                <c16:uniqueId val="{0000001E-9F66-4411-994E-4080729F95D3}"/>
              </c:ext>
            </c:extLst>
          </c:dPt>
          <c:dPt>
            <c:idx val="5"/>
            <c:invertIfNegative val="0"/>
            <c:bubble3D val="0"/>
            <c:spPr>
              <a:solidFill>
                <a:schemeClr val="tx2"/>
              </a:solidFill>
              <a:ln w="9525">
                <a:solidFill>
                  <a:schemeClr val="tx2">
                    <a:alpha val="50000"/>
                  </a:schemeClr>
                </a:solidFill>
              </a:ln>
            </c:spPr>
            <c:extLst>
              <c:ext xmlns:c16="http://schemas.microsoft.com/office/drawing/2014/chart" uri="{C3380CC4-5D6E-409C-BE32-E72D297353CC}">
                <c16:uniqueId val="{0000001B-3284-44A0-A3EA-83F20DDADCF2}"/>
              </c:ext>
            </c:extLst>
          </c:dPt>
          <c:dPt>
            <c:idx val="6"/>
            <c:invertIfNegative val="0"/>
            <c:bubble3D val="0"/>
            <c:spPr>
              <a:solidFill>
                <a:schemeClr val="accent4"/>
              </a:solidFill>
              <a:ln w="9525">
                <a:solidFill>
                  <a:schemeClr val="tx2">
                    <a:alpha val="50000"/>
                  </a:schemeClr>
                </a:solidFill>
              </a:ln>
            </c:spPr>
            <c:extLst>
              <c:ext xmlns:c16="http://schemas.microsoft.com/office/drawing/2014/chart" uri="{C3380CC4-5D6E-409C-BE32-E72D297353CC}">
                <c16:uniqueId val="{00000020-9F66-4411-994E-4080729F95D3}"/>
              </c:ext>
            </c:extLst>
          </c:dPt>
          <c:dPt>
            <c:idx val="7"/>
            <c:invertIfNegative val="0"/>
            <c:bubble3D val="0"/>
            <c:spPr>
              <a:solidFill>
                <a:schemeClr val="tx2"/>
              </a:solidFill>
              <a:ln w="9525">
                <a:solidFill>
                  <a:schemeClr val="tx2">
                    <a:alpha val="50000"/>
                  </a:schemeClr>
                </a:solidFill>
              </a:ln>
            </c:spPr>
            <c:extLst>
              <c:ext xmlns:c16="http://schemas.microsoft.com/office/drawing/2014/chart" uri="{C3380CC4-5D6E-409C-BE32-E72D297353CC}">
                <c16:uniqueId val="{0000001F-3284-44A0-A3EA-83F20DDADCF2}"/>
              </c:ext>
            </c:extLst>
          </c:dPt>
          <c:dPt>
            <c:idx val="8"/>
            <c:invertIfNegative val="0"/>
            <c:bubble3D val="0"/>
            <c:spPr>
              <a:solidFill>
                <a:srgbClr val="C5FFFE"/>
              </a:solidFill>
              <a:ln w="9525">
                <a:solidFill>
                  <a:schemeClr val="tx2">
                    <a:alpha val="50000"/>
                  </a:schemeClr>
                </a:solidFill>
              </a:ln>
            </c:spPr>
            <c:extLst>
              <c:ext xmlns:c16="http://schemas.microsoft.com/office/drawing/2014/chart" uri="{C3380CC4-5D6E-409C-BE32-E72D297353CC}">
                <c16:uniqueId val="{00000022-9F66-4411-994E-4080729F95D3}"/>
              </c:ext>
            </c:extLst>
          </c:dPt>
          <c:dPt>
            <c:idx val="10"/>
            <c:invertIfNegative val="0"/>
            <c:bubble3D val="0"/>
            <c:spPr>
              <a:solidFill>
                <a:srgbClr val="C5FFFE"/>
              </a:solidFill>
              <a:ln w="9525">
                <a:solidFill>
                  <a:schemeClr val="tx2">
                    <a:alpha val="50000"/>
                  </a:schemeClr>
                </a:solidFill>
              </a:ln>
            </c:spPr>
            <c:extLst>
              <c:ext xmlns:c16="http://schemas.microsoft.com/office/drawing/2014/chart" uri="{C3380CC4-5D6E-409C-BE32-E72D297353CC}">
                <c16:uniqueId val="{00000024-9F66-4411-994E-4080729F95D3}"/>
              </c:ext>
            </c:extLst>
          </c:dPt>
          <c:dLbls>
            <c:numFmt formatCode="0.0%" sourceLinked="0"/>
            <c:spPr>
              <a:noFill/>
              <a:ln w="1906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Career-related resources and support</c:v>
                </c:pt>
                <c:pt idx="1">
                  <c:v>comp</c:v>
                </c:pt>
                <c:pt idx="2">
                  <c:v>Availability of campus social activities</c:v>
                </c:pt>
                <c:pt idx="3">
                  <c:v>comp</c:v>
                </c:pt>
                <c:pt idx="4">
                  <c:v>Student psychological services</c:v>
                </c:pt>
                <c:pt idx="5">
                  <c:v>comp</c:v>
                </c:pt>
                <c:pt idx="6">
                  <c:v>Overall sense of community among students</c:v>
                </c:pt>
                <c:pt idx="7">
                  <c:v>comp</c:v>
                </c:pt>
              </c:strCache>
            </c:strRef>
          </c:cat>
          <c:val>
            <c:numRef>
              <c:f>Sheet1!$C$2:$C$9</c:f>
              <c:numCache>
                <c:formatCode>0.0%</c:formatCode>
                <c:ptCount val="8"/>
                <c:pt idx="0">
                  <c:v>0.182</c:v>
                </c:pt>
                <c:pt idx="1">
                  <c:v>0.152</c:v>
                </c:pt>
                <c:pt idx="2">
                  <c:v>0.25700000000000001</c:v>
                </c:pt>
                <c:pt idx="3">
                  <c:v>0.16300000000000001</c:v>
                </c:pt>
                <c:pt idx="4">
                  <c:v>0.24</c:v>
                </c:pt>
                <c:pt idx="5">
                  <c:v>0.13100000000000001</c:v>
                </c:pt>
                <c:pt idx="6">
                  <c:v>0.4</c:v>
                </c:pt>
                <c:pt idx="7">
                  <c:v>0.19700000000000001</c:v>
                </c:pt>
              </c:numCache>
            </c:numRef>
          </c:val>
          <c:extLst>
            <c:ext xmlns:c16="http://schemas.microsoft.com/office/drawing/2014/chart" uri="{C3380CC4-5D6E-409C-BE32-E72D297353CC}">
              <c16:uniqueId val="{00000025-9F66-4411-994E-4080729F95D3}"/>
            </c:ext>
          </c:extLst>
        </c:ser>
        <c:dLbls>
          <c:showLegendKey val="0"/>
          <c:showVal val="0"/>
          <c:showCatName val="0"/>
          <c:showSerName val="0"/>
          <c:showPercent val="0"/>
          <c:showBubbleSize val="0"/>
        </c:dLbls>
        <c:gapWidth val="44"/>
        <c:overlap val="100"/>
        <c:axId val="73838080"/>
        <c:axId val="681090368"/>
      </c:barChart>
      <c:catAx>
        <c:axId val="73838080"/>
        <c:scaling>
          <c:orientation val="minMax"/>
        </c:scaling>
        <c:delete val="0"/>
        <c:axPos val="b"/>
        <c:majorGridlines/>
        <c:numFmt formatCode="General" sourceLinked="0"/>
        <c:majorTickMark val="none"/>
        <c:minorTickMark val="none"/>
        <c:tickLblPos val="none"/>
        <c:crossAx val="681090368"/>
        <c:crosses val="autoZero"/>
        <c:auto val="1"/>
        <c:lblAlgn val="ctr"/>
        <c:lblOffset val="100"/>
        <c:tickLblSkip val="2"/>
        <c:tickMarkSkip val="2"/>
        <c:noMultiLvlLbl val="0"/>
      </c:catAx>
      <c:valAx>
        <c:axId val="681090368"/>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73838080"/>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899"/>
        </c:manualLayout>
      </c:layout>
      <c:barChart>
        <c:barDir val="col"/>
        <c:grouping val="stacked"/>
        <c:varyColors val="0"/>
        <c:ser>
          <c:idx val="1"/>
          <c:order val="0"/>
          <c:tx>
            <c:strRef>
              <c:f>Sheet1!$C$1</c:f>
              <c:strCache>
                <c:ptCount val="1"/>
                <c:pt idx="0">
                  <c:v>very satisfied</c:v>
                </c:pt>
              </c:strCache>
            </c:strRef>
          </c:tx>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8F7B-4844-8D8F-9515AA8A153B}"/>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8F7B-4844-8D8F-9515AA8A153B}"/>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I will give this college money as an alum</c:v>
                </c:pt>
                <c:pt idx="1">
                  <c:v>comp</c:v>
                </c:pt>
                <c:pt idx="2">
                  <c:v>I plan to remain engaged with this college (e.g. campus events, fundraising, admissions)</c:v>
                </c:pt>
                <c:pt idx="3">
                  <c:v>comp</c:v>
                </c:pt>
              </c:strCache>
            </c:strRef>
          </c:cat>
          <c:val>
            <c:numRef>
              <c:f>Sheet1!$C$2:$C$5</c:f>
              <c:numCache>
                <c:formatCode>0.0%</c:formatCode>
                <c:ptCount val="4"/>
                <c:pt idx="0">
                  <c:v>0.42899999999999999</c:v>
                </c:pt>
                <c:pt idx="1">
                  <c:v>0.307</c:v>
                </c:pt>
                <c:pt idx="2">
                  <c:v>0.4</c:v>
                </c:pt>
                <c:pt idx="3">
                  <c:v>0.34300000000000003</c:v>
                </c:pt>
              </c:numCache>
            </c:numRef>
          </c:val>
          <c:extLst>
            <c:ext xmlns:c16="http://schemas.microsoft.com/office/drawing/2014/chart" uri="{C3380CC4-5D6E-409C-BE32-E72D297353CC}">
              <c16:uniqueId val="{00000004-8F7B-4844-8D8F-9515AA8A153B}"/>
            </c:ext>
          </c:extLst>
        </c:ser>
        <c:ser>
          <c:idx val="0"/>
          <c:order val="1"/>
          <c:tx>
            <c:strRef>
              <c:f>Sheet1!$B$1</c:f>
              <c:strCache>
                <c:ptCount val="1"/>
                <c:pt idx="0">
                  <c:v>satisfied</c:v>
                </c:pt>
              </c:strCache>
            </c:strRef>
          </c:tx>
          <c:spPr>
            <a:solidFill>
              <a:schemeClr val="accent2"/>
            </a:solidFill>
            <a:ln w="3175">
              <a:solidFill>
                <a:schemeClr val="tx1"/>
              </a:solidFill>
            </a:ln>
          </c:spPr>
          <c:invertIfNegative val="0"/>
          <c:dPt>
            <c:idx val="0"/>
            <c:invertIfNegative val="0"/>
            <c:bubble3D val="0"/>
            <c:spPr>
              <a:solidFill>
                <a:schemeClr val="accent4"/>
              </a:solidFill>
              <a:ln w="3175">
                <a:solidFill>
                  <a:schemeClr val="tx1"/>
                </a:solidFill>
              </a:ln>
            </c:spPr>
            <c:extLst>
              <c:ext xmlns:c16="http://schemas.microsoft.com/office/drawing/2014/chart" uri="{C3380CC4-5D6E-409C-BE32-E72D297353CC}">
                <c16:uniqueId val="{00000006-8F7B-4844-8D8F-9515AA8A153B}"/>
              </c:ext>
            </c:extLst>
          </c:dPt>
          <c:dPt>
            <c:idx val="1"/>
            <c:invertIfNegative val="0"/>
            <c:bubble3D val="0"/>
            <c:spPr>
              <a:solidFill>
                <a:schemeClr val="tx2"/>
              </a:solidFill>
              <a:ln w="3175">
                <a:solidFill>
                  <a:schemeClr val="tx1"/>
                </a:solidFill>
              </a:ln>
            </c:spPr>
            <c:extLst>
              <c:ext xmlns:c16="http://schemas.microsoft.com/office/drawing/2014/chart" uri="{C3380CC4-5D6E-409C-BE32-E72D297353CC}">
                <c16:uniqueId val="{00000007-7854-48DB-AADC-967399847259}"/>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08-8F7B-4844-8D8F-9515AA8A153B}"/>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B-7854-48DB-AADC-967399847259}"/>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I will give this college money as an alum</c:v>
                </c:pt>
                <c:pt idx="1">
                  <c:v>comp</c:v>
                </c:pt>
                <c:pt idx="2">
                  <c:v>I plan to remain engaged with this college (e.g. campus events, fundraising, admissions)</c:v>
                </c:pt>
                <c:pt idx="3">
                  <c:v>comp</c:v>
                </c:pt>
              </c:strCache>
            </c:strRef>
          </c:cat>
          <c:val>
            <c:numRef>
              <c:f>Sheet1!$B$2:$B$5</c:f>
              <c:numCache>
                <c:formatCode>0.0%</c:formatCode>
                <c:ptCount val="4"/>
                <c:pt idx="0">
                  <c:v>8.5999999999999993E-2</c:v>
                </c:pt>
                <c:pt idx="1">
                  <c:v>5.5E-2</c:v>
                </c:pt>
                <c:pt idx="2">
                  <c:v>8.5999999999999993E-2</c:v>
                </c:pt>
                <c:pt idx="3">
                  <c:v>6.7000000000000004E-2</c:v>
                </c:pt>
              </c:numCache>
            </c:numRef>
          </c:val>
          <c:extLst>
            <c:ext xmlns:c16="http://schemas.microsoft.com/office/drawing/2014/chart" uri="{C3380CC4-5D6E-409C-BE32-E72D297353CC}">
              <c16:uniqueId val="{00000009-8F7B-4844-8D8F-9515AA8A153B}"/>
            </c:ext>
          </c:extLst>
        </c:ser>
        <c:dLbls>
          <c:showLegendKey val="0"/>
          <c:showVal val="0"/>
          <c:showCatName val="0"/>
          <c:showSerName val="0"/>
          <c:showPercent val="0"/>
          <c:showBubbleSize val="0"/>
        </c:dLbls>
        <c:gapWidth val="131"/>
        <c:overlap val="100"/>
        <c:axId val="74188288"/>
        <c:axId val="681095104"/>
      </c:barChart>
      <c:catAx>
        <c:axId val="74188288"/>
        <c:scaling>
          <c:orientation val="minMax"/>
        </c:scaling>
        <c:delete val="0"/>
        <c:axPos val="b"/>
        <c:majorGridlines/>
        <c:numFmt formatCode="General" sourceLinked="0"/>
        <c:majorTickMark val="none"/>
        <c:minorTickMark val="none"/>
        <c:tickLblPos val="none"/>
        <c:crossAx val="681095104"/>
        <c:crosses val="autoZero"/>
        <c:auto val="1"/>
        <c:lblAlgn val="ctr"/>
        <c:lblOffset val="100"/>
        <c:tickLblSkip val="2"/>
        <c:tickMarkSkip val="2"/>
        <c:noMultiLvlLbl val="0"/>
      </c:catAx>
      <c:valAx>
        <c:axId val="681095104"/>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74188288"/>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2000">
                <a:solidFill>
                  <a:schemeClr val="accent1">
                    <a:lumMod val="50000"/>
                  </a:schemeClr>
                </a:solidFill>
                <a:latin typeface="Franklin Gothic Medium" panose="020B0603020102020204" pitchFamily="34" charset="0"/>
              </a:defRPr>
            </a:pPr>
            <a:r>
              <a:rPr lang="en-US" sz="2000" dirty="0">
                <a:solidFill>
                  <a:schemeClr val="tx2"/>
                </a:solidFill>
                <a:latin typeface="Franklin Gothic Medium" panose="020B0603020102020204" pitchFamily="34" charset="0"/>
              </a:rPr>
              <a:t>Race/Ethnicity</a:t>
            </a:r>
            <a:r>
              <a:rPr lang="en-US" sz="2000" baseline="0" dirty="0">
                <a:solidFill>
                  <a:schemeClr val="tx2"/>
                </a:solidFill>
                <a:latin typeface="Franklin Gothic Medium" panose="020B0603020102020204" pitchFamily="34" charset="0"/>
              </a:rPr>
              <a:t> </a:t>
            </a:r>
          </a:p>
        </c:rich>
      </c:tx>
      <c:layout>
        <c:manualLayout>
          <c:xMode val="edge"/>
          <c:yMode val="edge"/>
          <c:x val="0.44902191405915104"/>
          <c:y val="0"/>
        </c:manualLayout>
      </c:layout>
      <c:overlay val="0"/>
    </c:title>
    <c:autoTitleDeleted val="0"/>
    <c:plotArea>
      <c:layout>
        <c:manualLayout>
          <c:layoutTarget val="inner"/>
          <c:xMode val="edge"/>
          <c:yMode val="edge"/>
          <c:x val="0.140605679498396"/>
          <c:y val="8.7462626954239397E-2"/>
          <c:w val="0.84782024642753995"/>
          <c:h val="0.70122256457073295"/>
        </c:manualLayout>
      </c:layout>
      <c:barChart>
        <c:barDir val="col"/>
        <c:grouping val="clustered"/>
        <c:varyColors val="0"/>
        <c:ser>
          <c:idx val="0"/>
          <c:order val="0"/>
          <c:spPr>
            <a:solidFill>
              <a:srgbClr val="93328E"/>
            </a:solidFill>
          </c:spPr>
          <c:invertIfNegative val="0"/>
          <c:dLbls>
            <c:numFmt formatCode="0.0%" sourceLinked="0"/>
            <c:spPr>
              <a:noFill/>
              <a:ln w="21370">
                <a:noFill/>
              </a:ln>
            </c:spPr>
            <c:txPr>
              <a:bodyPr/>
              <a:lstStyle/>
              <a:p>
                <a:pPr>
                  <a:defRPr sz="1400" b="1" i="0" u="none" strike="noStrike" baseline="0">
                    <a:solidFill>
                      <a:schemeClr val="tx2"/>
                    </a:solidFill>
                    <a:latin typeface="Garamond"/>
                    <a:ea typeface="Garamond"/>
                    <a:cs typeface="Garamond"/>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African American/
Black</c:v>
                </c:pt>
                <c:pt idx="1">
                  <c:v>American Indian/
Alaska Native</c:v>
                </c:pt>
                <c:pt idx="2">
                  <c:v>Asian/
Native Hawaiian/
Pacific Islander</c:v>
                </c:pt>
                <c:pt idx="3">
                  <c:v>Latina/o/x</c:v>
                </c:pt>
                <c:pt idx="4">
                  <c:v>White/
Caucasian</c:v>
                </c:pt>
                <c:pt idx="5">
                  <c:v>Other Race/
Ethnicity</c:v>
                </c:pt>
                <c:pt idx="6">
                  <c:v>Two or More
Races/
Ethnicities</c:v>
                </c:pt>
              </c:strCache>
            </c:strRef>
          </c:cat>
          <c:val>
            <c:numRef>
              <c:f>Sheet1!$B$2:$B$8</c:f>
              <c:numCache>
                <c:formatCode>0.0%</c:formatCode>
                <c:ptCount val="7"/>
                <c:pt idx="0">
                  <c:v>0</c:v>
                </c:pt>
                <c:pt idx="1">
                  <c:v>0</c:v>
                </c:pt>
                <c:pt idx="2">
                  <c:v>0.114</c:v>
                </c:pt>
                <c:pt idx="3">
                  <c:v>0</c:v>
                </c:pt>
                <c:pt idx="4">
                  <c:v>0.75</c:v>
                </c:pt>
                <c:pt idx="5">
                  <c:v>2.3E-2</c:v>
                </c:pt>
                <c:pt idx="6">
                  <c:v>0.114</c:v>
                </c:pt>
              </c:numCache>
            </c:numRef>
          </c:val>
          <c:extLst>
            <c:ext xmlns:c16="http://schemas.microsoft.com/office/drawing/2014/chart" uri="{C3380CC4-5D6E-409C-BE32-E72D297353CC}">
              <c16:uniqueId val="{00000000-63BE-46AC-B8EE-38A80999543D}"/>
            </c:ext>
          </c:extLst>
        </c:ser>
        <c:dLbls>
          <c:showLegendKey val="0"/>
          <c:showVal val="1"/>
          <c:showCatName val="0"/>
          <c:showSerName val="0"/>
          <c:showPercent val="0"/>
          <c:showBubbleSize val="0"/>
        </c:dLbls>
        <c:gapWidth val="50"/>
        <c:axId val="86228992"/>
        <c:axId val="90234176"/>
      </c:barChart>
      <c:catAx>
        <c:axId val="86228992"/>
        <c:scaling>
          <c:orientation val="minMax"/>
        </c:scaling>
        <c:delete val="0"/>
        <c:axPos val="b"/>
        <c:numFmt formatCode="General" sourceLinked="1"/>
        <c:majorTickMark val="out"/>
        <c:minorTickMark val="none"/>
        <c:tickLblPos val="nextTo"/>
        <c:spPr>
          <a:ln w="19050">
            <a:solidFill>
              <a:schemeClr val="tx1"/>
            </a:solidFill>
          </a:ln>
        </c:spPr>
        <c:txPr>
          <a:bodyPr rot="-5400000" vert="horz"/>
          <a:lstStyle/>
          <a:p>
            <a:pPr>
              <a:defRPr sz="1100">
                <a:solidFill>
                  <a:schemeClr val="tx2"/>
                </a:solidFill>
              </a:defRPr>
            </a:pPr>
            <a:endParaRPr lang="en-US"/>
          </a:p>
        </c:txPr>
        <c:crossAx val="90234176"/>
        <c:crosses val="autoZero"/>
        <c:auto val="1"/>
        <c:lblAlgn val="ctr"/>
        <c:lblOffset val="100"/>
        <c:tickLblSkip val="1"/>
        <c:tickMarkSkip val="1"/>
        <c:noMultiLvlLbl val="0"/>
      </c:catAx>
      <c:valAx>
        <c:axId val="90234176"/>
        <c:scaling>
          <c:orientation val="minMax"/>
          <c:max val="1"/>
          <c:min val="0"/>
        </c:scaling>
        <c:delete val="0"/>
        <c:axPos val="l"/>
        <c:numFmt formatCode="0%" sourceLinked="0"/>
        <c:majorTickMark val="none"/>
        <c:minorTickMark val="none"/>
        <c:tickLblPos val="nextTo"/>
        <c:spPr>
          <a:ln w="19050">
            <a:solidFill>
              <a:schemeClr val="tx1"/>
            </a:solidFill>
          </a:ln>
        </c:spPr>
        <c:txPr>
          <a:bodyPr rot="0" vert="horz"/>
          <a:lstStyle/>
          <a:p>
            <a:pPr>
              <a:defRPr sz="1400" b="1" i="0" u="none" strike="noStrike" baseline="0">
                <a:solidFill>
                  <a:schemeClr val="tx2"/>
                </a:solidFill>
                <a:latin typeface="Garamond"/>
                <a:ea typeface="Garamond"/>
                <a:cs typeface="Garamond"/>
              </a:defRPr>
            </a:pPr>
            <a:endParaRPr lang="en-US"/>
          </a:p>
        </c:txPr>
        <c:crossAx val="86228992"/>
        <c:crosses val="autoZero"/>
        <c:crossBetween val="between"/>
        <c:majorUnit val="0.1"/>
        <c:minorUnit val="0.04"/>
      </c:valAx>
      <c:spPr>
        <a:noFill/>
        <a:ln w="25403">
          <a:noFill/>
        </a:ln>
      </c:spPr>
    </c:plotArea>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0"/>
    <c:plotArea>
      <c:layout>
        <c:manualLayout>
          <c:layoutTarget val="inner"/>
          <c:xMode val="edge"/>
          <c:yMode val="edge"/>
          <c:x val="0.243123020182822"/>
          <c:y val="5.3668161271507697E-2"/>
          <c:w val="0.723705312697982"/>
          <c:h val="0.81854786380869105"/>
        </c:manualLayout>
      </c:layout>
      <c:barChart>
        <c:barDir val="bar"/>
        <c:grouping val="clustered"/>
        <c:varyColors val="0"/>
        <c:ser>
          <c:idx val="1"/>
          <c:order val="0"/>
          <c:tx>
            <c:strRef>
              <c:f>Sheet1!$C$1</c:f>
              <c:strCache>
                <c:ptCount val="1"/>
                <c:pt idx="0">
                  <c:v>Women/Trans women</c:v>
                </c:pt>
              </c:strCache>
            </c:strRef>
          </c:tx>
          <c:spPr>
            <a:ln w="9525">
              <a:solidFill>
                <a:schemeClr val="tx2"/>
              </a:solidFill>
            </a:ln>
          </c:spPr>
          <c:invertIfNegative val="0"/>
          <c:dLbls>
            <c:numFmt formatCode="0.0%" sourceLinked="0"/>
            <c:spPr>
              <a:noFill/>
              <a:ln>
                <a:noFill/>
              </a:ln>
              <a:effectLst/>
            </c:spPr>
            <c:txPr>
              <a:bodyPr/>
              <a:lstStyle/>
              <a:p>
                <a:pPr>
                  <a:defRPr sz="1200" b="1" i="0" baseline="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Other</c:v>
                </c:pt>
                <c:pt idx="1">
                  <c:v>Social Sciences</c:v>
                </c:pt>
                <c:pt idx="2">
                  <c:v>Physical Sciences</c:v>
                </c:pt>
                <c:pt idx="3">
                  <c:v>Math or Computer Science</c:v>
                </c:pt>
                <c:pt idx="4">
                  <c:v>Arts &amp; Humanities</c:v>
                </c:pt>
                <c:pt idx="5">
                  <c:v>History or Political Science</c:v>
                </c:pt>
                <c:pt idx="6">
                  <c:v>Fine Arts</c:v>
                </c:pt>
                <c:pt idx="7">
                  <c:v>English</c:v>
                </c:pt>
                <c:pt idx="8">
                  <c:v>Engineering</c:v>
                </c:pt>
                <c:pt idx="9">
                  <c:v>Education</c:v>
                </c:pt>
                <c:pt idx="10">
                  <c:v>Business</c:v>
                </c:pt>
                <c:pt idx="11">
                  <c:v>Biological Sciences</c:v>
                </c:pt>
                <c:pt idx="12">
                  <c:v>Agriculture</c:v>
                </c:pt>
              </c:strCache>
            </c:strRef>
          </c:cat>
          <c:val>
            <c:numRef>
              <c:f>Sheet1!$C$2:$C$14</c:f>
              <c:numCache>
                <c:formatCode>0.0%</c:formatCode>
                <c:ptCount val="13"/>
                <c:pt idx="0">
                  <c:v>0.20799999999999999</c:v>
                </c:pt>
                <c:pt idx="1">
                  <c:v>0</c:v>
                </c:pt>
                <c:pt idx="2">
                  <c:v>0</c:v>
                </c:pt>
                <c:pt idx="3">
                  <c:v>0</c:v>
                </c:pt>
                <c:pt idx="4">
                  <c:v>0</c:v>
                </c:pt>
                <c:pt idx="5">
                  <c:v>0</c:v>
                </c:pt>
                <c:pt idx="6">
                  <c:v>0</c:v>
                </c:pt>
                <c:pt idx="7">
                  <c:v>0</c:v>
                </c:pt>
                <c:pt idx="8">
                  <c:v>0.25</c:v>
                </c:pt>
                <c:pt idx="9">
                  <c:v>4.2000000000000003E-2</c:v>
                </c:pt>
                <c:pt idx="10">
                  <c:v>0</c:v>
                </c:pt>
                <c:pt idx="11">
                  <c:v>0.5</c:v>
                </c:pt>
                <c:pt idx="12">
                  <c:v>0</c:v>
                </c:pt>
              </c:numCache>
            </c:numRef>
          </c:val>
          <c:extLst>
            <c:ext xmlns:c16="http://schemas.microsoft.com/office/drawing/2014/chart" uri="{C3380CC4-5D6E-409C-BE32-E72D297353CC}">
              <c16:uniqueId val="{00000000-2349-47EC-A0C5-1CEDBFB5973C}"/>
            </c:ext>
          </c:extLst>
        </c:ser>
        <c:ser>
          <c:idx val="0"/>
          <c:order val="1"/>
          <c:tx>
            <c:strRef>
              <c:f>Sheet1!$B$1</c:f>
              <c:strCache>
                <c:ptCount val="1"/>
                <c:pt idx="0">
                  <c:v>Men/Trans men</c:v>
                </c:pt>
              </c:strCache>
            </c:strRef>
          </c:tx>
          <c:spPr>
            <a:ln>
              <a:solidFill>
                <a:schemeClr val="tx2"/>
              </a:solidFill>
            </a:ln>
          </c:spPr>
          <c:invertIfNegative val="0"/>
          <c:dLbls>
            <c:numFmt formatCode="0.0%" sourceLinked="0"/>
            <c:spPr>
              <a:noFill/>
              <a:ln>
                <a:noFill/>
              </a:ln>
              <a:effectLst/>
            </c:spPr>
            <c:txPr>
              <a:bodyPr/>
              <a:lstStyle/>
              <a:p>
                <a:pPr>
                  <a:defRPr sz="1200" b="1" i="0" baseline="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Other</c:v>
                </c:pt>
                <c:pt idx="1">
                  <c:v>Social Sciences</c:v>
                </c:pt>
                <c:pt idx="2">
                  <c:v>Physical Sciences</c:v>
                </c:pt>
                <c:pt idx="3">
                  <c:v>Math or Computer Science</c:v>
                </c:pt>
                <c:pt idx="4">
                  <c:v>Arts &amp; Humanities</c:v>
                </c:pt>
                <c:pt idx="5">
                  <c:v>History or Political Science</c:v>
                </c:pt>
                <c:pt idx="6">
                  <c:v>Fine Arts</c:v>
                </c:pt>
                <c:pt idx="7">
                  <c:v>English</c:v>
                </c:pt>
                <c:pt idx="8">
                  <c:v>Engineering</c:v>
                </c:pt>
                <c:pt idx="9">
                  <c:v>Education</c:v>
                </c:pt>
                <c:pt idx="10">
                  <c:v>Business</c:v>
                </c:pt>
                <c:pt idx="11">
                  <c:v>Biological Sciences</c:v>
                </c:pt>
                <c:pt idx="12">
                  <c:v>Agriculture</c:v>
                </c:pt>
              </c:strCache>
            </c:strRef>
          </c:cat>
          <c:val>
            <c:numRef>
              <c:f>Sheet1!$B$2:$B$14</c:f>
              <c:numCache>
                <c:formatCode>0.0%</c:formatCode>
                <c:ptCount val="13"/>
                <c:pt idx="0">
                  <c:v>0.188</c:v>
                </c:pt>
                <c:pt idx="1">
                  <c:v>0</c:v>
                </c:pt>
                <c:pt idx="2">
                  <c:v>0</c:v>
                </c:pt>
                <c:pt idx="3">
                  <c:v>0</c:v>
                </c:pt>
                <c:pt idx="4">
                  <c:v>0</c:v>
                </c:pt>
                <c:pt idx="5">
                  <c:v>0</c:v>
                </c:pt>
                <c:pt idx="6">
                  <c:v>0</c:v>
                </c:pt>
                <c:pt idx="7">
                  <c:v>0</c:v>
                </c:pt>
                <c:pt idx="8">
                  <c:v>0.25</c:v>
                </c:pt>
                <c:pt idx="9">
                  <c:v>0</c:v>
                </c:pt>
                <c:pt idx="10">
                  <c:v>6.3E-2</c:v>
                </c:pt>
                <c:pt idx="11">
                  <c:v>0.438</c:v>
                </c:pt>
                <c:pt idx="12">
                  <c:v>6.3E-2</c:v>
                </c:pt>
              </c:numCache>
            </c:numRef>
          </c:val>
          <c:extLst>
            <c:ext xmlns:c16="http://schemas.microsoft.com/office/drawing/2014/chart" uri="{C3380CC4-5D6E-409C-BE32-E72D297353CC}">
              <c16:uniqueId val="{00000001-2349-47EC-A0C5-1CEDBFB5973C}"/>
            </c:ext>
          </c:extLst>
        </c:ser>
        <c:dLbls>
          <c:showLegendKey val="0"/>
          <c:showVal val="0"/>
          <c:showCatName val="0"/>
          <c:showSerName val="0"/>
          <c:showPercent val="0"/>
          <c:showBubbleSize val="0"/>
        </c:dLbls>
        <c:gapWidth val="88"/>
        <c:overlap val="-29"/>
        <c:axId val="199426048"/>
        <c:axId val="67661760"/>
      </c:barChart>
      <c:catAx>
        <c:axId val="199426048"/>
        <c:scaling>
          <c:orientation val="minMax"/>
        </c:scaling>
        <c:delete val="0"/>
        <c:axPos val="l"/>
        <c:numFmt formatCode="General" sourceLinked="1"/>
        <c:majorTickMark val="out"/>
        <c:minorTickMark val="none"/>
        <c:tickLblPos val="nextTo"/>
        <c:txPr>
          <a:bodyPr/>
          <a:lstStyle/>
          <a:p>
            <a:pPr>
              <a:defRPr sz="1300" b="1" baseline="0">
                <a:solidFill>
                  <a:schemeClr val="tx2"/>
                </a:solidFill>
              </a:defRPr>
            </a:pPr>
            <a:endParaRPr lang="en-US"/>
          </a:p>
        </c:txPr>
        <c:crossAx val="67661760"/>
        <c:crosses val="autoZero"/>
        <c:auto val="1"/>
        <c:lblAlgn val="ctr"/>
        <c:lblOffset val="100"/>
        <c:noMultiLvlLbl val="0"/>
      </c:catAx>
      <c:valAx>
        <c:axId val="67661760"/>
        <c:scaling>
          <c:orientation val="minMax"/>
          <c:max val="0.75000000000000011"/>
          <c:min val="0"/>
        </c:scaling>
        <c:delete val="0"/>
        <c:axPos val="b"/>
        <c:numFmt formatCode="0%" sourceLinked="0"/>
        <c:majorTickMark val="out"/>
        <c:minorTickMark val="none"/>
        <c:tickLblPos val="nextTo"/>
        <c:txPr>
          <a:bodyPr/>
          <a:lstStyle/>
          <a:p>
            <a:pPr>
              <a:defRPr sz="1300" b="1" baseline="0">
                <a:solidFill>
                  <a:schemeClr val="tx2"/>
                </a:solidFill>
              </a:defRPr>
            </a:pPr>
            <a:endParaRPr lang="en-US"/>
          </a:p>
        </c:txPr>
        <c:crossAx val="199426048"/>
        <c:crosses val="autoZero"/>
        <c:crossBetween val="between"/>
        <c:majorUnit val="0.1"/>
        <c:minorUnit val="0.01"/>
      </c:valAx>
    </c:plotArea>
    <c:legend>
      <c:legendPos val="b"/>
      <c:layout>
        <c:manualLayout>
          <c:xMode val="edge"/>
          <c:yMode val="edge"/>
          <c:x val="0.38820724288076702"/>
          <c:y val="0.93613395379303799"/>
          <c:w val="0.40396585663860979"/>
          <c:h val="5.5138852877359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4402024746907"/>
          <c:y val="0.139458867641545"/>
          <c:w val="0.65990911136108799"/>
          <c:h val="0.71597633136094596"/>
        </c:manualLayout>
      </c:layout>
      <c:barChart>
        <c:barDir val="col"/>
        <c:grouping val="clustered"/>
        <c:varyColors val="0"/>
        <c:ser>
          <c:idx val="0"/>
          <c:order val="0"/>
          <c:tx>
            <c:strRef>
              <c:f>Sheet1!$B$1</c:f>
              <c:strCache>
                <c:ptCount val="1"/>
                <c:pt idx="0">
                  <c:v>Institution</c:v>
                </c:pt>
              </c:strCache>
            </c:strRef>
          </c:tx>
          <c:spPr>
            <a:solidFill>
              <a:schemeClr val="accent1"/>
            </a:solidFill>
            <a:ln w="9525">
              <a:solidFill>
                <a:schemeClr val="tx2"/>
              </a:solidFill>
            </a:ln>
          </c:spPr>
          <c:invertIfNegative val="0"/>
          <c:dPt>
            <c:idx val="0"/>
            <c:invertIfNegative val="0"/>
            <c:bubble3D val="0"/>
            <c:spPr>
              <a:solidFill>
                <a:schemeClr val="accent4"/>
              </a:solidFill>
              <a:ln w="9525">
                <a:solidFill>
                  <a:schemeClr val="tx2"/>
                </a:solidFill>
              </a:ln>
            </c:spPr>
            <c:extLst>
              <c:ext xmlns:c16="http://schemas.microsoft.com/office/drawing/2014/chart" uri="{C3380CC4-5D6E-409C-BE32-E72D297353CC}">
                <c16:uniqueId val="{00000001-BC91-427B-B753-8E0DE13AF407}"/>
              </c:ext>
            </c:extLst>
          </c:dPt>
          <c:dLbls>
            <c:spPr>
              <a:noFill/>
              <a:ln w="31283">
                <a:noFill/>
              </a:ln>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Sheet1!$A$2:$A$2</c:f>
              <c:strCache>
                <c:ptCount val="1"/>
                <c:pt idx="0">
                  <c:v>Borrowed money to help pay for college</c:v>
                </c:pt>
              </c:strCache>
            </c:strRef>
          </c:cat>
          <c:val>
            <c:numRef>
              <c:f>Sheet1!$B$2:$B$2</c:f>
              <c:numCache>
                <c:formatCode>0.0%</c:formatCode>
                <c:ptCount val="1"/>
                <c:pt idx="0">
                  <c:v>0.5</c:v>
                </c:pt>
              </c:numCache>
            </c:numRef>
          </c:val>
          <c:extLst>
            <c:ext xmlns:c16="http://schemas.microsoft.com/office/drawing/2014/chart" uri="{C3380CC4-5D6E-409C-BE32-E72D297353CC}">
              <c16:uniqueId val="{00000000-1655-4330-BD25-A730034ED727}"/>
            </c:ext>
          </c:extLst>
        </c:ser>
        <c:ser>
          <c:idx val="1"/>
          <c:order val="1"/>
          <c:tx>
            <c:strRef>
              <c:f>Sheet1!$C$1</c:f>
              <c:strCache>
                <c:ptCount val="1"/>
                <c:pt idx="0">
                  <c:v>Comparison</c:v>
                </c:pt>
              </c:strCache>
            </c:strRef>
          </c:tx>
          <c:spPr>
            <a:solidFill>
              <a:srgbClr val="FFCC00"/>
            </a:solidFill>
            <a:ln w="9525">
              <a:solidFill>
                <a:schemeClr val="tx2"/>
              </a:solidFill>
            </a:ln>
          </c:spPr>
          <c:invertIfNegative val="0"/>
          <c:dPt>
            <c:idx val="0"/>
            <c:invertIfNegative val="0"/>
            <c:bubble3D val="0"/>
            <c:spPr>
              <a:solidFill>
                <a:schemeClr val="tx2"/>
              </a:solidFill>
              <a:ln w="9525">
                <a:solidFill>
                  <a:schemeClr val="tx2"/>
                </a:solidFill>
              </a:ln>
            </c:spPr>
            <c:extLst>
              <c:ext xmlns:c16="http://schemas.microsoft.com/office/drawing/2014/chart" uri="{C3380CC4-5D6E-409C-BE32-E72D297353CC}">
                <c16:uniqueId val="{00000003-BC91-427B-B753-8E0DE13AF407}"/>
              </c:ext>
            </c:extLst>
          </c:dPt>
          <c:dLbls>
            <c:spPr>
              <a:noFill/>
              <a:ln w="31283">
                <a:noFill/>
              </a:ln>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Sheet1!$A$2:$A$2</c:f>
              <c:strCache>
                <c:ptCount val="1"/>
                <c:pt idx="0">
                  <c:v>Borrowed money to help pay for college</c:v>
                </c:pt>
              </c:strCache>
            </c:strRef>
          </c:cat>
          <c:val>
            <c:numRef>
              <c:f>Sheet1!$C$2:$C$2</c:f>
              <c:numCache>
                <c:formatCode>0.0%</c:formatCode>
                <c:ptCount val="1"/>
                <c:pt idx="0">
                  <c:v>0.51400000000000001</c:v>
                </c:pt>
              </c:numCache>
            </c:numRef>
          </c:val>
          <c:extLst>
            <c:ext xmlns:c16="http://schemas.microsoft.com/office/drawing/2014/chart" uri="{C3380CC4-5D6E-409C-BE32-E72D297353CC}">
              <c16:uniqueId val="{00000001-1655-4330-BD25-A730034ED727}"/>
            </c:ext>
          </c:extLst>
        </c:ser>
        <c:dLbls>
          <c:showLegendKey val="0"/>
          <c:showVal val="0"/>
          <c:showCatName val="0"/>
          <c:showSerName val="0"/>
          <c:showPercent val="0"/>
          <c:showBubbleSize val="0"/>
        </c:dLbls>
        <c:gapWidth val="150"/>
        <c:overlap val="-50"/>
        <c:axId val="212805632"/>
        <c:axId val="86992576"/>
      </c:barChart>
      <c:catAx>
        <c:axId val="212805632"/>
        <c:scaling>
          <c:orientation val="minMax"/>
        </c:scaling>
        <c:delete val="0"/>
        <c:axPos val="b"/>
        <c:numFmt formatCode="General" sourceLinked="1"/>
        <c:majorTickMark val="none"/>
        <c:minorTickMark val="none"/>
        <c:tickLblPos val="nextTo"/>
        <c:txPr>
          <a:bodyPr rot="0" vert="horz"/>
          <a:lstStyle/>
          <a:p>
            <a:pPr>
              <a:defRPr>
                <a:solidFill>
                  <a:schemeClr val="tx2"/>
                </a:solidFill>
              </a:defRPr>
            </a:pPr>
            <a:endParaRPr lang="en-US"/>
          </a:p>
        </c:txPr>
        <c:crossAx val="86992576"/>
        <c:crosses val="autoZero"/>
        <c:auto val="1"/>
        <c:lblAlgn val="ctr"/>
        <c:lblOffset val="100"/>
        <c:tickLblSkip val="1"/>
        <c:tickMarkSkip val="1"/>
        <c:noMultiLvlLbl val="0"/>
      </c:catAx>
      <c:valAx>
        <c:axId val="86992576"/>
        <c:scaling>
          <c:orientation val="minMax"/>
          <c:max val="1"/>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212805632"/>
        <c:crosses val="autoZero"/>
        <c:crossBetween val="between"/>
        <c:majorUnit val="0.1"/>
        <c:minorUnit val="0.02"/>
      </c:valAx>
      <c:spPr>
        <a:noFill/>
        <a:ln w="25390">
          <a:noFill/>
        </a:ln>
      </c:spPr>
    </c:plotArea>
    <c:plotVisOnly val="1"/>
    <c:dispBlanksAs val="gap"/>
    <c:showDLblsOverMax val="0"/>
  </c:chart>
  <c:spPr>
    <a:noFill/>
    <a:ln>
      <a:noFill/>
    </a:ln>
  </c:spPr>
  <c:txPr>
    <a:bodyPr/>
    <a:lstStyle/>
    <a:p>
      <a:pPr>
        <a:defRPr sz="140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2008</c:v>
                </c:pt>
              </c:strCache>
            </c:strRef>
          </c:tx>
          <c:spPr>
            <a:solidFill>
              <a:srgbClr val="93328E"/>
            </a:solidFill>
            <a:ln w="9525">
              <a:solidFill>
                <a:schemeClr val="tx2"/>
              </a:solidFill>
            </a:ln>
          </c:spPr>
          <c:invertIfNegative val="0"/>
          <c:dPt>
            <c:idx val="0"/>
            <c:invertIfNegative val="0"/>
            <c:bubble3D val="0"/>
            <c:extLst>
              <c:ext xmlns:c16="http://schemas.microsoft.com/office/drawing/2014/chart" uri="{C3380CC4-5D6E-409C-BE32-E72D297353CC}">
                <c16:uniqueId val="{00000001-91EE-4470-B222-12DA4308B892}"/>
              </c:ext>
            </c:extLst>
          </c:dPt>
          <c:dPt>
            <c:idx val="1"/>
            <c:invertIfNegative val="0"/>
            <c:bubble3D val="0"/>
            <c:extLst>
              <c:ext xmlns:c16="http://schemas.microsoft.com/office/drawing/2014/chart" uri="{C3380CC4-5D6E-409C-BE32-E72D297353CC}">
                <c16:uniqueId val="{00000003-91EE-4470-B222-12DA4308B892}"/>
              </c:ext>
            </c:extLst>
          </c:dPt>
          <c:dPt>
            <c:idx val="2"/>
            <c:invertIfNegative val="0"/>
            <c:bubble3D val="0"/>
            <c:extLst>
              <c:ext xmlns:c16="http://schemas.microsoft.com/office/drawing/2014/chart" uri="{C3380CC4-5D6E-409C-BE32-E72D297353CC}">
                <c16:uniqueId val="{00000005-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47.96</c:v>
                </c:pt>
                <c:pt idx="1">
                  <c:v>50.12</c:v>
                </c:pt>
                <c:pt idx="2">
                  <c:v>46.45</c:v>
                </c:pt>
                <c:pt idx="3">
                  <c:v>0</c:v>
                </c:pt>
              </c:numCache>
            </c:numRef>
          </c:val>
          <c:extLst>
            <c:ext xmlns:c16="http://schemas.microsoft.com/office/drawing/2014/chart" uri="{C3380CC4-5D6E-409C-BE32-E72D297353CC}">
              <c16:uniqueId val="{00000000-D6DC-47A2-A2D6-177288AFCABA}"/>
            </c:ext>
          </c:extLst>
        </c:ser>
        <c:ser>
          <c:idx val="1"/>
          <c:order val="1"/>
          <c:tx>
            <c:strRef>
              <c:f>Sheet1!$C$1</c:f>
              <c:strCache>
                <c:ptCount val="1"/>
                <c:pt idx="0">
                  <c:v>2012</c:v>
                </c:pt>
              </c:strCache>
            </c:strRef>
          </c:tx>
          <c:spPr>
            <a:solidFill>
              <a:schemeClr val="tx2"/>
            </a:solidFill>
            <a:ln w="9525">
              <a:solidFill>
                <a:schemeClr val="tx2"/>
              </a:solidFill>
            </a:ln>
          </c:spPr>
          <c:invertIfNegative val="0"/>
          <c:dPt>
            <c:idx val="0"/>
            <c:invertIfNegative val="0"/>
            <c:bubble3D val="0"/>
            <c:extLst>
              <c:ext xmlns:c16="http://schemas.microsoft.com/office/drawing/2014/chart" uri="{C3380CC4-5D6E-409C-BE32-E72D297353CC}">
                <c16:uniqueId val="{00000006-91EE-4470-B222-12DA4308B892}"/>
              </c:ext>
            </c:extLst>
          </c:dPt>
          <c:dPt>
            <c:idx val="1"/>
            <c:invertIfNegative val="0"/>
            <c:bubble3D val="0"/>
            <c:extLst>
              <c:ext xmlns:c16="http://schemas.microsoft.com/office/drawing/2014/chart" uri="{C3380CC4-5D6E-409C-BE32-E72D297353CC}">
                <c16:uniqueId val="{00000007-91EE-4470-B222-12DA4308B892}"/>
              </c:ext>
            </c:extLst>
          </c:dPt>
          <c:dPt>
            <c:idx val="2"/>
            <c:invertIfNegative val="0"/>
            <c:bubble3D val="0"/>
            <c:extLst>
              <c:ext xmlns:c16="http://schemas.microsoft.com/office/drawing/2014/chart" uri="{C3380CC4-5D6E-409C-BE32-E72D297353CC}">
                <c16:uniqueId val="{00000008-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48.34</c:v>
                </c:pt>
                <c:pt idx="1">
                  <c:v>48.03</c:v>
                </c:pt>
                <c:pt idx="2">
                  <c:v>48.35</c:v>
                </c:pt>
                <c:pt idx="3">
                  <c:v>50.33</c:v>
                </c:pt>
              </c:numCache>
            </c:numRef>
          </c:val>
          <c:extLst>
            <c:ext xmlns:c16="http://schemas.microsoft.com/office/drawing/2014/chart" uri="{C3380CC4-5D6E-409C-BE32-E72D297353CC}">
              <c16:uniqueId val="{00000001-D6DC-47A2-A2D6-177288AFCABA}"/>
            </c:ext>
          </c:extLst>
        </c:ser>
        <c:dLbls>
          <c:showLegendKey val="0"/>
          <c:showVal val="1"/>
          <c:showCatName val="0"/>
          <c:showSerName val="0"/>
          <c:showPercent val="0"/>
          <c:showBubbleSize val="0"/>
        </c:dLbls>
        <c:gapWidth val="50"/>
        <c:axId val="238353408"/>
        <c:axId val="88784896"/>
      </c:barChart>
      <c:catAx>
        <c:axId val="238353408"/>
        <c:scaling>
          <c:orientation val="minMax"/>
        </c:scaling>
        <c:delete val="0"/>
        <c:axPos val="b"/>
        <c:numFmt formatCode="General" sourceLinked="1"/>
        <c:majorTickMark val="none"/>
        <c:minorTickMark val="none"/>
        <c:tickLblPos val="nextTo"/>
        <c:crossAx val="88784896"/>
        <c:crosses val="autoZero"/>
        <c:auto val="1"/>
        <c:lblAlgn val="ctr"/>
        <c:lblOffset val="100"/>
        <c:noMultiLvlLbl val="0"/>
      </c:catAx>
      <c:valAx>
        <c:axId val="88784896"/>
        <c:scaling>
          <c:orientation val="minMax"/>
          <c:max val="60"/>
          <c:min val="30"/>
        </c:scaling>
        <c:delete val="0"/>
        <c:axPos val="l"/>
        <c:numFmt formatCode="#,##0" sourceLinked="0"/>
        <c:majorTickMark val="none"/>
        <c:minorTickMark val="none"/>
        <c:tickLblPos val="nextTo"/>
        <c:crossAx val="238353408"/>
        <c:crosses val="autoZero"/>
        <c:crossBetween val="between"/>
        <c:majorUnit val="3"/>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rgbClr val="93328E"/>
            </a:solidFill>
            <a:ln w="9525">
              <a:solidFill>
                <a:schemeClr val="tx2"/>
              </a:solidFill>
            </a:ln>
          </c:spPr>
          <c:invertIfNegative val="0"/>
          <c:dPt>
            <c:idx val="0"/>
            <c:invertIfNegative val="0"/>
            <c:bubble3D val="0"/>
            <c:extLst>
              <c:ext xmlns:c16="http://schemas.microsoft.com/office/drawing/2014/chart" uri="{C3380CC4-5D6E-409C-BE32-E72D297353CC}">
                <c16:uniqueId val="{00000001-91EE-4470-B222-12DA4308B892}"/>
              </c:ext>
            </c:extLst>
          </c:dPt>
          <c:dPt>
            <c:idx val="1"/>
            <c:invertIfNegative val="0"/>
            <c:bubble3D val="0"/>
            <c:extLst>
              <c:ext xmlns:c16="http://schemas.microsoft.com/office/drawing/2014/chart" uri="{C3380CC4-5D6E-409C-BE32-E72D297353CC}">
                <c16:uniqueId val="{00000003-91EE-4470-B222-12DA4308B892}"/>
              </c:ext>
            </c:extLst>
          </c:dPt>
          <c:dPt>
            <c:idx val="2"/>
            <c:invertIfNegative val="0"/>
            <c:bubble3D val="0"/>
            <c:extLst>
              <c:ext xmlns:c16="http://schemas.microsoft.com/office/drawing/2014/chart" uri="{C3380CC4-5D6E-409C-BE32-E72D297353CC}">
                <c16:uniqueId val="{00000005-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48.89</c:v>
                </c:pt>
                <c:pt idx="1">
                  <c:v>51.06</c:v>
                </c:pt>
                <c:pt idx="2">
                  <c:v>47.45</c:v>
                </c:pt>
                <c:pt idx="3">
                  <c:v>0</c:v>
                </c:pt>
              </c:numCache>
            </c:numRef>
          </c:val>
          <c:extLst>
            <c:ext xmlns:c16="http://schemas.microsoft.com/office/drawing/2014/chart" uri="{C3380CC4-5D6E-409C-BE32-E72D297353CC}">
              <c16:uniqueId val="{00000000-D6DC-47A2-A2D6-177288AFCABA}"/>
            </c:ext>
          </c:extLst>
        </c:ser>
        <c:ser>
          <c:idx val="1"/>
          <c:order val="1"/>
          <c:tx>
            <c:strRef>
              <c:f>Sheet1!$C$1</c:f>
              <c:strCache>
                <c:ptCount val="1"/>
                <c:pt idx="0">
                  <c:v>Comparison</c:v>
                </c:pt>
              </c:strCache>
            </c:strRef>
          </c:tx>
          <c:spPr>
            <a:solidFill>
              <a:schemeClr val="tx2"/>
            </a:solidFill>
            <a:ln w="9525">
              <a:solidFill>
                <a:schemeClr val="tx2"/>
              </a:solidFill>
            </a:ln>
          </c:spPr>
          <c:invertIfNegative val="0"/>
          <c:dPt>
            <c:idx val="0"/>
            <c:invertIfNegative val="0"/>
            <c:bubble3D val="0"/>
            <c:extLst>
              <c:ext xmlns:c16="http://schemas.microsoft.com/office/drawing/2014/chart" uri="{C3380CC4-5D6E-409C-BE32-E72D297353CC}">
                <c16:uniqueId val="{00000006-91EE-4470-B222-12DA4308B892}"/>
              </c:ext>
            </c:extLst>
          </c:dPt>
          <c:dPt>
            <c:idx val="1"/>
            <c:invertIfNegative val="0"/>
            <c:bubble3D val="0"/>
            <c:extLst>
              <c:ext xmlns:c16="http://schemas.microsoft.com/office/drawing/2014/chart" uri="{C3380CC4-5D6E-409C-BE32-E72D297353CC}">
                <c16:uniqueId val="{00000007-91EE-4470-B222-12DA4308B892}"/>
              </c:ext>
            </c:extLst>
          </c:dPt>
          <c:dPt>
            <c:idx val="2"/>
            <c:invertIfNegative val="0"/>
            <c:bubble3D val="0"/>
            <c:extLst>
              <c:ext xmlns:c16="http://schemas.microsoft.com/office/drawing/2014/chart" uri="{C3380CC4-5D6E-409C-BE32-E72D297353CC}">
                <c16:uniqueId val="{00000008-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49.6</c:v>
                </c:pt>
                <c:pt idx="1">
                  <c:v>49.08</c:v>
                </c:pt>
                <c:pt idx="2">
                  <c:v>49.74</c:v>
                </c:pt>
                <c:pt idx="3">
                  <c:v>51.35</c:v>
                </c:pt>
              </c:numCache>
            </c:numRef>
          </c:val>
          <c:extLst>
            <c:ext xmlns:c16="http://schemas.microsoft.com/office/drawing/2014/chart" uri="{C3380CC4-5D6E-409C-BE32-E72D297353CC}">
              <c16:uniqueId val="{00000001-D6DC-47A2-A2D6-177288AFCABA}"/>
            </c:ext>
          </c:extLst>
        </c:ser>
        <c:dLbls>
          <c:showLegendKey val="0"/>
          <c:showVal val="1"/>
          <c:showCatName val="0"/>
          <c:showSerName val="0"/>
          <c:showPercent val="0"/>
          <c:showBubbleSize val="0"/>
        </c:dLbls>
        <c:gapWidth val="50"/>
        <c:axId val="660171776"/>
        <c:axId val="116616000"/>
      </c:barChart>
      <c:catAx>
        <c:axId val="660171776"/>
        <c:scaling>
          <c:orientation val="minMax"/>
        </c:scaling>
        <c:delete val="0"/>
        <c:axPos val="b"/>
        <c:numFmt formatCode="General" sourceLinked="1"/>
        <c:majorTickMark val="none"/>
        <c:minorTickMark val="none"/>
        <c:tickLblPos val="nextTo"/>
        <c:crossAx val="116616000"/>
        <c:crosses val="autoZero"/>
        <c:auto val="1"/>
        <c:lblAlgn val="ctr"/>
        <c:lblOffset val="100"/>
        <c:noMultiLvlLbl val="0"/>
      </c:catAx>
      <c:valAx>
        <c:axId val="116616000"/>
        <c:scaling>
          <c:orientation val="minMax"/>
          <c:max val="60"/>
          <c:min val="34"/>
        </c:scaling>
        <c:delete val="0"/>
        <c:axPos val="l"/>
        <c:numFmt formatCode="#,##0" sourceLinked="0"/>
        <c:majorTickMark val="none"/>
        <c:minorTickMark val="none"/>
        <c:tickLblPos val="nextTo"/>
        <c:crossAx val="660171776"/>
        <c:crosses val="autoZero"/>
        <c:crossBetween val="between"/>
        <c:majorUnit val="4"/>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50.74</c:v>
                </c:pt>
                <c:pt idx="1">
                  <c:v>50.55</c:v>
                </c:pt>
                <c:pt idx="2">
                  <c:v>50.92</c:v>
                </c:pt>
                <c:pt idx="3">
                  <c:v>0</c:v>
                </c:pt>
              </c:numCache>
            </c:numRef>
          </c:val>
          <c:extLst>
            <c:ext xmlns:c16="http://schemas.microsoft.com/office/drawing/2014/chart" uri="{C3380CC4-5D6E-409C-BE32-E72D297353CC}">
              <c16:uniqueId val="{00000000-8395-4C38-92CB-464098255E14}"/>
            </c:ext>
          </c:extLst>
        </c:ser>
        <c:ser>
          <c:idx val="1"/>
          <c:order val="1"/>
          <c:tx>
            <c:strRef>
              <c:f>Sheet1!$C$1</c:f>
              <c:strCache>
                <c:ptCount val="1"/>
                <c:pt idx="0">
                  <c:v>Comparison</c:v>
                </c:pt>
              </c:strCache>
            </c:strRef>
          </c:tx>
          <c:spPr>
            <a:solidFill>
              <a:schemeClr val="tx2"/>
            </a:solidFill>
            <a:ln w="9525">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49.15</c:v>
                </c:pt>
                <c:pt idx="1">
                  <c:v>50.37</c:v>
                </c:pt>
                <c:pt idx="2">
                  <c:v>48.65</c:v>
                </c:pt>
                <c:pt idx="3">
                  <c:v>47.19</c:v>
                </c:pt>
              </c:numCache>
            </c:numRef>
          </c:val>
          <c:extLst>
            <c:ext xmlns:c16="http://schemas.microsoft.com/office/drawing/2014/chart" uri="{C3380CC4-5D6E-409C-BE32-E72D297353CC}">
              <c16:uniqueId val="{00000001-8395-4C38-92CB-464098255E14}"/>
            </c:ext>
          </c:extLst>
        </c:ser>
        <c:dLbls>
          <c:showLegendKey val="0"/>
          <c:showVal val="0"/>
          <c:showCatName val="0"/>
          <c:showSerName val="0"/>
          <c:showPercent val="0"/>
          <c:showBubbleSize val="0"/>
        </c:dLbls>
        <c:gapWidth val="50"/>
        <c:axId val="718486528"/>
        <c:axId val="86995456"/>
      </c:barChart>
      <c:catAx>
        <c:axId val="718486528"/>
        <c:scaling>
          <c:orientation val="minMax"/>
        </c:scaling>
        <c:delete val="0"/>
        <c:axPos val="b"/>
        <c:numFmt formatCode="General" sourceLinked="1"/>
        <c:majorTickMark val="none"/>
        <c:minorTickMark val="none"/>
        <c:tickLblPos val="nextTo"/>
        <c:txPr>
          <a:bodyPr/>
          <a:lstStyle/>
          <a:p>
            <a:pPr>
              <a:defRPr>
                <a:solidFill>
                  <a:schemeClr val="tx2"/>
                </a:solidFill>
              </a:defRPr>
            </a:pPr>
            <a:endParaRPr lang="en-US"/>
          </a:p>
        </c:txPr>
        <c:crossAx val="86995456"/>
        <c:crosses val="autoZero"/>
        <c:auto val="1"/>
        <c:lblAlgn val="ctr"/>
        <c:lblOffset val="100"/>
        <c:noMultiLvlLbl val="0"/>
      </c:catAx>
      <c:valAx>
        <c:axId val="86995456"/>
        <c:scaling>
          <c:orientation val="minMax"/>
          <c:max val="60"/>
          <c:min val="30"/>
        </c:scaling>
        <c:delete val="0"/>
        <c:axPos val="l"/>
        <c:numFmt formatCode="#,##0" sourceLinked="0"/>
        <c:majorTickMark val="none"/>
        <c:minorTickMark val="none"/>
        <c:tickLblPos val="nextTo"/>
        <c:txPr>
          <a:bodyPr/>
          <a:lstStyle/>
          <a:p>
            <a:pPr>
              <a:defRPr>
                <a:solidFill>
                  <a:schemeClr val="tx2"/>
                </a:solidFill>
              </a:defRPr>
            </a:pPr>
            <a:endParaRPr lang="en-US"/>
          </a:p>
        </c:txPr>
        <c:crossAx val="718486528"/>
        <c:crosses val="autoZero"/>
        <c:crossBetween val="between"/>
        <c:majorUnit val="4"/>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0.17593</cdr:x>
      <cdr:y>0.40385</cdr:y>
    </cdr:from>
    <cdr:to>
      <cdr:x>0.96296</cdr:x>
      <cdr:y>0.40385</cdr:y>
    </cdr:to>
    <cdr:cxnSp macro="">
      <cdr:nvCxnSpPr>
        <cdr:cNvPr id="3" name="Straight Connector 2">
          <a:extLst xmlns:a="http://schemas.openxmlformats.org/drawingml/2006/main">
            <a:ext uri="{FF2B5EF4-FFF2-40B4-BE49-F238E27FC236}">
              <a16:creationId xmlns:a16="http://schemas.microsoft.com/office/drawing/2014/main" id="{6C0FA105-C211-D54C-8E10-0FC55492A628}"/>
            </a:ext>
          </a:extLst>
        </cdr:cNvPr>
        <cdr:cNvCxnSpPr/>
      </cdr:nvCxnSpPr>
      <cdr:spPr bwMode="auto">
        <a:xfrm xmlns:a="http://schemas.openxmlformats.org/drawingml/2006/main">
          <a:off x="1447800" y="1600200"/>
          <a:ext cx="6477000" cy="0"/>
        </a:xfrm>
        <a:prstGeom xmlns:a="http://schemas.openxmlformats.org/drawingml/2006/main" prst="line">
          <a:avLst/>
        </a:prstGeom>
        <a:solidFill xmlns:a="http://schemas.openxmlformats.org/drawingml/2006/main">
          <a:schemeClr val="accent1"/>
        </a:solidFill>
        <a:ln xmlns:a="http://schemas.openxmlformats.org/drawingml/2006/main" w="12700" cap="flat" cmpd="sng" algn="ctr">
          <a:solidFill>
            <a:schemeClr val="tx1"/>
          </a:solidFill>
          <a:prstDash val="solid"/>
          <a:round/>
          <a:headEnd type="none" w="med" len="med"/>
          <a:tailEnd type="none" w="med" len="med"/>
        </a:ln>
        <a:effectLst xmlns:a="http://schemas.openxmlformats.org/drawingml/2006/main"/>
      </cdr:spPr>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3" name="Rectangle 3"/>
          <p:cNvSpPr>
            <a:spLocks noGrp="1" noChangeArrowheads="1"/>
          </p:cNvSpPr>
          <p:nvPr>
            <p:ph type="dt" sz="quarter" idx="1"/>
          </p:nvPr>
        </p:nvSpPr>
        <p:spPr bwMode="auto">
          <a:xfrm>
            <a:off x="3897514" y="2"/>
            <a:ext cx="2982743" cy="465138"/>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lvl1pPr algn="r" defTabSz="903334" eaLnBrk="1" hangingPunct="1">
              <a:defRPr sz="1200" u="none">
                <a:latin typeface="Arial" charset="0"/>
              </a:defRPr>
            </a:lvl1pPr>
          </a:lstStyle>
          <a:p>
            <a:pPr>
              <a:defRPr/>
            </a:pPr>
            <a:endParaRPr lang="en-US"/>
          </a:p>
        </p:txBody>
      </p:sp>
      <p:sp>
        <p:nvSpPr>
          <p:cNvPr id="138245" name="Rectangle 5"/>
          <p:cNvSpPr>
            <a:spLocks noGrp="1" noChangeArrowheads="1"/>
          </p:cNvSpPr>
          <p:nvPr>
            <p:ph type="sldNum" sz="quarter" idx="3"/>
          </p:nvPr>
        </p:nvSpPr>
        <p:spPr bwMode="auto">
          <a:xfrm>
            <a:off x="3897514" y="8829676"/>
            <a:ext cx="2982743" cy="465138"/>
          </a:xfrm>
          <a:prstGeom prst="rect">
            <a:avLst/>
          </a:prstGeom>
          <a:noFill/>
          <a:ln w="9525">
            <a:noFill/>
            <a:miter lim="800000"/>
            <a:headEnd/>
            <a:tailEnd/>
          </a:ln>
        </p:spPr>
        <p:txBody>
          <a:bodyPr vert="horz" wrap="square" lIns="91258" tIns="45628" rIns="91258" bIns="45628" numCol="1" anchor="b" anchorCtr="0" compatLnSpc="1">
            <a:prstTxWarp prst="textNoShape">
              <a:avLst/>
            </a:prstTxWarp>
          </a:bodyPr>
          <a:lstStyle>
            <a:lvl1pPr algn="r" defTabSz="903334" eaLnBrk="1" hangingPunct="1">
              <a:defRPr sz="1200" u="none">
                <a:latin typeface="Arial" charset="0"/>
              </a:defRPr>
            </a:lvl1pPr>
          </a:lstStyle>
          <a:p>
            <a:pPr>
              <a:defRPr/>
            </a:pPr>
            <a:fld id="{8F00532B-46EB-47C9-94A6-2572C8FBB1DA}" type="slidenum">
              <a:rPr lang="en-US"/>
              <a:pPr>
                <a:defRPr/>
              </a:pPr>
              <a:t>‹#›</a:t>
            </a:fld>
            <a:endParaRPr lang="en-US"/>
          </a:p>
        </p:txBody>
      </p:sp>
    </p:spTree>
    <p:extLst>
      <p:ext uri="{BB962C8B-B14F-4D97-AF65-F5344CB8AC3E}">
        <p14:creationId xmlns:p14="http://schemas.microsoft.com/office/powerpoint/2010/main" val="10650326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1" y="2"/>
            <a:ext cx="2982743" cy="465138"/>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lvl1pPr defTabSz="903334" eaLnBrk="1" hangingPunct="1">
              <a:defRPr sz="1200" u="none">
                <a:latin typeface="Arial" charset="0"/>
              </a:defRPr>
            </a:lvl1pPr>
          </a:lstStyle>
          <a:p>
            <a:pPr>
              <a:defRPr/>
            </a:pPr>
            <a:endParaRPr lang="en-US"/>
          </a:p>
        </p:txBody>
      </p:sp>
      <p:sp>
        <p:nvSpPr>
          <p:cNvPr id="74755" name="Rectangle 3"/>
          <p:cNvSpPr>
            <a:spLocks noGrp="1" noChangeArrowheads="1"/>
          </p:cNvSpPr>
          <p:nvPr>
            <p:ph type="dt" idx="1"/>
          </p:nvPr>
        </p:nvSpPr>
        <p:spPr bwMode="auto">
          <a:xfrm>
            <a:off x="3897514" y="2"/>
            <a:ext cx="2982743" cy="465138"/>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lvl1pPr algn="r" defTabSz="903334" eaLnBrk="1" hangingPunct="1">
              <a:defRPr sz="1200" u="none">
                <a:latin typeface="Arial" charset="0"/>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14425" y="693738"/>
            <a:ext cx="4654550" cy="3490912"/>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688805" y="4416425"/>
            <a:ext cx="5504203" cy="4183063"/>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1" y="8829676"/>
            <a:ext cx="2982743" cy="465138"/>
          </a:xfrm>
          <a:prstGeom prst="rect">
            <a:avLst/>
          </a:prstGeom>
          <a:noFill/>
          <a:ln w="9525">
            <a:noFill/>
            <a:miter lim="800000"/>
            <a:headEnd/>
            <a:tailEnd/>
          </a:ln>
        </p:spPr>
        <p:txBody>
          <a:bodyPr vert="horz" wrap="square" lIns="91258" tIns="45628" rIns="91258" bIns="45628" numCol="1" anchor="b" anchorCtr="0" compatLnSpc="1">
            <a:prstTxWarp prst="textNoShape">
              <a:avLst/>
            </a:prstTxWarp>
          </a:bodyPr>
          <a:lstStyle>
            <a:lvl1pPr defTabSz="903334" eaLnBrk="1" hangingPunct="1">
              <a:defRPr sz="1200" u="none">
                <a:latin typeface="Arial" charset="0"/>
              </a:defRPr>
            </a:lvl1pPr>
          </a:lstStyle>
          <a:p>
            <a:pPr>
              <a:defRPr/>
            </a:pPr>
            <a:endParaRPr lang="en-US"/>
          </a:p>
        </p:txBody>
      </p:sp>
      <p:sp>
        <p:nvSpPr>
          <p:cNvPr id="74759" name="Rectangle 7"/>
          <p:cNvSpPr>
            <a:spLocks noGrp="1" noChangeArrowheads="1"/>
          </p:cNvSpPr>
          <p:nvPr>
            <p:ph type="sldNum" sz="quarter" idx="5"/>
          </p:nvPr>
        </p:nvSpPr>
        <p:spPr bwMode="auto">
          <a:xfrm>
            <a:off x="3897514" y="8829676"/>
            <a:ext cx="2982743" cy="465138"/>
          </a:xfrm>
          <a:prstGeom prst="rect">
            <a:avLst/>
          </a:prstGeom>
          <a:noFill/>
          <a:ln w="9525">
            <a:noFill/>
            <a:miter lim="800000"/>
            <a:headEnd/>
            <a:tailEnd/>
          </a:ln>
        </p:spPr>
        <p:txBody>
          <a:bodyPr vert="horz" wrap="square" lIns="91258" tIns="45628" rIns="91258" bIns="45628" numCol="1" anchor="b" anchorCtr="0" compatLnSpc="1">
            <a:prstTxWarp prst="textNoShape">
              <a:avLst/>
            </a:prstTxWarp>
          </a:bodyPr>
          <a:lstStyle>
            <a:lvl1pPr algn="r" defTabSz="903334" eaLnBrk="1" hangingPunct="1">
              <a:defRPr sz="1200" u="none">
                <a:latin typeface="Arial" charset="0"/>
              </a:defRPr>
            </a:lvl1pPr>
          </a:lstStyle>
          <a:p>
            <a:pPr>
              <a:defRPr/>
            </a:pPr>
            <a:fld id="{089FA3A3-FC42-4EDD-885C-91D9694657DB}" type="slidenum">
              <a:rPr lang="en-US"/>
              <a:pPr>
                <a:defRPr/>
              </a:pPr>
              <a:t>‹#›</a:t>
            </a:fld>
            <a:endParaRPr lang="en-US"/>
          </a:p>
        </p:txBody>
      </p:sp>
    </p:spTree>
    <p:extLst>
      <p:ext uri="{BB962C8B-B14F-4D97-AF65-F5344CB8AC3E}">
        <p14:creationId xmlns:p14="http://schemas.microsoft.com/office/powerpoint/2010/main" val="228029211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dirty="0"/>
          </a:p>
        </p:txBody>
      </p:sp>
      <p:sp>
        <p:nvSpPr>
          <p:cNvPr id="57348" name="Slide Number Placeholder 3"/>
          <p:cNvSpPr>
            <a:spLocks noGrp="1"/>
          </p:cNvSpPr>
          <p:nvPr>
            <p:ph type="sldNum" sz="quarter" idx="5"/>
          </p:nvPr>
        </p:nvSpPr>
        <p:spPr>
          <a:noFill/>
        </p:spPr>
        <p:txBody>
          <a:bodyPr/>
          <a:lstStyle/>
          <a:p>
            <a:pPr defTabSz="901843"/>
            <a:fld id="{66C31495-1962-4FFD-9D77-83C98B69E852}" type="slidenum">
              <a:rPr lang="en-US" smtClean="0"/>
              <a:pPr defTabSz="901843"/>
              <a:t>1</a:t>
            </a:fld>
            <a:endParaRPr lang="en-US"/>
          </a:p>
        </p:txBody>
      </p:sp>
    </p:spTree>
    <p:extLst>
      <p:ext uri="{BB962C8B-B14F-4D97-AF65-F5344CB8AC3E}">
        <p14:creationId xmlns:p14="http://schemas.microsoft.com/office/powerpoint/2010/main" val="4127470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10</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11</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7579E8A2-6F63-4807-B3AC-AD1DBE081148}" type="slidenum">
              <a:rPr lang="en-US" sz="1200" u="none">
                <a:latin typeface="Arial" charset="0"/>
              </a:rPr>
              <a:pPr algn="r" defTabSz="901843" eaLnBrk="1" hangingPunct="1"/>
              <a:t>12</a:t>
            </a:fld>
            <a:endParaRPr lang="en-US" sz="1200" u="none">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9D52368-FE6F-46C2-A4A8-36A20E2C0FEB}" type="slidenum">
              <a:rPr lang="en-US" sz="1200" u="none">
                <a:latin typeface="Arial" charset="0"/>
              </a:rPr>
              <a:pPr algn="r" defTabSz="901843" eaLnBrk="1" hangingPunct="1"/>
              <a:t>13</a:t>
            </a:fld>
            <a:endParaRPr lang="en-US" sz="1200" u="none">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A2B45F03-D3BF-4DB6-97ED-4FC2904F6A32}" type="slidenum">
              <a:rPr lang="en-US" sz="1200" u="none">
                <a:latin typeface="Arial" charset="0"/>
              </a:rPr>
              <a:pPr algn="r" defTabSz="901843" eaLnBrk="1" hangingPunct="1"/>
              <a:t>14</a:t>
            </a:fld>
            <a:endParaRPr lang="en-US" sz="1200" u="none">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dirty="0"/>
              <a:t>The question stem for these items is: </a:t>
            </a:r>
            <a:r>
              <a:rPr lang="en-US" dirty="0" smtClean="0"/>
              <a:t>“</a:t>
            </a:r>
            <a:r>
              <a:rPr lang="en-US" sz="1200" b="0" i="0" kern="1200" dirty="0" smtClean="0">
                <a:solidFill>
                  <a:schemeClr val="tx1"/>
                </a:solidFill>
                <a:effectLst/>
                <a:latin typeface="Arial" charset="0"/>
                <a:ea typeface="+mn-ea"/>
                <a:cs typeface="+mn-cs"/>
              </a:rPr>
              <a:t>Please indicate the extent to which you agree or disagree with the following statements.</a:t>
            </a:r>
            <a:r>
              <a:rPr lang="en-US" dirty="0" smtClean="0"/>
              <a:t>”</a:t>
            </a:r>
            <a:endParaRPr lang="en-US" dirty="0"/>
          </a:p>
          <a:p>
            <a:pPr eaLnBrk="1" hangingPunct="1"/>
            <a:endParaRPr lang="en-US" dirty="0"/>
          </a:p>
          <a:p>
            <a:pPr eaLnBrk="1" hangingPunct="1"/>
            <a:r>
              <a:rPr lang="en-US" dirty="0"/>
              <a:t>Item response options include “Strongly Agree,” “Agree,” “Disagree,” and “Strongly Disagree.” Only the first two responses are shown here.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C98E6576-61AB-42C7-8C0A-A1CC1F1CA3E9}" type="slidenum">
              <a:rPr lang="en-US" sz="1200" u="none">
                <a:latin typeface="Arial" charset="0"/>
              </a:rPr>
              <a:pPr algn="r" defTabSz="901843" eaLnBrk="1" hangingPunct="1"/>
              <a:t>15</a:t>
            </a:fld>
            <a:endParaRPr lang="en-US" sz="1200" u="none">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dirty="0"/>
              <a:t>The question stem for these items is: “Please indicate</a:t>
            </a:r>
            <a:r>
              <a:rPr lang="en-US" baseline="0" dirty="0"/>
              <a:t> your agreement with each of the following statements. This institution has contributed to my</a:t>
            </a:r>
            <a:r>
              <a:rPr lang="en-US" dirty="0"/>
              <a:t>…”</a:t>
            </a:r>
          </a:p>
          <a:p>
            <a:pPr eaLnBrk="1" hangingPunct="1"/>
            <a:endParaRPr lang="en-US" dirty="0"/>
          </a:p>
          <a:p>
            <a:pPr eaLnBrk="1" hangingPunct="1"/>
            <a:r>
              <a:rPr lang="en-US" dirty="0"/>
              <a:t>Item response options include “Strongly Agree,” “Agree,”  “Disagree”, and “Strongly</a:t>
            </a:r>
            <a:r>
              <a:rPr lang="en-US" baseline="0" dirty="0"/>
              <a:t> Disagree</a:t>
            </a:r>
            <a:r>
              <a:rPr lang="en-US" dirty="0"/>
              <a:t>.” Only the first two responses are shown here.</a:t>
            </a:r>
          </a:p>
          <a:p>
            <a:pPr eaLnBrk="1" hangingPunct="1"/>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5CF266C-AF8A-46D0-A37B-3BB5CD42EC3F}" type="slidenum">
              <a:rPr lang="en-US" sz="1200" u="none">
                <a:latin typeface="Arial" charset="0"/>
              </a:rPr>
              <a:pPr algn="r" defTabSz="901843" eaLnBrk="1" hangingPunct="1"/>
              <a:t>16</a:t>
            </a:fld>
            <a:endParaRPr lang="en-US" sz="1200" u="none">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r>
              <a:rPr lang="en-US" dirty="0"/>
              <a:t>The question stem for this item is: “Since entering college have you…”</a:t>
            </a:r>
          </a:p>
          <a:p>
            <a:pPr eaLnBrk="1" hangingPunct="1"/>
            <a:endParaRPr lang="en-US" dirty="0"/>
          </a:p>
          <a:p>
            <a:pPr eaLnBrk="1" hangingPunct="1"/>
            <a:r>
              <a:rPr lang="en-US" dirty="0"/>
              <a:t>The percent of respondents who marked “Yes” is shown.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pPr defTabSz="901843"/>
            <a:fld id="{C066CF84-5C9D-4EFA-8E50-B5A59F6C93A3}" type="slidenum">
              <a:rPr lang="en-US" smtClean="0"/>
              <a:pPr defTabSz="901843"/>
              <a:t>17</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r>
              <a:rPr lang="en-US" dirty="0"/>
              <a:t>The impact of students’ participation in co-curricular experiences on students’ civic learning is addressed by the longitudinal constructs of Social Agency and Civic Engagement, and the Leadership and Civic Awareness constructs</a:t>
            </a:r>
            <a:r>
              <a:rPr lang="en-US" dirty="0" smtClean="0"/>
              <a:t>.</a:t>
            </a:r>
            <a:endParaRPr lang="en-US" b="1" dirty="0" smtClean="0"/>
          </a:p>
          <a:p>
            <a:pPr eaLnBrk="1" hangingPunct="1"/>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18</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graduating seniors, broken out by gender.</a:t>
            </a:r>
          </a:p>
          <a:p>
            <a:pPr eaLnBrk="1" hangingPunct="1"/>
            <a:endParaRPr lang="en-US" dirty="0" smtClean="0"/>
          </a:p>
          <a:p>
            <a:pPr eaLnBrk="1" hangingPunct="1"/>
            <a:r>
              <a:rPr lang="en-US" dirty="0" smtClean="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19</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graduating seniors, broken out by gender.</a:t>
            </a:r>
          </a:p>
          <a:p>
            <a:pPr eaLnBrk="1" hangingPunct="1"/>
            <a:endParaRPr lang="en-US" dirty="0" smtClean="0"/>
          </a:p>
          <a:p>
            <a:pPr eaLnBrk="1" hangingPunct="1"/>
            <a:r>
              <a:rPr lang="en-US" dirty="0" smtClean="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a:p>
        </p:txBody>
      </p:sp>
      <p:sp>
        <p:nvSpPr>
          <p:cNvPr id="58372" name="Slide Number Placeholder 3"/>
          <p:cNvSpPr txBox="1">
            <a:spLocks noGrp="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C9B780EA-8C76-4D9B-B74F-A2085F8D6DEE}" type="slidenum">
              <a:rPr lang="en-US" sz="1200" u="none">
                <a:latin typeface="Arial" charset="0"/>
              </a:rPr>
              <a:pPr algn="r" defTabSz="901843" eaLnBrk="1" hangingPunct="1"/>
              <a:t>2</a:t>
            </a:fld>
            <a:endParaRPr lang="en-US" sz="1200" u="none">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20</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graduating seniors, broken out by gender.</a:t>
            </a:r>
          </a:p>
          <a:p>
            <a:pPr eaLnBrk="1" hangingPunct="1"/>
            <a:endParaRPr lang="en-US" dirty="0" smtClean="0"/>
          </a:p>
          <a:p>
            <a:pPr eaLnBrk="1" hangingPunct="1"/>
            <a:r>
              <a:rPr lang="en-US" dirty="0" smtClean="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21</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graduating seniors, broken out by gender.</a:t>
            </a:r>
          </a:p>
          <a:p>
            <a:pPr eaLnBrk="1" hangingPunct="1"/>
            <a:endParaRPr lang="en-US" dirty="0" smtClean="0"/>
          </a:p>
          <a:p>
            <a:pPr eaLnBrk="1" hangingPunct="1"/>
            <a:r>
              <a:rPr lang="en-US" dirty="0" smtClean="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341DEF2D-6299-4B1E-8269-BA5850E9D6D3}" type="slidenum">
              <a:rPr lang="en-US" sz="1200" u="none">
                <a:latin typeface="Arial" charset="0"/>
              </a:rPr>
              <a:pPr algn="r" defTabSz="901843" eaLnBrk="1" hangingPunct="1"/>
              <a:t>22</a:t>
            </a:fld>
            <a:endParaRPr lang="en-US" sz="1200" u="none">
              <a:latin typeface="Arial"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r>
              <a:rPr lang="en-US" dirty="0"/>
              <a:t>The question stem for these items is: "In the past year, how often have you:“</a:t>
            </a:r>
          </a:p>
          <a:p>
            <a:pPr eaLnBrk="1" hangingPunct="1"/>
            <a:endParaRPr lang="en-US" dirty="0"/>
          </a:p>
          <a:p>
            <a:pPr eaLnBrk="1" hangingPunct="1"/>
            <a:r>
              <a:rPr lang="en-US" dirty="0"/>
              <a:t>Item response options include “Frequently,” “Occasionally,” and “Not at All.” Only the first two responses are shown here.</a:t>
            </a:r>
          </a:p>
          <a:p>
            <a:pPr eaLnBrk="1" hangingPunct="1"/>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EB881B-3DDB-46A3-B807-CB555528D1F5}" type="slidenum">
              <a:rPr lang="en-US" sz="1200" u="none">
                <a:latin typeface="Arial" charset="0"/>
              </a:rPr>
              <a:pPr algn="r" defTabSz="901843" eaLnBrk="1" hangingPunct="1"/>
              <a:t>23</a:t>
            </a:fld>
            <a:endParaRPr lang="en-US" sz="1200" u="none">
              <a:latin typeface="Arial"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r>
              <a:rPr lang="en-US"/>
              <a:t>The question stem for these items is: “Rate yourself on each of the following traits as compared with the average person your age…”</a:t>
            </a:r>
          </a:p>
          <a:p>
            <a:pPr eaLnBrk="1" hangingPunct="1"/>
            <a:endParaRPr lang="en-US"/>
          </a:p>
          <a:p>
            <a:pPr eaLnBrk="1" hangingPunct="1"/>
            <a:r>
              <a:rPr lang="en-US"/>
              <a:t>Item response options include “Highest 10%,” “Above Average,” “Average,” “Below Average,” and “Lowest 10%.” Only the first two responses are shown here.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pPr defTabSz="901843"/>
            <a:fld id="{E753CC7A-9FF7-408C-9286-46F30EAE10FD}" type="slidenum">
              <a:rPr lang="en-US" smtClean="0"/>
              <a:pPr defTabSz="901843"/>
              <a:t>24</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r>
              <a:rPr lang="en-US" dirty="0" smtClean="0"/>
              <a:t>Diversity is addressed by Positive Cross-Racial Interaction,</a:t>
            </a:r>
            <a:r>
              <a:rPr lang="en-US" baseline="0" dirty="0" smtClean="0"/>
              <a:t> Nega</a:t>
            </a:r>
            <a:r>
              <a:rPr lang="en-US" dirty="0" smtClean="0"/>
              <a:t>tive Cross-Racial Interaction and the Sense of Belonging constructs.</a:t>
            </a:r>
            <a:endParaRPr lang="en-US" b="1" dirty="0" smtClean="0"/>
          </a:p>
          <a:p>
            <a:pPr eaLnBrk="1" hangingPunct="1"/>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CC4DC45F-B713-4A3E-8CC2-EB318A91C586}" type="slidenum">
              <a:rPr lang="en-US" sz="1200" u="none">
                <a:latin typeface="Arial" charset="0"/>
              </a:rPr>
              <a:pPr algn="r" defTabSz="901843" eaLnBrk="1" hangingPunct="1"/>
              <a:t>25</a:t>
            </a:fld>
            <a:endParaRPr lang="en-US" sz="1200" u="none">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CC4DC45F-B713-4A3E-8CC2-EB318A91C586}" type="slidenum">
              <a:rPr lang="en-US" sz="1200" u="none">
                <a:latin typeface="Arial" charset="0"/>
              </a:rPr>
              <a:pPr algn="r" defTabSz="901843" eaLnBrk="1" hangingPunct="1"/>
              <a:t>26</a:t>
            </a:fld>
            <a:endParaRPr lang="en-US" sz="1200" u="none">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82AAB961-034A-4472-A9CE-8DD8857A1B10}" type="slidenum">
              <a:rPr lang="en-US" sz="1200" u="none">
                <a:latin typeface="Arial" charset="0"/>
              </a:rPr>
              <a:pPr algn="r" defTabSz="901843" eaLnBrk="1" hangingPunct="1"/>
              <a:t>27</a:t>
            </a:fld>
            <a:endParaRPr lang="en-US" sz="1200" u="none">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1F099ED6-DBF5-46D1-941B-B93338605B1C}" type="slidenum">
              <a:rPr lang="en-US" sz="1200" u="none">
                <a:latin typeface="Arial" charset="0"/>
              </a:rPr>
              <a:pPr algn="r" defTabSz="901843" eaLnBrk="1" hangingPunct="1"/>
              <a:t>28</a:t>
            </a:fld>
            <a:endParaRPr lang="en-US" sz="1200" u="none">
              <a:latin typeface="Arial"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r>
              <a:rPr lang="en-US" dirty="0"/>
              <a:t>The question stem for these items is: “Please indicate your agreement</a:t>
            </a:r>
            <a:r>
              <a:rPr lang="en-US" baseline="0" dirty="0"/>
              <a:t> with each of the following statements. This institution has contributed to my:</a:t>
            </a:r>
            <a:r>
              <a:rPr lang="en-US" dirty="0"/>
              <a:t>”</a:t>
            </a:r>
          </a:p>
          <a:p>
            <a:pPr eaLnBrk="1" hangingPunct="1"/>
            <a:endParaRPr lang="en-US" dirty="0"/>
          </a:p>
          <a:p>
            <a:pPr eaLnBrk="1" hangingPunct="1"/>
            <a:r>
              <a:rPr lang="en-US" dirty="0"/>
              <a:t>Item response options include “Strongly Agree,” “Agree,”  “Disagree”, and “Strongly Disagree.” Only the first two responses are shown here.</a:t>
            </a:r>
          </a:p>
          <a:p>
            <a:pPr eaLnBrk="1" hangingPunct="1"/>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1E62567E-9F38-49FC-9C93-71EB0B814942}" type="slidenum">
              <a:rPr lang="en-US" sz="1200" u="none">
                <a:latin typeface="Arial" charset="0"/>
              </a:rPr>
              <a:pPr algn="r" defTabSz="901843" eaLnBrk="1" hangingPunct="1"/>
              <a:t>29</a:t>
            </a:fld>
            <a:endParaRPr lang="en-US" sz="1200" u="none">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r>
              <a:rPr lang="en-US" dirty="0"/>
              <a:t>The question stem for these items is: </a:t>
            </a:r>
            <a:r>
              <a:rPr lang="en-US" sz="1200" b="0" i="0" kern="1200" dirty="0">
                <a:solidFill>
                  <a:schemeClr val="tx1"/>
                </a:solidFill>
                <a:effectLst/>
                <a:latin typeface="Arial" charset="0"/>
                <a:ea typeface="+mn-ea"/>
                <a:cs typeface="+mn-cs"/>
              </a:rPr>
              <a:t>"Please indicate your agreement with each of the following statements.“</a:t>
            </a:r>
          </a:p>
          <a:p>
            <a:pPr eaLnBrk="1" hangingPunct="1"/>
            <a:endParaRPr lang="en-US" dirty="0"/>
          </a:p>
          <a:p>
            <a:pPr eaLnBrk="1" hangingPunct="1"/>
            <a:r>
              <a:rPr lang="en-US" dirty="0"/>
              <a:t>Item response options include “Agree Strongly,” “Agree Somewhat,” “Disagree Somewhat,” and “Disagree Strongly.” Only the first two responses are shown here.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dirty="0"/>
          </a:p>
        </p:txBody>
      </p:sp>
      <p:sp>
        <p:nvSpPr>
          <p:cNvPr id="59396" name="Slide Number Placeholder 3"/>
          <p:cNvSpPr>
            <a:spLocks noGrp="1"/>
          </p:cNvSpPr>
          <p:nvPr>
            <p:ph type="sldNum" sz="quarter" idx="5"/>
          </p:nvPr>
        </p:nvSpPr>
        <p:spPr>
          <a:noFill/>
        </p:spPr>
        <p:txBody>
          <a:bodyPr/>
          <a:lstStyle/>
          <a:p>
            <a:pPr defTabSz="901843"/>
            <a:fld id="{85F7DC21-DDDB-40A7-B2C3-9E23EFB705EF}" type="slidenum">
              <a:rPr lang="en-US" smtClean="0"/>
              <a:pPr defTabSz="901843"/>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A92FCC95-543E-4626-9D6A-836C8F8F65DC}" type="slidenum">
              <a:rPr lang="en-US" sz="1200" u="none">
                <a:latin typeface="Arial" charset="0"/>
              </a:rPr>
              <a:pPr algn="r" defTabSz="901843" eaLnBrk="1" hangingPunct="1"/>
              <a:t>30</a:t>
            </a:fld>
            <a:endParaRPr lang="en-US" sz="1200" u="none">
              <a:latin typeface="Arial"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u="none" kern="0" dirty="0" smtClean="0">
                <a:solidFill>
                  <a:schemeClr val="accent4"/>
                </a:solidFill>
                <a:latin typeface="Arial" charset="0"/>
                <a:ea typeface="+mn-ea"/>
                <a:cs typeface="+mn-cs"/>
              </a:rPr>
              <a:t>This section describes students’ degree aspirations and career plans.</a:t>
            </a:r>
          </a:p>
          <a:p>
            <a:pPr eaLnBrk="1" hangingPunct="1"/>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47E05464-A2AF-42D2-AC31-6474A8D37398}" type="slidenum">
              <a:rPr lang="en-US" sz="1200" u="none">
                <a:latin typeface="Arial" charset="0"/>
              </a:rPr>
              <a:pPr algn="r" defTabSz="901843" eaLnBrk="1" hangingPunct="1"/>
              <a:t>31</a:t>
            </a:fld>
            <a:endParaRPr lang="en-US" sz="1200" u="none">
              <a:latin typeface="Arial"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r>
              <a:rPr lang="en-US" dirty="0"/>
              <a:t>The question stem for these items is: “</a:t>
            </a:r>
            <a:r>
              <a:rPr lang="en-US" sz="1200" b="0" i="0" u="none" strike="noStrike" kern="1200" baseline="0" dirty="0">
                <a:solidFill>
                  <a:schemeClr val="tx1"/>
                </a:solidFill>
                <a:latin typeface="Arial" charset="0"/>
                <a:ea typeface="+mn-ea"/>
                <a:cs typeface="+mn-cs"/>
              </a:rPr>
              <a:t>Please indicate your agreement with each of the following statements. This institution has contributed to my:</a:t>
            </a:r>
            <a:r>
              <a:rPr lang="en-US" dirty="0"/>
              <a:t>”</a:t>
            </a:r>
          </a:p>
          <a:p>
            <a:pPr eaLnBrk="1" hangingPunct="1"/>
            <a:endParaRPr lang="en-US" dirty="0"/>
          </a:p>
          <a:p>
            <a:pPr eaLnBrk="1" hangingPunct="1"/>
            <a:r>
              <a:rPr lang="en-US" dirty="0"/>
              <a:t>Item response options include “Strongly Agree,” “Agree,”  “Average,” “Disagree,” and “Strongly Disagree.” Only the first two responses are shown here.</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14525AF9-4744-4A46-8E5F-F8CF870D815C}" type="slidenum">
              <a:rPr lang="en-US" sz="1200" u="none">
                <a:latin typeface="Arial" charset="0"/>
              </a:rPr>
              <a:pPr algn="r" defTabSz="901843" eaLnBrk="1" hangingPunct="1"/>
              <a:t>32</a:t>
            </a:fld>
            <a:endParaRPr lang="en-US" sz="1200" u="none">
              <a:latin typeface="Arial"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ln/>
        </p:spPr>
        <p:txBody>
          <a:bodyPr/>
          <a:lstStyle/>
          <a:p>
            <a:pPr eaLnBrk="1" hangingPunct="1"/>
            <a:r>
              <a:rPr lang="en-US" dirty="0"/>
              <a:t>Question: “Do you plan to do</a:t>
            </a:r>
            <a:r>
              <a:rPr lang="en-US" baseline="0" dirty="0"/>
              <a:t> the following </a:t>
            </a:r>
            <a:r>
              <a:rPr lang="en-US" dirty="0"/>
              <a:t>in fall </a:t>
            </a:r>
            <a:r>
              <a:rPr lang="en-US" dirty="0" smtClean="0"/>
              <a:t>2019?”</a:t>
            </a:r>
            <a:endParaRPr lang="en-US" dirty="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a:t>Only those response options indicating that working full-time or part-time was their primary activity are provided here.</a:t>
            </a:r>
          </a:p>
          <a:p>
            <a:pPr eaLnBrk="1" hangingPunct="1">
              <a:defRPr/>
            </a:pPr>
            <a:endParaRPr lang="en-US" dirty="0">
              <a:solidFill>
                <a:srgbClr val="C00000"/>
              </a:solidFill>
              <a:latin typeface="Garamond"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896781" y="8829038"/>
            <a:ext cx="2983473" cy="465774"/>
          </a:xfrm>
          <a:prstGeom prst="rect">
            <a:avLst/>
          </a:prstGeom>
          <a:noFill/>
          <a:ln w="9525">
            <a:noFill/>
            <a:miter lim="800000"/>
            <a:headEnd/>
            <a:tailEnd/>
          </a:ln>
        </p:spPr>
        <p:txBody>
          <a:bodyPr lIns="91267" tIns="45633" rIns="91267" bIns="45633" anchor="b"/>
          <a:lstStyle/>
          <a:p>
            <a:pPr algn="r" defTabSz="903288" eaLnBrk="1" hangingPunct="1"/>
            <a:fld id="{F02FF999-9C4A-4B52-8420-16030453EE5C}" type="slidenum">
              <a:rPr lang="en-US" sz="1200" u="none">
                <a:latin typeface="Arial" charset="0"/>
              </a:rPr>
              <a:pPr algn="r" defTabSz="903288" eaLnBrk="1" hangingPunct="1"/>
              <a:t>33</a:t>
            </a:fld>
            <a:endParaRPr lang="en-US" sz="1200" u="none">
              <a:latin typeface="Arial"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pPr eaLnBrk="1" hangingPunct="1"/>
            <a:r>
              <a:rPr lang="en-US" dirty="0">
                <a:solidFill>
                  <a:srgbClr val="000000"/>
                </a:solidFill>
              </a:rPr>
              <a:t>The question for the first item is: “Do</a:t>
            </a:r>
            <a:r>
              <a:rPr lang="en-US" baseline="0" dirty="0">
                <a:solidFill>
                  <a:srgbClr val="000000"/>
                </a:solidFill>
              </a:rPr>
              <a:t> you plan to do the following in </a:t>
            </a:r>
            <a:r>
              <a:rPr lang="en-US" dirty="0">
                <a:solidFill>
                  <a:srgbClr val="000000"/>
                </a:solidFill>
              </a:rPr>
              <a:t>fall </a:t>
            </a:r>
            <a:r>
              <a:rPr lang="en-US" dirty="0" smtClean="0">
                <a:solidFill>
                  <a:srgbClr val="000000"/>
                </a:solidFill>
              </a:rPr>
              <a:t>2019?”</a:t>
            </a:r>
            <a:endParaRPr lang="en-US" dirty="0">
              <a:solidFill>
                <a:srgbClr val="000000"/>
              </a:solidFill>
            </a:endParaRPr>
          </a:p>
          <a:p>
            <a:pPr eaLnBrk="1" hangingPunct="1"/>
            <a:r>
              <a:rPr lang="en-US" dirty="0"/>
              <a:t>Only those response options indicating that attending graduate or professional school full-time or part-time was their primary activity are provided here.</a:t>
            </a:r>
          </a:p>
          <a:p>
            <a:pPr eaLnBrk="1" hangingPunct="1"/>
            <a:endParaRPr lang="en-US" dirty="0">
              <a:latin typeface="Garamond" pitchFamily="18" charset="0"/>
            </a:endParaRPr>
          </a:p>
          <a:p>
            <a:pPr eaLnBrk="1" hangingPunct="1"/>
            <a:r>
              <a:rPr lang="en-US" dirty="0">
                <a:cs typeface="Arial" charset="0"/>
              </a:rPr>
              <a:t>The question for the second item is “With respect to graduate or professional school, which best describes the current state of your educational plans?” Only three of the possible response options are listed here.  For a full listing, please refer to your Institutional Profile.  This item does include responses from those who did not indicate that they were attending graduate or professional school full-or part-time as a primary activity.  </a:t>
            </a:r>
          </a:p>
          <a:p>
            <a:pPr eaLnBrk="1" hangingPunct="1"/>
            <a:endParaRPr lang="en-US" dirty="0">
              <a:cs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BDE1938F-AD26-43F6-B95E-7AA4101C51CA}" type="slidenum">
              <a:rPr lang="en-US" sz="1200" u="none">
                <a:latin typeface="Arial" charset="0"/>
              </a:rPr>
              <a:pPr algn="r" defTabSz="901843" eaLnBrk="1" hangingPunct="1"/>
              <a:t>34</a:t>
            </a:fld>
            <a:endParaRPr lang="en-US" sz="1200" u="none">
              <a:latin typeface="Arial"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p:spPr>
        <p:txBody>
          <a:bodyPr/>
          <a:lstStyle/>
          <a:p>
            <a:pPr eaLnBrk="1" hangingPunct="1"/>
            <a:r>
              <a:rPr lang="en-US" dirty="0"/>
              <a:t>Responses reflect aggregated career categories (CAREERA).</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E39E5EDA-9039-4B3A-9899-EA56F81563E1}" type="slidenum">
              <a:rPr lang="en-US" sz="1200" u="none">
                <a:latin typeface="Arial" charset="0"/>
              </a:rPr>
              <a:pPr algn="r" defTabSz="901843" eaLnBrk="1" hangingPunct="1"/>
              <a:t>35</a:t>
            </a:fld>
            <a:endParaRPr lang="en-US" sz="1200" u="none">
              <a:latin typeface="Arial" charset="0"/>
            </a:endParaRPr>
          </a:p>
        </p:txBody>
      </p:sp>
      <p:sp>
        <p:nvSpPr>
          <p:cNvPr id="101379"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ln/>
        </p:spPr>
        <p:txBody>
          <a:bodyPr/>
          <a:lstStyle/>
          <a:p>
            <a:pPr eaLnBrk="1" hangingPunct="1">
              <a:defRPr/>
            </a:pPr>
            <a:r>
              <a:rPr lang="en-US" dirty="0"/>
              <a:t>The question stem for these items is: </a:t>
            </a:r>
            <a:r>
              <a:rPr lang="en-US" dirty="0">
                <a:solidFill>
                  <a:srgbClr val="000000"/>
                </a:solidFill>
              </a:rPr>
              <a:t>“</a:t>
            </a:r>
            <a:r>
              <a:rPr lang="en-US" kern="0" dirty="0">
                <a:solidFill>
                  <a:srgbClr val="000000"/>
                </a:solidFill>
              </a:rPr>
              <a:t>When thinking about your career path after college, how important are the following considerations…”</a:t>
            </a:r>
          </a:p>
          <a:p>
            <a:pPr eaLnBrk="1" hangingPunct="1">
              <a:defRPr/>
            </a:pPr>
            <a:endParaRPr lang="en-US" kern="0" dirty="0">
              <a:solidFill>
                <a:srgbClr val="000000"/>
              </a:solidFill>
            </a:endParaRPr>
          </a:p>
          <a:p>
            <a:pPr eaLnBrk="1" hangingPunct="1">
              <a:defRPr/>
            </a:pPr>
            <a:r>
              <a:rPr lang="en-US" dirty="0">
                <a:solidFill>
                  <a:srgbClr val="000000"/>
                </a:solidFill>
              </a:rPr>
              <a:t>Response options include “Essential,” “Very Important,” “Somewhat Important” and “Not Important.” Only the first two responses are shown here (aggregated).</a:t>
            </a:r>
            <a:endParaRPr lang="en-US" dirty="0">
              <a:solidFill>
                <a:srgbClr val="000000"/>
              </a:solidFill>
              <a:latin typeface="Garamond" pitchFamily="18" charset="0"/>
            </a:endParaRPr>
          </a:p>
          <a:p>
            <a:pPr eaLnBrk="1" hangingPunct="1">
              <a:defRPr/>
            </a:pPr>
            <a:endParaRPr lang="en-US" dirty="0"/>
          </a:p>
          <a:p>
            <a:pPr eaLnBrk="1" hangingPunct="1">
              <a:defRPr/>
            </a:pPr>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pPr defTabSz="901843"/>
            <a:fld id="{E753CC7A-9FF7-408C-9286-46F30EAE10FD}" type="slidenum">
              <a:rPr lang="en-US" smtClean="0"/>
              <a:pPr defTabSz="901843"/>
              <a:t>36</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r>
              <a:rPr lang="en-US" dirty="0"/>
              <a:t>Students’ levels of satisfaction with their college experience are measured by the Satisfaction with Coursework and Overall Satisfaction constructs.</a:t>
            </a:r>
          </a:p>
          <a:p>
            <a:pPr eaLnBrk="1" hangingPunct="1"/>
            <a:endParaRPr lang="en-US" dirty="0"/>
          </a:p>
          <a:p>
            <a:pPr eaLnBrk="1" hangingPunct="1"/>
            <a:r>
              <a:rPr lang="en-US" dirty="0"/>
              <a:t>Additional items provide information on Satisfaction with Academic Support and Courses, and Satisfaction with Services and Community.</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37</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38</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7EA02801-4683-41F3-A9C2-1F141DB6DF44}" type="slidenum">
              <a:rPr lang="en-US" sz="1200" u="none">
                <a:latin typeface="Arial" charset="0"/>
              </a:rPr>
              <a:pPr algn="r" defTabSz="901843" eaLnBrk="1" hangingPunct="1"/>
              <a:t>39</a:t>
            </a:fld>
            <a:endParaRPr lang="en-US" sz="1200" u="none">
              <a:latin typeface="Arial"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r>
              <a:rPr lang="en-US" dirty="0"/>
              <a:t>The question stem for these items is: “Please rate your satisfaction with your college in each area…”</a:t>
            </a:r>
          </a:p>
          <a:p>
            <a:pPr eaLnBrk="1" hangingPunct="1"/>
            <a:endParaRPr lang="en-US" dirty="0"/>
          </a:p>
          <a:p>
            <a:pPr eaLnBrk="1" hangingPunct="1"/>
            <a:r>
              <a:rPr lang="en-US" dirty="0"/>
              <a:t>Item response options include “Very Satisfied,” “Satisfied,” “Neutral,” “Dissatisfied,” “Very Dissatisfied,” and “Can’t Rate/ Don’t Know.” Only the first two responses are shown here.</a:t>
            </a:r>
          </a:p>
          <a:p>
            <a:pPr eaLnBrk="1" hangingPunct="1"/>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r>
              <a:rPr lang="en-US" sz="1100" dirty="0"/>
              <a:t>Constructs are reported for all graduating seniors, and are also broken out by “Men</a:t>
            </a:r>
            <a:r>
              <a:rPr lang="en-US" sz="1100" dirty="0" smtClean="0"/>
              <a:t>”, “Women”, and ”Genderqueer.” </a:t>
            </a:r>
            <a:r>
              <a:rPr lang="en-US" sz="1100" dirty="0"/>
              <a:t>Bar graphs depicting mean scores are shown for your institution and comparison group. CIRP constructs have been scaled to a population mean of 50 with a standard deviation of 10.  </a:t>
            </a:r>
          </a:p>
          <a:p>
            <a:endParaRPr lang="en-US" sz="1100" dirty="0"/>
          </a:p>
          <a:p>
            <a:r>
              <a:rPr lang="en-US" sz="1100" dirty="0"/>
              <a:t>More detailed information on constructs can be found at http://www.heri.ucla.edu/PDFs/constructs/technicalreport.pdf.</a:t>
            </a:r>
          </a:p>
          <a:p>
            <a:endParaRPr lang="en-US" sz="1100" dirty="0"/>
          </a:p>
          <a:p>
            <a:r>
              <a:rPr lang="en-US" sz="1100" dirty="0"/>
              <a:t>When a construct appears on both the CIRP Freshman Survey (TFS) and the CSS, we present the construct longitudinally. The longitudinal construct has been designed to measure within-person change, which allows you to assess change among your student population. These line graphs depict all respondents using matched-pair analysis for TFS-CSS, broken out by gender </a:t>
            </a:r>
            <a:r>
              <a:rPr lang="en-US" sz="1100" dirty="0" smtClean="0"/>
              <a:t>identity</a:t>
            </a:r>
            <a:r>
              <a:rPr lang="en-US" sz="1100" baseline="0" dirty="0" smtClean="0"/>
              <a:t> </a:t>
            </a:r>
            <a:r>
              <a:rPr lang="en-US" sz="1100" dirty="0" smtClean="0"/>
              <a:t>for </a:t>
            </a:r>
            <a:r>
              <a:rPr lang="en-US" sz="1100" dirty="0"/>
              <a:t>your institution and comparison group.</a:t>
            </a:r>
          </a:p>
          <a:p>
            <a:endParaRPr lang="en-US" sz="1100" dirty="0"/>
          </a:p>
          <a:p>
            <a:pPr defTabSz="912937">
              <a:defRPr/>
            </a:pPr>
            <a:r>
              <a:rPr lang="en-US" sz="1100" dirty="0"/>
              <a:t>For schools that do not have matching TFS-CSS results, longitudinal constructs cannot be presented.  For these schools, all constructs are presented as bar graphs using only CSS results. </a:t>
            </a:r>
          </a:p>
          <a:p>
            <a:endParaRPr lang="en-US" sz="1100" dirty="0"/>
          </a:p>
          <a:p>
            <a:r>
              <a:rPr lang="en-US" sz="1100" dirty="0"/>
              <a:t>Following the Longitudinal Constructs and Constructs, individual survey items relevant to each of the categories are presented. </a:t>
            </a:r>
          </a:p>
          <a:p>
            <a:endParaRPr lang="en-US" sz="1100" dirty="0">
              <a:solidFill>
                <a:srgbClr val="FF0000"/>
              </a:solidFill>
            </a:endParaRPr>
          </a:p>
          <a:p>
            <a:endParaRPr lang="en-US" sz="1100" dirty="0"/>
          </a:p>
        </p:txBody>
      </p:sp>
      <p:sp>
        <p:nvSpPr>
          <p:cNvPr id="60420" name="Slide Number Placeholder 3"/>
          <p:cNvSpPr>
            <a:spLocks noGrp="1"/>
          </p:cNvSpPr>
          <p:nvPr>
            <p:ph type="sldNum" sz="quarter" idx="5"/>
          </p:nvPr>
        </p:nvSpPr>
        <p:spPr>
          <a:noFill/>
        </p:spPr>
        <p:txBody>
          <a:bodyPr/>
          <a:lstStyle/>
          <a:p>
            <a:pPr defTabSz="901843"/>
            <a:fld id="{E4279BAA-2C60-4663-92CC-684164663330}" type="slidenum">
              <a:rPr lang="en-US" smtClean="0"/>
              <a:pPr defTabSz="901843"/>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21B458BF-DE0C-4D2E-A9E6-BEC777A3F5B2}" type="slidenum">
              <a:rPr lang="en-US" sz="1200" u="none">
                <a:latin typeface="Arial" charset="0"/>
              </a:rPr>
              <a:pPr algn="r" defTabSz="901843" eaLnBrk="1" hangingPunct="1"/>
              <a:t>40</a:t>
            </a:fld>
            <a:endParaRPr lang="en-US" sz="1200" u="none">
              <a:latin typeface="Arial"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r>
              <a:rPr lang="en-US"/>
              <a:t>The question stem for these items is: “Please rate your satisfaction with your college in each area…”</a:t>
            </a:r>
          </a:p>
          <a:p>
            <a:pPr eaLnBrk="1" hangingPunct="1"/>
            <a:endParaRPr lang="en-US"/>
          </a:p>
          <a:p>
            <a:pPr eaLnBrk="1" hangingPunct="1"/>
            <a:r>
              <a:rPr lang="en-US"/>
              <a:t>Item response options include “Very Satisfied,” “Satisfied,” “Neutral,” “Dissatisfied,” “Very Dissatisfied,” and “Can’t Rate/ Don’t Know.” Only the first two responses are shown here.</a:t>
            </a:r>
          </a:p>
          <a:p>
            <a:pPr eaLnBrk="1" hangingPunct="1"/>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853740C9-AA74-4D7D-942E-37359751F112}" type="slidenum">
              <a:rPr lang="en-US" sz="1200" u="none">
                <a:latin typeface="Arial" charset="0"/>
              </a:rPr>
              <a:pPr algn="r" defTabSz="901843" eaLnBrk="1" hangingPunct="1"/>
              <a:t>41</a:t>
            </a:fld>
            <a:endParaRPr lang="en-US" sz="1200" u="none">
              <a:latin typeface="Arial"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r>
              <a:rPr lang="en-US" dirty="0"/>
              <a:t>The question stem for these items is: “Please </a:t>
            </a:r>
            <a:r>
              <a:rPr lang="en-US" dirty="0" smtClean="0"/>
              <a:t>indicate the extent to which you  agree or disagree with the following statements:”</a:t>
            </a:r>
            <a:endParaRPr lang="en-US" dirty="0"/>
          </a:p>
          <a:p>
            <a:pPr eaLnBrk="1" hangingPunct="1"/>
            <a:endParaRPr lang="en-US" dirty="0"/>
          </a:p>
          <a:p>
            <a:pPr eaLnBrk="1" hangingPunct="1"/>
            <a:r>
              <a:rPr lang="en-US" dirty="0"/>
              <a:t>Item response options include </a:t>
            </a:r>
            <a:r>
              <a:rPr lang="en-US" dirty="0" smtClean="0"/>
              <a:t>“</a:t>
            </a:r>
            <a:r>
              <a:rPr lang="en-US" sz="1200" u="none" dirty="0" smtClean="0">
                <a:solidFill>
                  <a:schemeClr val="tx2"/>
                </a:solidFill>
              </a:rPr>
              <a:t>Strongly Agree</a:t>
            </a:r>
            <a:r>
              <a:rPr lang="en-US" dirty="0" smtClean="0"/>
              <a:t>”, “Agree”, “Disagree”, and “</a:t>
            </a:r>
            <a:r>
              <a:rPr lang="en-US" sz="1200" u="none" dirty="0" smtClean="0">
                <a:solidFill>
                  <a:schemeClr val="tx2"/>
                </a:solidFill>
              </a:rPr>
              <a:t>Strongly</a:t>
            </a:r>
            <a:r>
              <a:rPr lang="en-US" sz="1200" u="none" baseline="0" dirty="0" smtClean="0">
                <a:solidFill>
                  <a:schemeClr val="tx1"/>
                </a:solidFill>
              </a:rPr>
              <a:t> Disagree”.</a:t>
            </a:r>
            <a:r>
              <a:rPr lang="en-US" dirty="0" smtClean="0"/>
              <a:t> </a:t>
            </a:r>
            <a:r>
              <a:rPr lang="en-US" dirty="0"/>
              <a:t>Only the first two responses are shown here.</a:t>
            </a:r>
          </a:p>
          <a:p>
            <a:pPr eaLnBrk="1" hangingPunct="1"/>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pPr defTabSz="901843"/>
            <a:fld id="{EDB4EBEC-B7F9-4904-A685-C02E85E9C0C8}" type="slidenum">
              <a:rPr lang="en-US" smtClean="0"/>
              <a:pPr defTabSz="901843"/>
              <a:t>42</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xfrm>
            <a:off x="916329" y="4414840"/>
            <a:ext cx="5049156" cy="4184650"/>
          </a:xfrm>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gender</a:t>
            </a:r>
            <a:r>
              <a:rPr lang="en-US" baseline="0" dirty="0"/>
              <a:t> identity variable displayed is “GENDERIDENTITY”. </a:t>
            </a:r>
            <a:r>
              <a:rPr lang="en-US" dirty="0"/>
              <a:t>This variable is aggregated so response categories add to 100%.</a:t>
            </a:r>
          </a:p>
          <a:p>
            <a:endParaRPr lang="en-US" dirty="0"/>
          </a:p>
          <a:p>
            <a:endParaRPr lang="en-US" dirty="0"/>
          </a:p>
          <a:p>
            <a:r>
              <a:rPr lang="en-US" dirty="0"/>
              <a:t>The </a:t>
            </a:r>
            <a:r>
              <a:rPr lang="en-US" dirty="0" smtClean="0"/>
              <a:t>sexual</a:t>
            </a:r>
            <a:r>
              <a:rPr lang="en-US" baseline="0" dirty="0" smtClean="0"/>
              <a:t> orientation</a:t>
            </a:r>
            <a:r>
              <a:rPr lang="en-US" dirty="0" smtClean="0"/>
              <a:t> </a:t>
            </a:r>
            <a:r>
              <a:rPr lang="en-US" dirty="0"/>
              <a:t>variable displayed here is </a:t>
            </a:r>
            <a:r>
              <a:rPr lang="en-US" dirty="0" smtClean="0"/>
              <a:t>“</a:t>
            </a:r>
            <a:r>
              <a:rPr lang="en-US" sz="1200" b="0" i="0" u="none" strike="noStrike" kern="1200" dirty="0" smtClean="0">
                <a:solidFill>
                  <a:schemeClr val="tx1"/>
                </a:solidFill>
                <a:effectLst/>
                <a:latin typeface="Arial" charset="0"/>
                <a:ea typeface="+mn-ea"/>
                <a:cs typeface="+mn-cs"/>
              </a:rPr>
              <a:t>LGBTQIDEN</a:t>
            </a:r>
            <a:r>
              <a:rPr lang="en-US" dirty="0" smtClean="0"/>
              <a:t>” </a:t>
            </a:r>
            <a:r>
              <a:rPr lang="en-US" dirty="0"/>
              <a:t>This variable is aggregated so response categories add to 100%.</a:t>
            </a:r>
          </a:p>
          <a:p>
            <a:endParaRPr lang="en-US" dirty="0"/>
          </a:p>
        </p:txBody>
      </p:sp>
      <p:sp>
        <p:nvSpPr>
          <p:cNvPr id="61444" name="Slide Number Placeholder 3"/>
          <p:cNvSpPr>
            <a:spLocks noGrp="1"/>
          </p:cNvSpPr>
          <p:nvPr>
            <p:ph type="sldNum" sz="quarter" idx="5"/>
          </p:nvPr>
        </p:nvSpPr>
        <p:spPr>
          <a:noFill/>
        </p:spPr>
        <p:txBody>
          <a:bodyPr/>
          <a:lstStyle/>
          <a:p>
            <a:pPr defTabSz="901843"/>
            <a:fld id="{7926C351-848F-4F0A-BA27-77AF761E2F22}" type="slidenum">
              <a:rPr lang="en-US" smtClean="0"/>
              <a:pPr defTabSz="901843"/>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r>
              <a:rPr lang="en-US" dirty="0" smtClean="0"/>
              <a:t>The race/ethnicity variable displayed here is “RACEGROUP.” This variable is aggregated so response categories add to 100%.</a:t>
            </a:r>
            <a:endParaRPr lang="en-US" dirty="0"/>
          </a:p>
        </p:txBody>
      </p:sp>
      <p:sp>
        <p:nvSpPr>
          <p:cNvPr id="62468" name="Slide Number Placeholder 3"/>
          <p:cNvSpPr>
            <a:spLocks noGrp="1"/>
          </p:cNvSpPr>
          <p:nvPr>
            <p:ph type="sldNum" sz="quarter" idx="5"/>
          </p:nvPr>
        </p:nvSpPr>
        <p:spPr>
          <a:noFill/>
        </p:spPr>
        <p:txBody>
          <a:bodyPr/>
          <a:lstStyle/>
          <a:p>
            <a:pPr defTabSz="901843"/>
            <a:fld id="{95D5EE96-6011-4FFB-88C9-161E18B13177}" type="slidenum">
              <a:rPr lang="en-US" smtClean="0"/>
              <a:pPr defTabSz="901843"/>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r>
              <a:rPr lang="en-US" dirty="0"/>
              <a:t>“Other” includes “General Studies”, “Health Professional”, “Other Technical,” and “Other Non-technical” within the “</a:t>
            </a:r>
            <a:r>
              <a:rPr lang="en-US" sz="1200" b="0" i="0" u="none" strike="noStrike" kern="1200" dirty="0">
                <a:solidFill>
                  <a:schemeClr val="tx1"/>
                </a:solidFill>
                <a:effectLst/>
                <a:latin typeface="Arial" charset="0"/>
                <a:ea typeface="+mn-ea"/>
                <a:cs typeface="+mn-cs"/>
              </a:rPr>
              <a:t>MAJOR1A” variable. </a:t>
            </a:r>
            <a:r>
              <a:rPr lang="en-US" dirty="0"/>
              <a:t> </a:t>
            </a:r>
          </a:p>
        </p:txBody>
      </p:sp>
      <p:sp>
        <p:nvSpPr>
          <p:cNvPr id="62468" name="Slide Number Placeholder 3"/>
          <p:cNvSpPr>
            <a:spLocks noGrp="1"/>
          </p:cNvSpPr>
          <p:nvPr>
            <p:ph type="sldNum" sz="quarter" idx="5"/>
          </p:nvPr>
        </p:nvSpPr>
        <p:spPr>
          <a:noFill/>
        </p:spPr>
        <p:txBody>
          <a:bodyPr/>
          <a:lstStyle/>
          <a:p>
            <a:pPr defTabSz="901843"/>
            <a:fld id="{95D5EE96-6011-4FFB-88C9-161E18B13177}" type="slidenum">
              <a:rPr lang="en-US" smtClean="0"/>
              <a:pPr defTabSz="901843"/>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r>
              <a:rPr lang="en-US" dirty="0"/>
              <a:t>Figure 1 depicts the proportion of respondents who reported “Yes.”</a:t>
            </a:r>
          </a:p>
          <a:p>
            <a:endParaRPr lang="en-US" dirty="0"/>
          </a:p>
          <a:p>
            <a:r>
              <a:rPr lang="en-US" dirty="0"/>
              <a:t>The question used</a:t>
            </a:r>
            <a:r>
              <a:rPr lang="en-US" baseline="0" dirty="0"/>
              <a:t> in</a:t>
            </a:r>
            <a:r>
              <a:rPr lang="en-US" dirty="0"/>
              <a:t> Figure 2 is: “If you borrowed money to help pay for college expenses, estimate how much you will owe as of June 30, </a:t>
            </a:r>
            <a:r>
              <a:rPr lang="en-US" dirty="0" smtClean="0"/>
              <a:t>2019”</a:t>
            </a:r>
            <a:endParaRPr lang="en-US" dirty="0"/>
          </a:p>
        </p:txBody>
      </p:sp>
      <p:sp>
        <p:nvSpPr>
          <p:cNvPr id="64516" name="Slide Number Placeholder 3"/>
          <p:cNvSpPr>
            <a:spLocks noGrp="1"/>
          </p:cNvSpPr>
          <p:nvPr>
            <p:ph type="sldNum" sz="quarter" idx="5"/>
          </p:nvPr>
        </p:nvSpPr>
        <p:spPr>
          <a:noFill/>
        </p:spPr>
        <p:txBody>
          <a:bodyPr/>
          <a:lstStyle/>
          <a:p>
            <a:pPr defTabSz="901843"/>
            <a:fld id="{0B273222-95D5-4555-B1C8-2311ABCDE054}" type="slidenum">
              <a:rPr lang="en-US" smtClean="0"/>
              <a:pPr defTabSz="901843"/>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01843"/>
            <a:fld id="{DABC0DEF-AE43-4EF1-946F-CB8AA0517050}" type="slidenum">
              <a:rPr lang="en-US" smtClean="0"/>
              <a:pPr defTabSz="901843"/>
              <a:t>9</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US" dirty="0"/>
              <a:t>Change in Academic Outcomes is measured by the longitudinal constructs of Habits of Mind and Pluralistic Orientation. </a:t>
            </a:r>
          </a:p>
          <a:p>
            <a:endParaRPr lang="en-US" dirty="0"/>
          </a:p>
          <a:p>
            <a:pPr eaLnBrk="1" hangingPunct="1"/>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u="none"/>
            </a:lvl1pPr>
          </a:lstStyle>
          <a:p>
            <a:pPr>
              <a:defRPr/>
            </a:pPr>
            <a:endParaRPr lang="en-US"/>
          </a:p>
        </p:txBody>
      </p:sp>
      <p:sp>
        <p:nvSpPr>
          <p:cNvPr id="6"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a:t>2017 College Senior Survey</a:t>
            </a:r>
            <a:endParaRPr lang="en-US" dirty="0"/>
          </a:p>
        </p:txBody>
      </p:sp>
      <p:sp>
        <p:nvSpPr>
          <p:cNvPr id="7" name="Rectangle 25"/>
          <p:cNvSpPr>
            <a:spLocks noGrp="1" noChangeArrowheads="1"/>
          </p:cNvSpPr>
          <p:nvPr>
            <p:ph type="sldNum" sz="quarter" idx="12"/>
          </p:nvPr>
        </p:nvSpPr>
        <p:spPr/>
        <p:txBody>
          <a:bodyPr/>
          <a:lstStyle>
            <a:lvl1pPr>
              <a:defRPr/>
            </a:lvl1pPr>
          </a:lstStyle>
          <a:p>
            <a:pPr>
              <a:defRPr/>
            </a:pPr>
            <a:fld id="{7092BCF1-1328-4AE7-B48C-E9A84CF00A5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F837FC3E-CD2C-49F2-914A-6C0C633AD8F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A2345506-D0F1-4ADE-BD4E-ECF7E58A9CE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495800"/>
          </a:xfrm>
        </p:spPr>
        <p:txBody>
          <a:bodyPr/>
          <a:lstStyle/>
          <a:p>
            <a:pPr lvl="0"/>
            <a:endParaRPr lang="en-US" noProof="0" dirty="0"/>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25D6ADC6-371E-4D07-BEDE-9B492F1765E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BC948261-BA7A-449B-AFF2-6BAF73509D1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517A8D27-E786-4DE5-93B5-7651E3EC958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6" name="Rectangle 25"/>
          <p:cNvSpPr>
            <a:spLocks noGrp="1" noChangeArrowheads="1"/>
          </p:cNvSpPr>
          <p:nvPr>
            <p:ph type="sldNum" sz="quarter" idx="11"/>
          </p:nvPr>
        </p:nvSpPr>
        <p:spPr>
          <a:ln/>
        </p:spPr>
        <p:txBody>
          <a:bodyPr/>
          <a:lstStyle>
            <a:lvl1pPr>
              <a:defRPr/>
            </a:lvl1pPr>
          </a:lstStyle>
          <a:p>
            <a:pPr>
              <a:defRPr/>
            </a:pPr>
            <a:fld id="{D71C6D19-50F5-4908-8E2F-5A9DE754AD9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8" name="Rectangle 25"/>
          <p:cNvSpPr>
            <a:spLocks noGrp="1" noChangeArrowheads="1"/>
          </p:cNvSpPr>
          <p:nvPr>
            <p:ph type="sldNum" sz="quarter" idx="11"/>
          </p:nvPr>
        </p:nvSpPr>
        <p:spPr>
          <a:ln/>
        </p:spPr>
        <p:txBody>
          <a:bodyPr/>
          <a:lstStyle>
            <a:lvl1pPr>
              <a:defRPr/>
            </a:lvl1pPr>
          </a:lstStyle>
          <a:p>
            <a:pPr>
              <a:defRPr/>
            </a:pPr>
            <a:fld id="{6BEE7808-5C01-43CF-A1C9-EE01514086E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4" name="Rectangle 25"/>
          <p:cNvSpPr>
            <a:spLocks noGrp="1" noChangeArrowheads="1"/>
          </p:cNvSpPr>
          <p:nvPr>
            <p:ph type="sldNum" sz="quarter" idx="11"/>
          </p:nvPr>
        </p:nvSpPr>
        <p:spPr>
          <a:ln/>
        </p:spPr>
        <p:txBody>
          <a:bodyPr/>
          <a:lstStyle>
            <a:lvl1pPr>
              <a:defRPr/>
            </a:lvl1pPr>
          </a:lstStyle>
          <a:p>
            <a:pPr>
              <a:defRPr/>
            </a:pPr>
            <a:fld id="{D949EE2B-935A-47D8-A4DF-0973289B88B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3" name="Rectangle 25"/>
          <p:cNvSpPr>
            <a:spLocks noGrp="1" noChangeArrowheads="1"/>
          </p:cNvSpPr>
          <p:nvPr>
            <p:ph type="sldNum" sz="quarter" idx="11"/>
          </p:nvPr>
        </p:nvSpPr>
        <p:spPr>
          <a:ln/>
        </p:spPr>
        <p:txBody>
          <a:bodyPr/>
          <a:lstStyle>
            <a:lvl1pPr>
              <a:defRPr/>
            </a:lvl1pPr>
          </a:lstStyle>
          <a:p>
            <a:pPr>
              <a:defRPr/>
            </a:pPr>
            <a:fld id="{AD5C4E08-4A6B-4B7B-AFB5-E34103AFDBD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6" name="Rectangle 25"/>
          <p:cNvSpPr>
            <a:spLocks noGrp="1" noChangeArrowheads="1"/>
          </p:cNvSpPr>
          <p:nvPr>
            <p:ph type="sldNum" sz="quarter" idx="11"/>
          </p:nvPr>
        </p:nvSpPr>
        <p:spPr>
          <a:ln/>
        </p:spPr>
        <p:txBody>
          <a:bodyPr/>
          <a:lstStyle>
            <a:lvl1pPr>
              <a:defRPr/>
            </a:lvl1pPr>
          </a:lstStyle>
          <a:p>
            <a:pPr>
              <a:defRPr/>
            </a:pPr>
            <a:fld id="{EA3129FE-F048-4F79-9903-7B16DB13806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6" name="Rectangle 25"/>
          <p:cNvSpPr>
            <a:spLocks noGrp="1" noChangeArrowheads="1"/>
          </p:cNvSpPr>
          <p:nvPr>
            <p:ph type="sldNum" sz="quarter" idx="11"/>
          </p:nvPr>
        </p:nvSpPr>
        <p:spPr>
          <a:ln/>
        </p:spPr>
        <p:txBody>
          <a:bodyPr/>
          <a:lstStyle>
            <a:lvl1pPr>
              <a:defRPr/>
            </a:lvl1pPr>
          </a:lstStyle>
          <a:p>
            <a:pPr>
              <a:defRPr/>
            </a:pPr>
            <a:fld id="{2ACF150B-2C0C-4BE1-9128-56EB162B0FC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 Target="../slides/slid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3010"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dirty="0"/>
              <a:t>Click to edit Master title style</a:t>
            </a:r>
          </a:p>
        </p:txBody>
      </p:sp>
      <p:sp>
        <p:nvSpPr>
          <p:cNvPr id="79892" name="Rectangle 20"/>
          <p:cNvSpPr>
            <a:spLocks noGrp="1" noChangeArrowheads="1"/>
          </p:cNvSpPr>
          <p:nvPr>
            <p:ph type="ftr" sz="quarter" idx="3"/>
          </p:nvPr>
        </p:nvSpPr>
        <p:spPr bwMode="auto">
          <a:xfrm>
            <a:off x="2286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u="none"/>
            </a:lvl1pPr>
          </a:lstStyle>
          <a:p>
            <a:pPr>
              <a:defRPr/>
            </a:pPr>
            <a:r>
              <a:rPr lang="en-US" dirty="0"/>
              <a:t>2018 College Senior Survey</a:t>
            </a:r>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Text Box 24">
            <a:hlinkClick r:id="rId14" action="ppaction://hlinksldjump"/>
          </p:cNvPr>
          <p:cNvSpPr txBox="1">
            <a:spLocks noChangeArrowheads="1"/>
          </p:cNvSpPr>
          <p:nvPr/>
        </p:nvSpPr>
        <p:spPr bwMode="auto">
          <a:xfrm>
            <a:off x="6934200" y="6583363"/>
            <a:ext cx="1293813" cy="274637"/>
          </a:xfrm>
          <a:prstGeom prst="rect">
            <a:avLst/>
          </a:prstGeom>
          <a:noFill/>
          <a:ln>
            <a:noFill/>
          </a:ln>
        </p:spPr>
        <p:txBody>
          <a:bodyPr wrap="none">
            <a:spAutoFit/>
          </a:bodyPr>
          <a:lstStyle>
            <a:lvl1pPr>
              <a:defRPr sz="2000" u="sng">
                <a:solidFill>
                  <a:schemeClr val="tx1"/>
                </a:solidFill>
                <a:latin typeface="Garamond" panose="02020404030301010803" pitchFamily="18" charset="0"/>
              </a:defRPr>
            </a:lvl1pPr>
            <a:lvl2pPr marL="742950" indent="-285750">
              <a:defRPr sz="2000" u="sng">
                <a:solidFill>
                  <a:schemeClr val="tx1"/>
                </a:solidFill>
                <a:latin typeface="Garamond" panose="02020404030301010803" pitchFamily="18" charset="0"/>
              </a:defRPr>
            </a:lvl2pPr>
            <a:lvl3pPr marL="1143000" indent="-228600">
              <a:defRPr sz="2000" u="sng">
                <a:solidFill>
                  <a:schemeClr val="tx1"/>
                </a:solidFill>
                <a:latin typeface="Garamond" panose="02020404030301010803" pitchFamily="18" charset="0"/>
              </a:defRPr>
            </a:lvl3pPr>
            <a:lvl4pPr marL="1600200" indent="-228600">
              <a:defRPr sz="2000" u="sng">
                <a:solidFill>
                  <a:schemeClr val="tx1"/>
                </a:solidFill>
                <a:latin typeface="Garamond" panose="02020404030301010803" pitchFamily="18" charset="0"/>
              </a:defRPr>
            </a:lvl4pPr>
            <a:lvl5pPr marL="2057400" indent="-228600">
              <a:defRPr sz="2000" u="sng">
                <a:solidFill>
                  <a:schemeClr val="tx1"/>
                </a:solidFill>
                <a:latin typeface="Garamond" panose="02020404030301010803" pitchFamily="18" charset="0"/>
              </a:defRPr>
            </a:lvl5pPr>
            <a:lvl6pPr marL="2514600" indent="-228600" eaLnBrk="0" fontAlgn="base" hangingPunct="0">
              <a:spcBef>
                <a:spcPct val="0"/>
              </a:spcBef>
              <a:spcAft>
                <a:spcPct val="0"/>
              </a:spcAft>
              <a:defRPr sz="2000" u="sng">
                <a:solidFill>
                  <a:schemeClr val="tx1"/>
                </a:solidFill>
                <a:latin typeface="Garamond" panose="02020404030301010803" pitchFamily="18" charset="0"/>
              </a:defRPr>
            </a:lvl6pPr>
            <a:lvl7pPr marL="2971800" indent="-228600" eaLnBrk="0" fontAlgn="base" hangingPunct="0">
              <a:spcBef>
                <a:spcPct val="0"/>
              </a:spcBef>
              <a:spcAft>
                <a:spcPct val="0"/>
              </a:spcAft>
              <a:defRPr sz="2000" u="sng">
                <a:solidFill>
                  <a:schemeClr val="tx1"/>
                </a:solidFill>
                <a:latin typeface="Garamond" panose="02020404030301010803" pitchFamily="18" charset="0"/>
              </a:defRPr>
            </a:lvl7pPr>
            <a:lvl8pPr marL="3429000" indent="-228600" eaLnBrk="0" fontAlgn="base" hangingPunct="0">
              <a:spcBef>
                <a:spcPct val="0"/>
              </a:spcBef>
              <a:spcAft>
                <a:spcPct val="0"/>
              </a:spcAft>
              <a:defRPr sz="2000" u="sng">
                <a:solidFill>
                  <a:schemeClr val="tx1"/>
                </a:solidFill>
                <a:latin typeface="Garamond" panose="02020404030301010803" pitchFamily="18" charset="0"/>
              </a:defRPr>
            </a:lvl8pPr>
            <a:lvl9pPr marL="3886200" indent="-228600" eaLnBrk="0" fontAlgn="base" hangingPunct="0">
              <a:spcBef>
                <a:spcPct val="0"/>
              </a:spcBef>
              <a:spcAft>
                <a:spcPct val="0"/>
              </a:spcAft>
              <a:defRPr sz="2000" u="sng">
                <a:solidFill>
                  <a:schemeClr val="tx1"/>
                </a:solidFill>
                <a:latin typeface="Garamond" panose="02020404030301010803" pitchFamily="18" charset="0"/>
              </a:defRPr>
            </a:lvl9pPr>
          </a:lstStyle>
          <a:p>
            <a:pPr>
              <a:defRPr/>
            </a:pPr>
            <a:r>
              <a:rPr lang="en-US" sz="1200" u="none">
                <a:hlinkClick r:id="rId15" action="ppaction://hlinksldjump"/>
              </a:rPr>
              <a:t>Return to contents</a:t>
            </a:r>
            <a:endParaRPr lang="en-US" sz="1200" u="none"/>
          </a:p>
        </p:txBody>
      </p:sp>
      <p:sp>
        <p:nvSpPr>
          <p:cNvPr id="79897" name="Rectangle 25"/>
          <p:cNvSpPr>
            <a:spLocks noGrp="1" noChangeArrowheads="1"/>
          </p:cNvSpPr>
          <p:nvPr>
            <p:ph type="sldNum" sz="quarter" idx="4"/>
          </p:nvPr>
        </p:nvSpPr>
        <p:spPr bwMode="auto">
          <a:xfrm>
            <a:off x="8229600" y="6400800"/>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pPr>
                <a:defRPr/>
              </a:pPr>
              <a:t>‹#›</a:t>
            </a:fld>
            <a:endParaRPr lang="en-US"/>
          </a:p>
        </p:txBody>
      </p:sp>
      <p:pic>
        <p:nvPicPr>
          <p:cNvPr id="8" name="Picture 7">
            <a:extLst>
              <a:ext uri="{FF2B5EF4-FFF2-40B4-BE49-F238E27FC236}">
                <a16:creationId xmlns:a16="http://schemas.microsoft.com/office/drawing/2014/main" id="{8415F107-BD11-4E3D-B5F6-1C70E4A8E04F}"/>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0"/>
            <a:ext cx="990600" cy="990600"/>
          </a:xfrm>
          <a:prstGeom prst="rect">
            <a:avLst/>
          </a:prstGeom>
        </p:spPr>
      </p:pic>
    </p:spTree>
  </p:cSld>
  <p:clrMap bg1="lt1" tx1="dk1" bg2="lt2" tx2="dk2" accent1="accent1" accent2="accent2" accent3="accent3" accent4="accent4" accent5="accent5" accent6="accent6" hlink="hlink" folHlink="folHlink"/>
  <p:sldLayoutIdLst>
    <p:sldLayoutId id="2147484486"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 id="2147484485" r:id="rId12"/>
  </p:sldLayoutIdLst>
  <p:hf hdr="0" dt="0"/>
  <p:txStyles>
    <p:titleStyle>
      <a:lvl1pPr algn="ctr" rtl="0" eaLnBrk="0" fontAlgn="base" hangingPunct="0">
        <a:spcBef>
          <a:spcPct val="0"/>
        </a:spcBef>
        <a:spcAft>
          <a:spcPct val="0"/>
        </a:spcAft>
        <a:defRPr sz="2800" b="1">
          <a:solidFill>
            <a:schemeClr val="tx2"/>
          </a:solidFill>
          <a:latin typeface="Franklin Gothic Medium" panose="020B0603020102020204" pitchFamily="34" charset="0"/>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6.xml"/><Relationship Id="rId4" Type="http://schemas.openxmlformats.org/officeDocument/2006/relationships/chart" Target="../charts/chart1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chart" Target="../charts/chart1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ags" Target="../tags/tag8.xml"/><Relationship Id="rId4" Type="http://schemas.openxmlformats.org/officeDocument/2006/relationships/chart" Target="../charts/char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chart" Target="../charts/chart20.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tags" Target="../tags/tag10.xml"/><Relationship Id="rId4" Type="http://schemas.openxmlformats.org/officeDocument/2006/relationships/chart" Target="../charts/chart2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chart" Target="../charts/chart22.xml"/></Relationships>
</file>

<file path=ppt/slides/_rels/slide2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3" Type="http://schemas.openxmlformats.org/officeDocument/2006/relationships/slide" Target="slide16.xml"/><Relationship Id="rId18" Type="http://schemas.openxmlformats.org/officeDocument/2006/relationships/slide" Target="slide22.xml"/><Relationship Id="rId26" Type="http://schemas.openxmlformats.org/officeDocument/2006/relationships/slide" Target="slide31.xml"/><Relationship Id="rId3" Type="http://schemas.openxmlformats.org/officeDocument/2006/relationships/slide" Target="slide5.xml"/><Relationship Id="rId21" Type="http://schemas.openxmlformats.org/officeDocument/2006/relationships/slide" Target="slide26.xml"/><Relationship Id="rId34" Type="http://schemas.openxmlformats.org/officeDocument/2006/relationships/slide" Target="slide39.xml"/><Relationship Id="rId7" Type="http://schemas.openxmlformats.org/officeDocument/2006/relationships/slide" Target="slide9.xml"/><Relationship Id="rId12" Type="http://schemas.openxmlformats.org/officeDocument/2006/relationships/slide" Target="slide15.xml"/><Relationship Id="rId17" Type="http://schemas.openxmlformats.org/officeDocument/2006/relationships/slide" Target="slide21.xml"/><Relationship Id="rId25" Type="http://schemas.openxmlformats.org/officeDocument/2006/relationships/slide" Target="slide30.xml"/><Relationship Id="rId33" Type="http://schemas.openxmlformats.org/officeDocument/2006/relationships/slide" Target="slide38.xml"/><Relationship Id="rId2" Type="http://schemas.openxmlformats.org/officeDocument/2006/relationships/notesSlide" Target="../notesSlides/notesSlide3.xml"/><Relationship Id="rId16" Type="http://schemas.openxmlformats.org/officeDocument/2006/relationships/slide" Target="slide19.xml"/><Relationship Id="rId20" Type="http://schemas.openxmlformats.org/officeDocument/2006/relationships/slide" Target="slide25.xml"/><Relationship Id="rId29" Type="http://schemas.openxmlformats.org/officeDocument/2006/relationships/slide" Target="slide34.xml"/><Relationship Id="rId1" Type="http://schemas.openxmlformats.org/officeDocument/2006/relationships/slideLayout" Target="../slideLayouts/slideLayout4.xml"/><Relationship Id="rId6" Type="http://schemas.openxmlformats.org/officeDocument/2006/relationships/slide" Target="slide8.xml"/><Relationship Id="rId11" Type="http://schemas.openxmlformats.org/officeDocument/2006/relationships/slide" Target="slide14.xml"/><Relationship Id="rId24" Type="http://schemas.openxmlformats.org/officeDocument/2006/relationships/slide" Target="slide29.xml"/><Relationship Id="rId32" Type="http://schemas.openxmlformats.org/officeDocument/2006/relationships/slide" Target="slide37.xml"/><Relationship Id="rId5" Type="http://schemas.openxmlformats.org/officeDocument/2006/relationships/slide" Target="slide7.xml"/><Relationship Id="rId15" Type="http://schemas.openxmlformats.org/officeDocument/2006/relationships/slide" Target="slide20.xml"/><Relationship Id="rId23" Type="http://schemas.openxmlformats.org/officeDocument/2006/relationships/slide" Target="slide28.xml"/><Relationship Id="rId28" Type="http://schemas.openxmlformats.org/officeDocument/2006/relationships/slide" Target="slide33.xml"/><Relationship Id="rId36" Type="http://schemas.openxmlformats.org/officeDocument/2006/relationships/slide" Target="slide41.xml"/><Relationship Id="rId10" Type="http://schemas.openxmlformats.org/officeDocument/2006/relationships/slide" Target="slide13.xml"/><Relationship Id="rId19" Type="http://schemas.openxmlformats.org/officeDocument/2006/relationships/slide" Target="slide24.xml"/><Relationship Id="rId31" Type="http://schemas.openxmlformats.org/officeDocument/2006/relationships/slide" Target="slide36.xml"/><Relationship Id="rId4" Type="http://schemas.openxmlformats.org/officeDocument/2006/relationships/slide" Target="slide6.xml"/><Relationship Id="rId9" Type="http://schemas.openxmlformats.org/officeDocument/2006/relationships/slide" Target="slide11.xml"/><Relationship Id="rId14" Type="http://schemas.openxmlformats.org/officeDocument/2006/relationships/slide" Target="slide17.xml"/><Relationship Id="rId22" Type="http://schemas.openxmlformats.org/officeDocument/2006/relationships/slide" Target="slide27.xml"/><Relationship Id="rId27" Type="http://schemas.openxmlformats.org/officeDocument/2006/relationships/slide" Target="slide32.xml"/><Relationship Id="rId30" Type="http://schemas.openxmlformats.org/officeDocument/2006/relationships/slide" Target="slide35.xml"/><Relationship Id="rId35" Type="http://schemas.openxmlformats.org/officeDocument/2006/relationships/slide" Target="slide40.xml"/><Relationship Id="rId8" Type="http://schemas.openxmlformats.org/officeDocument/2006/relationships/slide" Target="slide1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tags" Target="../tags/tag12.xml"/><Relationship Id="rId4" Type="http://schemas.openxmlformats.org/officeDocument/2006/relationships/chart" Target="../charts/chart2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3.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5.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0" y="1768475"/>
            <a:ext cx="9144000" cy="1736725"/>
          </a:xfrm>
        </p:spPr>
        <p:txBody>
          <a:bodyPr/>
          <a:lstStyle/>
          <a:p>
            <a:pPr eaLnBrk="1" hangingPunct="1">
              <a:defRPr/>
            </a:pPr>
            <a:r>
              <a:rPr lang="en-US" smtClean="0">
                <a:solidFill>
                  <a:schemeClr val="accent4"/>
                </a:solidFill>
                <a:latin typeface="Franklin Gothic Book" panose="020B0503020102020204" pitchFamily="34" charset="0"/>
              </a:rPr>
              <a:t>SUNY College of Environmental Science and Forestry</a:t>
            </a:r>
            <a:r>
              <a:rPr lang="en-US" dirty="0">
                <a:solidFill>
                  <a:schemeClr val="accent1"/>
                </a:solidFill>
                <a:latin typeface="Franklin Gothic Book" panose="020B0503020102020204" pitchFamily="34" charset="0"/>
              </a:rPr>
              <a:t/>
            </a:r>
            <a:br>
              <a:rPr lang="en-US" dirty="0">
                <a:solidFill>
                  <a:schemeClr val="accent1"/>
                </a:solidFill>
                <a:latin typeface="Franklin Gothic Book" panose="020B0503020102020204" pitchFamily="34" charset="0"/>
              </a:rPr>
            </a:br>
            <a:r>
              <a:rPr lang="en-US" dirty="0">
                <a:latin typeface="Franklin Gothic Book" panose="020B0503020102020204" pitchFamily="34" charset="0"/>
              </a:rPr>
              <a:t>College Senior Survey</a:t>
            </a:r>
            <a:r>
              <a:rPr lang="en-US" dirty="0">
                <a:solidFill>
                  <a:schemeClr val="accent1"/>
                </a:solidFill>
                <a:latin typeface="Franklin Gothic Book" panose="020B0503020102020204" pitchFamily="34" charset="0"/>
              </a:rPr>
              <a:t/>
            </a:r>
            <a:br>
              <a:rPr lang="en-US" dirty="0">
                <a:solidFill>
                  <a:schemeClr val="accent1"/>
                </a:solidFill>
                <a:latin typeface="Franklin Gothic Book" panose="020B0503020102020204" pitchFamily="34" charset="0"/>
              </a:rPr>
            </a:br>
            <a:r>
              <a:rPr lang="en-US" dirty="0">
                <a:solidFill>
                  <a:schemeClr val="accent4"/>
                </a:solidFill>
                <a:latin typeface="Franklin Gothic Book" panose="020B0503020102020204" pitchFamily="34" charset="0"/>
              </a:rPr>
              <a:t>2019 Results</a:t>
            </a:r>
            <a:endParaRPr lang="en-US" sz="3200" dirty="0">
              <a:solidFill>
                <a:schemeClr val="accent4"/>
              </a:solidFill>
              <a:latin typeface="Franklin Gothic Book" panose="020B0503020102020204" pitchFamily="34" charset="0"/>
            </a:endParaRPr>
          </a:p>
        </p:txBody>
      </p:sp>
      <p:sp>
        <p:nvSpPr>
          <p:cNvPr id="2051" name="Rectangle 3"/>
          <p:cNvSpPr>
            <a:spLocks noGrp="1" noChangeArrowheads="1"/>
          </p:cNvSpPr>
          <p:nvPr>
            <p:ph type="subTitle" sz="quarter" idx="1"/>
            <p:custDataLst>
              <p:tags r:id="rId1"/>
            </p:custDataLst>
          </p:nvPr>
        </p:nvSpPr>
        <p:spPr>
          <a:xfrm>
            <a:off x="0" y="3962400"/>
            <a:ext cx="9144000" cy="2057400"/>
          </a:xfrm>
        </p:spPr>
        <p:txBody>
          <a:bodyPr/>
          <a:lstStyle/>
          <a:p>
            <a:pPr eaLnBrk="1" hangingPunct="1">
              <a:lnSpc>
                <a:spcPct val="80000"/>
              </a:lnSpc>
              <a:spcBef>
                <a:spcPct val="10000"/>
              </a:spcBef>
              <a:defRPr/>
            </a:pPr>
            <a:r>
              <a:rPr lang="en-US" sz="1800" b="1" dirty="0">
                <a:solidFill>
                  <a:schemeClr val="tx2"/>
                </a:solidFill>
                <a:effectLst/>
                <a:latin typeface="Franklin Gothic Book" panose="020B0503020102020204" pitchFamily="34" charset="0"/>
              </a:rPr>
              <a:t>Graduating Seniors</a:t>
            </a:r>
          </a:p>
          <a:p>
            <a:pPr eaLnBrk="1" hangingPunct="1">
              <a:lnSpc>
                <a:spcPct val="80000"/>
              </a:lnSpc>
              <a:spcBef>
                <a:spcPct val="10000"/>
              </a:spcBef>
              <a:defRPr/>
            </a:pPr>
            <a:endParaRPr lang="en-US" sz="1800" b="1" dirty="0">
              <a:solidFill>
                <a:schemeClr val="accent1">
                  <a:lumMod val="50000"/>
                </a:schemeClr>
              </a:solidFill>
              <a:effectLst/>
            </a:endParaRPr>
          </a:p>
          <a:p>
            <a:pPr eaLnBrk="1" hangingPunct="1">
              <a:lnSpc>
                <a:spcPct val="80000"/>
              </a:lnSpc>
              <a:spcBef>
                <a:spcPct val="10000"/>
              </a:spcBef>
              <a:defRPr/>
            </a:pPr>
            <a:r>
              <a:rPr lang="en-US" sz="2200" b="1" smtClean="0">
                <a:solidFill>
                  <a:schemeClr val="tx2"/>
                </a:solidFill>
                <a:effectLst/>
                <a:latin typeface="Franklin Gothic Book" panose="020B0503020102020204" pitchFamily="34" charset="0"/>
              </a:rPr>
              <a:t>SUNY College of Environmental Science and Forestry</a:t>
            </a:r>
            <a:endParaRPr lang="en-US" sz="2200" b="1" dirty="0">
              <a:solidFill>
                <a:schemeClr val="tx2"/>
              </a:solidFill>
              <a:effectLst/>
              <a:latin typeface="Franklin Gothic Book" panose="020B0503020102020204" pitchFamily="34" charset="0"/>
            </a:endParaRPr>
          </a:p>
          <a:p>
            <a:pPr eaLnBrk="1" hangingPunct="1">
              <a:lnSpc>
                <a:spcPct val="80000"/>
              </a:lnSpc>
              <a:spcBef>
                <a:spcPct val="10000"/>
              </a:spcBef>
              <a:defRPr/>
            </a:pPr>
            <a:r>
              <a:rPr lang="en-US" sz="2200" b="1" smtClean="0">
                <a:solidFill>
                  <a:schemeClr val="tx2"/>
                </a:solidFill>
                <a:effectLst/>
                <a:latin typeface="Franklin Gothic Book" panose="020B0503020102020204" pitchFamily="34" charset="0"/>
              </a:rPr>
              <a:t>N=44</a:t>
            </a:r>
            <a:endParaRPr lang="en-US" sz="2200" b="1" dirty="0">
              <a:solidFill>
                <a:schemeClr val="tx2"/>
              </a:solidFill>
              <a:effectLst/>
              <a:latin typeface="Franklin Gothic Book" panose="020B0503020102020204" pitchFamily="34" charset="0"/>
            </a:endParaRPr>
          </a:p>
          <a:p>
            <a:pPr eaLnBrk="1" hangingPunct="1">
              <a:lnSpc>
                <a:spcPct val="80000"/>
              </a:lnSpc>
              <a:spcBef>
                <a:spcPct val="10000"/>
              </a:spcBef>
              <a:defRPr/>
            </a:pPr>
            <a:endParaRPr lang="en-US" sz="2200" b="1" dirty="0">
              <a:solidFill>
                <a:schemeClr val="tx2"/>
              </a:solidFill>
              <a:effectLst/>
              <a:latin typeface="Franklin Gothic Book" panose="020B0503020102020204" pitchFamily="34" charset="0"/>
            </a:endParaRPr>
          </a:p>
          <a:p>
            <a:pPr eaLnBrk="1" hangingPunct="1">
              <a:lnSpc>
                <a:spcPct val="80000"/>
              </a:lnSpc>
              <a:spcBef>
                <a:spcPct val="10000"/>
              </a:spcBef>
              <a:defRPr/>
            </a:pPr>
            <a:r>
              <a:rPr lang="en-US" sz="2200" b="1" smtClean="0">
                <a:solidFill>
                  <a:schemeClr val="tx2"/>
                </a:solidFill>
                <a:effectLst/>
                <a:latin typeface="Franklin Gothic Book" panose="020B0503020102020204" pitchFamily="34" charset="0"/>
              </a:rPr>
              <a:t>Public Universities</a:t>
            </a:r>
            <a:endParaRPr lang="en-US" sz="2200" b="1" dirty="0">
              <a:solidFill>
                <a:schemeClr val="tx2"/>
              </a:solidFill>
              <a:effectLst/>
              <a:latin typeface="Franklin Gothic Book" panose="020B0503020102020204" pitchFamily="34" charset="0"/>
            </a:endParaRPr>
          </a:p>
          <a:p>
            <a:pPr eaLnBrk="1" hangingPunct="1">
              <a:lnSpc>
                <a:spcPct val="80000"/>
              </a:lnSpc>
              <a:spcBef>
                <a:spcPct val="10000"/>
              </a:spcBef>
              <a:defRPr/>
            </a:pPr>
            <a:r>
              <a:rPr lang="en-US" sz="2200" b="1" smtClean="0">
                <a:solidFill>
                  <a:schemeClr val="tx2"/>
                </a:solidFill>
                <a:effectLst/>
                <a:latin typeface="Franklin Gothic Book" panose="020B0503020102020204" pitchFamily="34" charset="0"/>
              </a:rPr>
              <a:t>N=1,683</a:t>
            </a:r>
            <a:endParaRPr lang="en-US" sz="2200" b="1" dirty="0">
              <a:solidFill>
                <a:schemeClr val="tx2"/>
              </a:solidFill>
              <a:effectLst/>
              <a:latin typeface="Franklin Gothic Book" panose="020B0503020102020204" pitchFamily="34" charset="0"/>
            </a:endParaRPr>
          </a:p>
        </p:txBody>
      </p:sp>
      <p:sp>
        <p:nvSpPr>
          <p:cNvPr id="45060" name="Text Box 5"/>
          <p:cNvSpPr txBox="1">
            <a:spLocks noChangeArrowheads="1"/>
          </p:cNvSpPr>
          <p:nvPr/>
        </p:nvSpPr>
        <p:spPr bwMode="auto">
          <a:xfrm>
            <a:off x="0" y="6172200"/>
            <a:ext cx="9144000" cy="274638"/>
          </a:xfrm>
          <a:prstGeom prst="rect">
            <a:avLst/>
          </a:prstGeom>
          <a:noFill/>
          <a:ln w="9525">
            <a:noFill/>
            <a:miter lim="800000"/>
            <a:headEnd/>
            <a:tailEnd/>
          </a:ln>
        </p:spPr>
        <p:txBody>
          <a:bodyPr>
            <a:spAutoFit/>
          </a:bodyPr>
          <a:lstStyle/>
          <a:p>
            <a:pPr algn="ctr"/>
            <a:r>
              <a:rPr lang="en-US" sz="1200" i="1" u="none" dirty="0">
                <a:solidFill>
                  <a:schemeClr val="accent4"/>
                </a:solidFill>
                <a:latin typeface="Franklin Gothic Book" panose="020B0503020102020204" pitchFamily="34" charset="0"/>
              </a:rPr>
              <a:t>Higher Education Research Institute, University of California at Los Angeles</a:t>
            </a:r>
          </a:p>
        </p:txBody>
      </p:sp>
      <p:sp>
        <p:nvSpPr>
          <p:cNvPr id="6" name="Rectangle 5"/>
          <p:cNvSpPr/>
          <p:nvPr/>
        </p:nvSpPr>
        <p:spPr bwMode="auto">
          <a:xfrm>
            <a:off x="0" y="0"/>
            <a:ext cx="1066800" cy="1066800"/>
          </a:xfrm>
          <a:prstGeom prst="rect">
            <a:avLst/>
          </a:prstGeom>
          <a:solidFill>
            <a:schemeClr val="bg1"/>
          </a:solidFill>
          <a:ln w="9525" cap="flat" cmpd="sng" algn="ctr">
            <a:noFill/>
            <a:prstDash val="solid"/>
            <a:round/>
            <a:headEnd type="none" w="med" len="med"/>
            <a:tailEnd type="none" w="med" len="med"/>
          </a:ln>
          <a:effectLst/>
        </p:spPr>
        <p:txBody>
          <a:bodyPr/>
          <a:lstStyle/>
          <a:p>
            <a:pPr>
              <a:defRPr/>
            </a:pPr>
            <a:endParaRPr lang="en-US"/>
          </a:p>
        </p:txBody>
      </p:sp>
      <p:sp>
        <p:nvSpPr>
          <p:cNvPr id="2" name="Rectangle 1"/>
          <p:cNvSpPr/>
          <p:nvPr/>
        </p:nvSpPr>
        <p:spPr bwMode="auto">
          <a:xfrm>
            <a:off x="6934200" y="6553200"/>
            <a:ext cx="14478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smtClean="0">
              <a:ln>
                <a:noFill/>
              </a:ln>
              <a:solidFill>
                <a:schemeClr val="tx1"/>
              </a:solidFill>
              <a:effectLst/>
              <a:latin typeface="Garamond" pitchFamily="18" charset="0"/>
            </a:endParaRPr>
          </a:p>
        </p:txBody>
      </p:sp>
    </p:spTree>
    <p:extLst>
      <p:ext uri="{BB962C8B-B14F-4D97-AF65-F5344CB8AC3E}">
        <p14:creationId xmlns:p14="http://schemas.microsoft.com/office/powerpoint/2010/main" val="6497896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10</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sz="1600" dirty="0">
                <a:solidFill>
                  <a:schemeClr val="accent4"/>
                </a:solidFill>
              </a:rPr>
              <a:t/>
            </a:r>
            <a:br>
              <a:rPr lang="en-US" sz="1600" dirty="0">
                <a:solidFill>
                  <a:schemeClr val="accent4"/>
                </a:solidFill>
              </a:rPr>
            </a:br>
            <a:r>
              <a:rPr lang="en-US" dirty="0"/>
              <a:t>Habits of Mind</a:t>
            </a:r>
            <a:r>
              <a:rPr lang="en-US" sz="2000" dirty="0">
                <a:solidFill>
                  <a:schemeClr val="accent4"/>
                </a:solidFill>
              </a:rPr>
              <a:t/>
            </a:r>
            <a:br>
              <a:rPr lang="en-US" sz="2000" dirty="0">
                <a:solidFill>
                  <a:schemeClr val="accent4"/>
                </a:solidFill>
              </a:rPr>
            </a:br>
            <a:r>
              <a:rPr lang="en-US" sz="2000" dirty="0">
                <a:solidFill>
                  <a:schemeClr val="accent4"/>
                </a:solidFill>
              </a:rPr>
              <a:t/>
            </a:r>
            <a:br>
              <a:rPr lang="en-US" sz="2000" dirty="0">
                <a:solidFill>
                  <a:schemeClr val="accent4"/>
                </a:solidFill>
              </a:rPr>
            </a:br>
            <a:r>
              <a:rPr lang="en-US" sz="1800" i="1" dirty="0">
                <a:solidFill>
                  <a:schemeClr val="accent4"/>
                </a:solidFill>
              </a:rPr>
              <a:t>Habits of Mind</a:t>
            </a:r>
            <a:r>
              <a:rPr lang="en-US" sz="1800" dirty="0">
                <a:solidFill>
                  <a:schemeClr val="accent4"/>
                </a:solidFill>
              </a:rPr>
              <a:t> is a unified measure of the behaviors and traits associated with academic success. These learning behaviors are seen as the foundation for lifelong learning. </a:t>
            </a:r>
            <a:endParaRPr lang="en-US" sz="1600" dirty="0">
              <a:solidFill>
                <a:schemeClr val="accent4"/>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10</a:t>
            </a:fld>
            <a:endParaRPr lang="en-US"/>
          </a:p>
        </p:txBody>
      </p:sp>
      <p:sp>
        <p:nvSpPr>
          <p:cNvPr id="11271" name="TextBox 9"/>
          <p:cNvSpPr txBox="1">
            <a:spLocks noChangeArrowheads="1"/>
          </p:cNvSpPr>
          <p:nvPr/>
        </p:nvSpPr>
        <p:spPr bwMode="auto">
          <a:xfrm>
            <a:off x="5791200" y="1981200"/>
            <a:ext cx="3048000" cy="4154984"/>
          </a:xfrm>
          <a:prstGeom prst="rect">
            <a:avLst/>
          </a:prstGeom>
          <a:noFill/>
          <a:ln w="9525">
            <a:noFill/>
            <a:miter lim="800000"/>
            <a:headEnd/>
            <a:tailEnd/>
          </a:ln>
        </p:spPr>
        <p:txBody>
          <a:bodyPr>
            <a:spAutoFit/>
          </a:bodyPr>
          <a:lstStyle/>
          <a:p>
            <a:pPr algn="ctr">
              <a:defRPr/>
            </a:pPr>
            <a:r>
              <a:rPr lang="en-US" sz="1200" b="1" dirty="0">
                <a:solidFill>
                  <a:schemeClr val="tx2"/>
                </a:solidFill>
              </a:rPr>
              <a:t>Construct Items</a:t>
            </a:r>
          </a:p>
          <a:p>
            <a:pPr>
              <a:defRPr/>
            </a:pPr>
            <a:endParaRPr lang="en-US" sz="1200" b="1" dirty="0">
              <a:solidFill>
                <a:schemeClr val="tx2"/>
              </a:solidFill>
            </a:endParaRPr>
          </a:p>
          <a:p>
            <a:pPr marL="114300" indent="-114300">
              <a:buFont typeface="Arial" pitchFamily="34" charset="0"/>
              <a:buChar char="•"/>
              <a:defRPr/>
            </a:pPr>
            <a:r>
              <a:rPr lang="en-US" sz="1200" b="1" u="none" dirty="0">
                <a:solidFill>
                  <a:schemeClr val="tx2"/>
                </a:solidFill>
              </a:rPr>
              <a:t>Ask questions in class</a:t>
            </a:r>
          </a:p>
          <a:p>
            <a:pPr marL="114300" indent="-114300">
              <a:buFont typeface="Arial" pitchFamily="34" charset="0"/>
              <a:buChar char="•"/>
              <a:defRPr/>
            </a:pPr>
            <a:r>
              <a:rPr lang="en-US" sz="1200" b="1" u="none" dirty="0">
                <a:solidFill>
                  <a:schemeClr val="tx2"/>
                </a:solidFill>
              </a:rPr>
              <a:t>Support your opinions with a logical argument</a:t>
            </a:r>
          </a:p>
          <a:p>
            <a:pPr marL="114300" indent="-114300">
              <a:buFont typeface="Arial" pitchFamily="34" charset="0"/>
              <a:buChar char="•"/>
              <a:defRPr/>
            </a:pPr>
            <a:r>
              <a:rPr lang="en-US" sz="1200" b="1" u="none" dirty="0">
                <a:solidFill>
                  <a:schemeClr val="tx2"/>
                </a:solidFill>
              </a:rPr>
              <a:t>Seek solutions to problems and explain them to others</a:t>
            </a:r>
          </a:p>
          <a:p>
            <a:pPr marL="114300" indent="-114300">
              <a:buFont typeface="Arial" pitchFamily="34" charset="0"/>
              <a:buChar char="•"/>
              <a:defRPr/>
            </a:pPr>
            <a:r>
              <a:rPr lang="en-US" sz="1200" b="1" u="none" dirty="0">
                <a:solidFill>
                  <a:schemeClr val="tx2"/>
                </a:solidFill>
              </a:rPr>
              <a:t>Revise your papers to improve your writing</a:t>
            </a:r>
          </a:p>
          <a:p>
            <a:pPr marL="114300" indent="-114300">
              <a:buFont typeface="Arial" pitchFamily="34" charset="0"/>
              <a:buChar char="•"/>
              <a:defRPr/>
            </a:pPr>
            <a:r>
              <a:rPr lang="en-US" sz="1200" b="1" u="none" dirty="0">
                <a:solidFill>
                  <a:schemeClr val="tx2"/>
                </a:solidFill>
              </a:rPr>
              <a:t>Evaluate the quality or reliability of information you received</a:t>
            </a:r>
          </a:p>
          <a:p>
            <a:pPr marL="114300" indent="-114300">
              <a:buFont typeface="Arial" pitchFamily="34" charset="0"/>
              <a:buChar char="•"/>
              <a:defRPr/>
            </a:pPr>
            <a:r>
              <a:rPr lang="en-US" sz="1200" b="1" u="none" dirty="0">
                <a:solidFill>
                  <a:schemeClr val="tx2"/>
                </a:solidFill>
              </a:rPr>
              <a:t>Take a risk because you felt you had more to gain</a:t>
            </a:r>
          </a:p>
          <a:p>
            <a:pPr marL="114300" indent="-114300">
              <a:buFont typeface="Arial" pitchFamily="34" charset="0"/>
              <a:buChar char="•"/>
              <a:defRPr/>
            </a:pPr>
            <a:r>
              <a:rPr lang="en-US" sz="1200" b="1" u="none" dirty="0">
                <a:solidFill>
                  <a:schemeClr val="tx2"/>
                </a:solidFill>
              </a:rPr>
              <a:t>Seek alternative solutions to a problem</a:t>
            </a:r>
          </a:p>
          <a:p>
            <a:pPr marL="114300" indent="-114300">
              <a:buFont typeface="Arial" pitchFamily="34" charset="0"/>
              <a:buChar char="•"/>
              <a:defRPr/>
            </a:pPr>
            <a:r>
              <a:rPr lang="en-US" sz="1200" b="1" u="none" dirty="0">
                <a:solidFill>
                  <a:schemeClr val="tx2"/>
                </a:solidFill>
              </a:rPr>
              <a:t>Look up scientific research articles and resources</a:t>
            </a:r>
          </a:p>
          <a:p>
            <a:pPr marL="114300" indent="-114300">
              <a:buFont typeface="Arial" pitchFamily="34" charset="0"/>
              <a:buChar char="•"/>
              <a:defRPr/>
            </a:pPr>
            <a:r>
              <a:rPr lang="en-US" sz="1200" b="1" u="none" dirty="0">
                <a:solidFill>
                  <a:schemeClr val="tx2"/>
                </a:solidFill>
              </a:rPr>
              <a:t>Explore topics on your own, even though it was not required for a class</a:t>
            </a:r>
          </a:p>
          <a:p>
            <a:pPr marL="114300" indent="-114300">
              <a:buFont typeface="Arial" pitchFamily="34" charset="0"/>
              <a:buChar char="•"/>
              <a:defRPr/>
            </a:pPr>
            <a:r>
              <a:rPr lang="en-US" sz="1200" b="1" u="none" dirty="0">
                <a:solidFill>
                  <a:schemeClr val="tx2"/>
                </a:solidFill>
              </a:rPr>
              <a:t>Seek feedback on your academic work </a:t>
            </a:r>
          </a:p>
          <a:p>
            <a:pPr marL="114300" indent="-114300">
              <a:buFont typeface="Arial" pitchFamily="34" charset="0"/>
              <a:buChar char="•"/>
              <a:defRPr/>
            </a:pPr>
            <a:r>
              <a:rPr lang="en-US" sz="1200" b="1" u="none" dirty="0">
                <a:solidFill>
                  <a:schemeClr val="tx2"/>
                </a:solidFill>
              </a:rPr>
              <a:t>Accept mistakes as part of the learning </a:t>
            </a:r>
            <a:r>
              <a:rPr lang="en-US" sz="1200" b="1" u="none" dirty="0" smtClean="0">
                <a:solidFill>
                  <a:schemeClr val="tx2"/>
                </a:solidFill>
              </a:rPr>
              <a:t>process</a:t>
            </a:r>
            <a:endParaRPr lang="en-US" sz="1200" dirty="0">
              <a:solidFill>
                <a:schemeClr val="accent1">
                  <a:lumMod val="50000"/>
                </a:schemeClr>
              </a:solidFill>
            </a:endParaRPr>
          </a:p>
          <a:p>
            <a:pPr>
              <a:defRPr/>
            </a:pPr>
            <a:endParaRPr lang="en-US" sz="1200" dirty="0">
              <a:solidFill>
                <a:schemeClr val="accent1">
                  <a:lumMod val="50000"/>
                </a:schemeClr>
              </a:solidFill>
            </a:endParaRPr>
          </a:p>
        </p:txBody>
      </p:sp>
      <p:graphicFrame>
        <p:nvGraphicFramePr>
          <p:cNvPr id="9" name="Habits of Mind"/>
          <p:cNvGraphicFramePr>
            <a:graphicFrameLocks/>
          </p:cNvGraphicFramePr>
          <p:nvPr>
            <p:extLst>
              <p:ext uri="{D42A27DB-BD31-4B8C-83A1-F6EECF244321}">
                <p14:modId xmlns:p14="http://schemas.microsoft.com/office/powerpoint/2010/main" val="1413989765"/>
              </p:ext>
            </p:extLst>
          </p:nvPr>
        </p:nvGraphicFramePr>
        <p:xfrm>
          <a:off x="495300" y="1905000"/>
          <a:ext cx="5181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11</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Pluralistic Orientation</a:t>
            </a:r>
            <a:r>
              <a:rPr lang="en-US" sz="2000" dirty="0">
                <a:solidFill>
                  <a:srgbClr val="1F2A44"/>
                </a:solidFill>
              </a:rPr>
              <a:t/>
            </a:r>
            <a:br>
              <a:rPr lang="en-US" sz="2000" dirty="0">
                <a:solidFill>
                  <a:srgbClr val="1F2A44"/>
                </a:solidFill>
              </a:rPr>
            </a:br>
            <a:r>
              <a:rPr lang="en-US" sz="2000" dirty="0">
                <a:solidFill>
                  <a:srgbClr val="1F2A44"/>
                </a:solidFill>
              </a:rPr>
              <a:t/>
            </a:r>
            <a:br>
              <a:rPr lang="en-US" sz="2000" dirty="0">
                <a:solidFill>
                  <a:srgbClr val="1F2A44"/>
                </a:solidFill>
              </a:rPr>
            </a:br>
            <a:r>
              <a:rPr lang="en-US" sz="1800" i="1" dirty="0">
                <a:solidFill>
                  <a:srgbClr val="93328E"/>
                </a:solidFill>
              </a:rPr>
              <a:t>Pluralistic Orientation </a:t>
            </a:r>
            <a:r>
              <a:rPr lang="en-US" sz="1800" dirty="0">
                <a:solidFill>
                  <a:srgbClr val="93328E"/>
                </a:solidFill>
              </a:rPr>
              <a:t>is a unified measure of skills and dispositions appropriate </a:t>
            </a:r>
            <a:br>
              <a:rPr lang="en-US" sz="1800" dirty="0">
                <a:solidFill>
                  <a:srgbClr val="93328E"/>
                </a:solidFill>
              </a:rPr>
            </a:br>
            <a:r>
              <a:rPr lang="en-US" sz="1800" dirty="0">
                <a:solidFill>
                  <a:srgbClr val="93328E"/>
                </a:solidFill>
              </a:rPr>
              <a:t>for living and working in a diverse society.</a:t>
            </a:r>
            <a:endParaRPr lang="en-US" sz="1600" dirty="0">
              <a:solidFill>
                <a:schemeClr val="accent4"/>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11</a:t>
            </a:fld>
            <a:endParaRPr lang="en-US"/>
          </a:p>
        </p:txBody>
      </p:sp>
      <p:sp>
        <p:nvSpPr>
          <p:cNvPr id="11271" name="TextBox 9"/>
          <p:cNvSpPr txBox="1">
            <a:spLocks noChangeArrowheads="1"/>
          </p:cNvSpPr>
          <p:nvPr/>
        </p:nvSpPr>
        <p:spPr bwMode="auto">
          <a:xfrm>
            <a:off x="5791200" y="1981200"/>
            <a:ext cx="3048000" cy="2677656"/>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4300" indent="-114300">
              <a:buFont typeface="Arial" charset="0"/>
              <a:buChar char="•"/>
              <a:defRPr/>
            </a:pPr>
            <a:r>
              <a:rPr lang="en-US" sz="1400" b="1" u="none" dirty="0">
                <a:solidFill>
                  <a:schemeClr val="tx2"/>
                </a:solidFill>
              </a:rPr>
              <a:t>Ability to see the world from someone else's perspective</a:t>
            </a:r>
          </a:p>
          <a:p>
            <a:pPr marL="114300" indent="-114300">
              <a:buFont typeface="Arial" charset="0"/>
              <a:buChar char="•"/>
              <a:defRPr/>
            </a:pPr>
            <a:r>
              <a:rPr lang="en-US" sz="1400" b="1" u="none" dirty="0">
                <a:solidFill>
                  <a:schemeClr val="tx2"/>
                </a:solidFill>
              </a:rPr>
              <a:t>Tolerance of others with different beliefs</a:t>
            </a:r>
          </a:p>
          <a:p>
            <a:pPr marL="114300" indent="-114300">
              <a:buFont typeface="Arial" charset="0"/>
              <a:buChar char="•"/>
              <a:defRPr/>
            </a:pPr>
            <a:r>
              <a:rPr lang="en-US" sz="1400" b="1" u="none" dirty="0">
                <a:solidFill>
                  <a:schemeClr val="tx2"/>
                </a:solidFill>
              </a:rPr>
              <a:t>Openness to having my own views challenged</a:t>
            </a:r>
          </a:p>
          <a:p>
            <a:pPr marL="114300" indent="-114300">
              <a:buFont typeface="Arial" charset="0"/>
              <a:buChar char="•"/>
              <a:defRPr/>
            </a:pPr>
            <a:r>
              <a:rPr lang="en-US" sz="1400" b="1" u="none" dirty="0">
                <a:solidFill>
                  <a:schemeClr val="tx2"/>
                </a:solidFill>
              </a:rPr>
              <a:t>Ability to discuss and negotiate controversial issues</a:t>
            </a:r>
          </a:p>
          <a:p>
            <a:pPr marL="114300" indent="-114300">
              <a:buFont typeface="Arial" charset="0"/>
              <a:buChar char="•"/>
              <a:defRPr/>
            </a:pPr>
            <a:r>
              <a:rPr lang="en-US" sz="1400" b="1" u="none" dirty="0">
                <a:solidFill>
                  <a:schemeClr val="tx2"/>
                </a:solidFill>
              </a:rPr>
              <a:t>Ability to work cooperatively with diverse </a:t>
            </a:r>
            <a:r>
              <a:rPr lang="en-US" sz="1400" b="1" u="none" dirty="0" smtClean="0">
                <a:solidFill>
                  <a:schemeClr val="tx2"/>
                </a:solidFill>
              </a:rPr>
              <a:t>people</a:t>
            </a:r>
            <a:endParaRPr lang="en-US" sz="1400" b="1" dirty="0">
              <a:solidFill>
                <a:schemeClr val="tx2"/>
              </a:solidFill>
            </a:endParaRPr>
          </a:p>
        </p:txBody>
      </p:sp>
      <p:graphicFrame>
        <p:nvGraphicFramePr>
          <p:cNvPr id="9" name="Pluralistic Orientation"/>
          <p:cNvGraphicFramePr>
            <a:graphicFrameLocks/>
          </p:cNvGraphicFramePr>
          <p:nvPr>
            <p:extLst>
              <p:ext uri="{D42A27DB-BD31-4B8C-83A1-F6EECF244321}">
                <p14:modId xmlns:p14="http://schemas.microsoft.com/office/powerpoint/2010/main" val="357806321"/>
              </p:ext>
            </p:extLst>
          </p:nvPr>
        </p:nvGraphicFramePr>
        <p:xfrm>
          <a:off x="495300" y="1905000"/>
          <a:ext cx="5181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extLst>
      <p:ext uri="{BB962C8B-B14F-4D97-AF65-F5344CB8AC3E}">
        <p14:creationId xmlns:p14="http://schemas.microsoft.com/office/powerpoint/2010/main" val="27653539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8A41F72E-4FC1-4001-A4FA-C5D9E3830136}" type="slidenum">
              <a:rPr lang="en-US" sz="1200" u="none"/>
              <a:pPr algn="r" eaLnBrk="1" hangingPunct="1"/>
              <a:t>12</a:t>
            </a:fld>
            <a:endParaRPr lang="en-US" sz="1200" u="none"/>
          </a:p>
        </p:txBody>
      </p:sp>
      <p:sp>
        <p:nvSpPr>
          <p:cNvPr id="8197" name="Slide Number Placeholder 10"/>
          <p:cNvSpPr>
            <a:spLocks noGrp="1"/>
          </p:cNvSpPr>
          <p:nvPr>
            <p:ph type="sldNum" sz="quarter" idx="11"/>
          </p:nvPr>
        </p:nvSpPr>
        <p:spPr>
          <a:noFill/>
        </p:spPr>
        <p:txBody>
          <a:bodyPr/>
          <a:lstStyle/>
          <a:p>
            <a:fld id="{C4D8E610-60A5-4222-8FBC-A07FBE6D0485}" type="slidenum">
              <a:rPr lang="en-US" smtClean="0"/>
              <a:pPr/>
              <a:t>12</a:t>
            </a:fld>
            <a:endParaRPr lang="en-US"/>
          </a:p>
        </p:txBody>
      </p:sp>
      <p:sp>
        <p:nvSpPr>
          <p:cNvPr id="12293" name="Rectangle 2"/>
          <p:cNvSpPr>
            <a:spLocks noGrp="1" noChangeArrowheads="1"/>
          </p:cNvSpPr>
          <p:nvPr>
            <p:ph type="title" idx="4294967295"/>
          </p:nvPr>
        </p:nvSpPr>
        <p:spPr>
          <a:xfrm>
            <a:off x="914400" y="228600"/>
            <a:ext cx="8229600" cy="1447800"/>
          </a:xfrm>
        </p:spPr>
        <p:txBody>
          <a:bodyPr/>
          <a:lstStyle/>
          <a:p>
            <a:pPr eaLnBrk="1" hangingPunct="1">
              <a:defRPr/>
            </a:pPr>
            <a:r>
              <a:rPr lang="en-US" dirty="0"/>
              <a:t>Academic Self-Concept</a:t>
            </a:r>
            <a:br>
              <a:rPr lang="en-US" dirty="0"/>
            </a:br>
            <a:r>
              <a:rPr lang="en-US" sz="1600" dirty="0"/>
              <a:t/>
            </a:r>
            <a:br>
              <a:rPr lang="en-US" sz="1600" dirty="0"/>
            </a:br>
            <a:r>
              <a:rPr lang="en-US" sz="1600" dirty="0">
                <a:solidFill>
                  <a:schemeClr val="accent4"/>
                </a:solidFill>
              </a:rPr>
              <a:t>Self-awareness and confidence in academic environments help students learn by</a:t>
            </a:r>
            <a:br>
              <a:rPr lang="en-US" sz="1600" dirty="0">
                <a:solidFill>
                  <a:schemeClr val="accent4"/>
                </a:solidFill>
              </a:rPr>
            </a:br>
            <a:r>
              <a:rPr lang="en-US" sz="1600" dirty="0">
                <a:solidFill>
                  <a:schemeClr val="accent4"/>
                </a:solidFill>
              </a:rPr>
              <a:t> encouraging their intellectual inquiry. </a:t>
            </a:r>
            <a:r>
              <a:rPr lang="en-US" sz="1600" i="1" dirty="0">
                <a:solidFill>
                  <a:schemeClr val="accent4"/>
                </a:solidFill>
              </a:rPr>
              <a:t>Academic Self-Concept </a:t>
            </a:r>
            <a:r>
              <a:rPr lang="en-US" sz="1600" dirty="0">
                <a:solidFill>
                  <a:schemeClr val="accent4"/>
                </a:solidFill>
              </a:rPr>
              <a:t>is a unified measure of students’ beliefs about their abilities and confidence in academic environments. </a:t>
            </a:r>
            <a:endParaRPr lang="en-US" sz="1100" dirty="0">
              <a:solidFill>
                <a:schemeClr val="accent4"/>
              </a:solidFill>
            </a:endParaRPr>
          </a:p>
        </p:txBody>
      </p:sp>
      <p:graphicFrame>
        <p:nvGraphicFramePr>
          <p:cNvPr id="9" name="Academic Self-Concept"/>
          <p:cNvGraphicFramePr>
            <a:graphicFrameLocks/>
          </p:cNvGraphicFramePr>
          <p:nvPr>
            <p:extLst>
              <p:ext uri="{D42A27DB-BD31-4B8C-83A1-F6EECF244321}">
                <p14:modId xmlns:p14="http://schemas.microsoft.com/office/powerpoint/2010/main" val="4293343508"/>
              </p:ext>
            </p:extLst>
          </p:nvPr>
        </p:nvGraphicFramePr>
        <p:xfrm>
          <a:off x="457200" y="1600200"/>
          <a:ext cx="54864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8"/>
          <p:cNvSpPr txBox="1">
            <a:spLocks noChangeArrowheads="1"/>
          </p:cNvSpPr>
          <p:nvPr/>
        </p:nvSpPr>
        <p:spPr bwMode="auto">
          <a:xfrm>
            <a:off x="5791200" y="2514600"/>
            <a:ext cx="3352800" cy="1384995"/>
          </a:xfrm>
          <a:prstGeom prst="rect">
            <a:avLst/>
          </a:prstGeom>
          <a:noFill/>
          <a:ln w="9525">
            <a:noFill/>
            <a:miter lim="800000"/>
            <a:headEnd/>
            <a:tailEnd/>
          </a:ln>
        </p:spPr>
        <p:txBody>
          <a:bodyPr wrap="square">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9063" indent="-119063">
              <a:buFont typeface="Arial" pitchFamily="34" charset="0"/>
              <a:buChar char="•"/>
              <a:defRPr/>
            </a:pPr>
            <a:r>
              <a:rPr lang="en-US" sz="1400" b="1" u="none" dirty="0">
                <a:solidFill>
                  <a:schemeClr val="tx2"/>
                </a:solidFill>
              </a:rPr>
              <a:t>Self-rated: Academic Ability</a:t>
            </a:r>
          </a:p>
          <a:p>
            <a:pPr marL="119063" indent="-119063">
              <a:buFont typeface="Arial" pitchFamily="34" charset="0"/>
              <a:buChar char="•"/>
              <a:defRPr/>
            </a:pPr>
            <a:r>
              <a:rPr lang="en-US" sz="1400" b="1" u="none" dirty="0">
                <a:solidFill>
                  <a:schemeClr val="tx2"/>
                </a:solidFill>
              </a:rPr>
              <a:t>Self-rated: Self-Confidence (Intellectual)</a:t>
            </a:r>
          </a:p>
          <a:p>
            <a:pPr marL="119063" indent="-119063">
              <a:buFont typeface="Arial" pitchFamily="34" charset="0"/>
              <a:buChar char="•"/>
              <a:defRPr/>
            </a:pPr>
            <a:r>
              <a:rPr lang="en-US" sz="1400" b="1" u="none" dirty="0">
                <a:solidFill>
                  <a:schemeClr val="tx2"/>
                </a:solidFill>
              </a:rPr>
              <a:t>Self-rated: Drive to Achieve</a:t>
            </a:r>
          </a:p>
          <a:p>
            <a:pPr marL="119063" indent="-119063">
              <a:buFont typeface="Arial" pitchFamily="34" charset="0"/>
              <a:buChar char="•"/>
              <a:defRPr/>
            </a:pPr>
            <a:r>
              <a:rPr lang="en-US" sz="1400" b="1" u="none" dirty="0">
                <a:solidFill>
                  <a:schemeClr val="tx2"/>
                </a:solidFill>
              </a:rPr>
              <a:t>Self-rated: Mathematical Ability </a:t>
            </a:r>
          </a:p>
        </p:txBody>
      </p:sp>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extLst>
      <p:ext uri="{BB962C8B-B14F-4D97-AF65-F5344CB8AC3E}">
        <p14:creationId xmlns:p14="http://schemas.microsoft.com/office/powerpoint/2010/main" val="3147188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72290EBD-63E6-4B60-9B7D-0F8F7E3A00E6}" type="slidenum">
              <a:rPr lang="en-US" sz="1200" u="none"/>
              <a:pPr algn="r" eaLnBrk="1" hangingPunct="1"/>
              <a:t>13</a:t>
            </a:fld>
            <a:endParaRPr lang="en-US" sz="1200" u="none"/>
          </a:p>
        </p:txBody>
      </p:sp>
      <p:sp>
        <p:nvSpPr>
          <p:cNvPr id="9221" name="Slide Number Placeholder 7"/>
          <p:cNvSpPr>
            <a:spLocks noGrp="1"/>
          </p:cNvSpPr>
          <p:nvPr>
            <p:ph type="sldNum" sz="quarter" idx="11"/>
          </p:nvPr>
        </p:nvSpPr>
        <p:spPr>
          <a:noFill/>
        </p:spPr>
        <p:txBody>
          <a:bodyPr/>
          <a:lstStyle/>
          <a:p>
            <a:fld id="{CF1C8B1B-B788-407E-84A3-268AB9874CAF}" type="slidenum">
              <a:rPr lang="en-US" smtClean="0"/>
              <a:pPr/>
              <a:t>13</a:t>
            </a:fld>
            <a:endParaRPr lang="en-US"/>
          </a:p>
        </p:txBody>
      </p:sp>
      <p:sp>
        <p:nvSpPr>
          <p:cNvPr id="15365" name="Rectangle 2"/>
          <p:cNvSpPr>
            <a:spLocks noGrp="1" noChangeArrowheads="1"/>
          </p:cNvSpPr>
          <p:nvPr>
            <p:ph type="title" idx="4294967295"/>
          </p:nvPr>
        </p:nvSpPr>
        <p:spPr>
          <a:xfrm>
            <a:off x="914400" y="152400"/>
            <a:ext cx="8229600" cy="1371600"/>
          </a:xfrm>
        </p:spPr>
        <p:txBody>
          <a:bodyPr/>
          <a:lstStyle/>
          <a:p>
            <a:pPr eaLnBrk="1" hangingPunct="1">
              <a:defRPr/>
            </a:pPr>
            <a:r>
              <a:rPr lang="en-US" dirty="0"/>
              <a:t>Faculty </a:t>
            </a:r>
            <a:r>
              <a:rPr lang="en-US" dirty="0" smtClean="0"/>
              <a:t>Interaction: Mentorship</a:t>
            </a:r>
            <a:r>
              <a:rPr lang="en-US" dirty="0"/>
              <a:t/>
            </a:r>
            <a:br>
              <a:rPr lang="en-US" dirty="0"/>
            </a:br>
            <a:r>
              <a:rPr lang="en-US" sz="1600" dirty="0"/>
              <a:t/>
            </a:r>
            <a:br>
              <a:rPr lang="en-US" sz="1600" dirty="0"/>
            </a:br>
            <a:r>
              <a:rPr lang="en-US" sz="1800" i="1" dirty="0">
                <a:solidFill>
                  <a:schemeClr val="accent4"/>
                </a:solidFill>
              </a:rPr>
              <a:t>Faculty Interaction: Mentorship </a:t>
            </a:r>
            <a:r>
              <a:rPr lang="en-US" sz="1800" dirty="0">
                <a:solidFill>
                  <a:schemeClr val="accent4"/>
                </a:solidFill>
              </a:rPr>
              <a:t>measures the extent to which students and </a:t>
            </a:r>
            <a:br>
              <a:rPr lang="en-US" sz="1800" dirty="0">
                <a:solidFill>
                  <a:schemeClr val="accent4"/>
                </a:solidFill>
              </a:rPr>
            </a:br>
            <a:r>
              <a:rPr lang="en-US" sz="1800" dirty="0">
                <a:solidFill>
                  <a:schemeClr val="accent4"/>
                </a:solidFill>
              </a:rPr>
              <a:t>faculty have mentoring relationships that foster both academic and personal </a:t>
            </a:r>
            <a:br>
              <a:rPr lang="en-US" sz="1800" dirty="0">
                <a:solidFill>
                  <a:schemeClr val="accent4"/>
                </a:solidFill>
              </a:rPr>
            </a:br>
            <a:r>
              <a:rPr lang="en-US" sz="1800" dirty="0">
                <a:solidFill>
                  <a:schemeClr val="accent4"/>
                </a:solidFill>
              </a:rPr>
              <a:t>support and guidance. </a:t>
            </a:r>
          </a:p>
        </p:txBody>
      </p:sp>
      <p:sp>
        <p:nvSpPr>
          <p:cNvPr id="11" name="TextBox 1"/>
          <p:cNvSpPr txBox="1"/>
          <p:nvPr/>
        </p:nvSpPr>
        <p:spPr>
          <a:xfrm>
            <a:off x="5715000" y="1600200"/>
            <a:ext cx="3276600" cy="3124200"/>
          </a:xfrm>
          <a:prstGeom prst="rect">
            <a:avLst/>
          </a:prstGeom>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b="1" dirty="0">
                <a:solidFill>
                  <a:schemeClr val="tx2"/>
                </a:solidFill>
              </a:rPr>
              <a:t>Construct Items</a:t>
            </a:r>
          </a:p>
          <a:p>
            <a:pPr>
              <a:defRPr/>
            </a:pPr>
            <a:endParaRPr lang="en-US" sz="1200" b="1" dirty="0">
              <a:solidFill>
                <a:schemeClr val="tx2"/>
              </a:solidFill>
            </a:endParaRPr>
          </a:p>
          <a:p>
            <a:pPr marL="114300" indent="-114300">
              <a:buFont typeface="Arial" pitchFamily="34" charset="0"/>
              <a:buChar char="•"/>
              <a:defRPr/>
            </a:pPr>
            <a:r>
              <a:rPr lang="en-US" sz="1200" b="1" u="none" dirty="0">
                <a:solidFill>
                  <a:schemeClr val="tx2"/>
                </a:solidFill>
              </a:rPr>
              <a:t>Encouragement to pursue graduate/professional study</a:t>
            </a:r>
          </a:p>
          <a:p>
            <a:pPr marL="114300" indent="-114300">
              <a:buFont typeface="Arial" pitchFamily="34" charset="0"/>
              <a:buChar char="•"/>
              <a:defRPr/>
            </a:pPr>
            <a:r>
              <a:rPr lang="en-US" sz="1200" b="1" u="none" dirty="0">
                <a:solidFill>
                  <a:schemeClr val="tx2"/>
                </a:solidFill>
              </a:rPr>
              <a:t>An opportunity to work on a research project</a:t>
            </a:r>
          </a:p>
          <a:p>
            <a:pPr marL="114300" indent="-114300">
              <a:buFont typeface="Arial" pitchFamily="34" charset="0"/>
              <a:buChar char="•"/>
              <a:defRPr/>
            </a:pPr>
            <a:r>
              <a:rPr lang="en-US" sz="1200" b="1" u="none" dirty="0">
                <a:solidFill>
                  <a:schemeClr val="tx2"/>
                </a:solidFill>
              </a:rPr>
              <a:t>Advice and guidance about your educational program</a:t>
            </a:r>
            <a:endParaRPr lang="en-US" sz="1200" b="1" dirty="0">
              <a:solidFill>
                <a:schemeClr val="tx2"/>
              </a:solidFill>
            </a:endParaRPr>
          </a:p>
          <a:p>
            <a:pPr marL="114300" indent="-114300">
              <a:buFont typeface="Arial" pitchFamily="34" charset="0"/>
              <a:buChar char="•"/>
              <a:defRPr/>
            </a:pPr>
            <a:r>
              <a:rPr lang="en-US" sz="1200" b="1" u="none" dirty="0">
                <a:solidFill>
                  <a:schemeClr val="tx2"/>
                </a:solidFill>
              </a:rPr>
              <a:t>Emotional support and encouragement</a:t>
            </a:r>
          </a:p>
          <a:p>
            <a:pPr marL="114300" indent="-114300">
              <a:buFont typeface="Arial" pitchFamily="34" charset="0"/>
              <a:buChar char="•"/>
              <a:defRPr/>
            </a:pPr>
            <a:r>
              <a:rPr lang="en-US" sz="1200" b="1" u="none" dirty="0">
                <a:solidFill>
                  <a:schemeClr val="tx2"/>
                </a:solidFill>
              </a:rPr>
              <a:t>A letter of recommendation</a:t>
            </a:r>
            <a:endParaRPr lang="en-US" sz="1200" b="1" dirty="0">
              <a:solidFill>
                <a:schemeClr val="tx2"/>
              </a:solidFill>
            </a:endParaRPr>
          </a:p>
          <a:p>
            <a:pPr marL="114300" indent="-114300">
              <a:buFont typeface="Arial" pitchFamily="34" charset="0"/>
              <a:buChar char="•"/>
              <a:defRPr/>
            </a:pPr>
            <a:r>
              <a:rPr lang="en-US" sz="1200" b="1" u="none" dirty="0">
                <a:solidFill>
                  <a:schemeClr val="tx2"/>
                </a:solidFill>
              </a:rPr>
              <a:t>Help to improve your study skills</a:t>
            </a:r>
          </a:p>
          <a:p>
            <a:pPr marL="114300" indent="-114300">
              <a:buFont typeface="Arial" pitchFamily="34" charset="0"/>
              <a:buChar char="•"/>
              <a:defRPr/>
            </a:pPr>
            <a:r>
              <a:rPr lang="en-US" sz="1200" b="1" u="none" dirty="0">
                <a:solidFill>
                  <a:schemeClr val="tx2"/>
                </a:solidFill>
              </a:rPr>
              <a:t>Feedback about your academic work (outside of grades)</a:t>
            </a:r>
          </a:p>
          <a:p>
            <a:pPr marL="114300" indent="-114300">
              <a:buFont typeface="Arial" pitchFamily="34" charset="0"/>
              <a:buChar char="•"/>
              <a:defRPr/>
            </a:pPr>
            <a:r>
              <a:rPr lang="en-US" sz="1200" b="1" u="none" dirty="0">
                <a:solidFill>
                  <a:schemeClr val="tx2"/>
                </a:solidFill>
              </a:rPr>
              <a:t>Encouragement to discuss coursework outside of class</a:t>
            </a:r>
          </a:p>
          <a:p>
            <a:pPr marL="114300" indent="-114300">
              <a:buFont typeface="Arial" pitchFamily="34" charset="0"/>
              <a:buChar char="•"/>
              <a:defRPr/>
            </a:pPr>
            <a:r>
              <a:rPr lang="en-US" sz="1200" b="1" u="none" dirty="0">
                <a:solidFill>
                  <a:schemeClr val="tx2"/>
                </a:solidFill>
              </a:rPr>
              <a:t>Help in achieving your professional goals </a:t>
            </a:r>
            <a:endParaRPr lang="en-US" sz="1200" b="1"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0" name="Faculty Interaction"/>
          <p:cNvGraphicFramePr>
            <a:graphicFrameLocks/>
          </p:cNvGraphicFramePr>
          <p:nvPr>
            <p:extLst>
              <p:ext uri="{D42A27DB-BD31-4B8C-83A1-F6EECF244321}">
                <p14:modId xmlns:p14="http://schemas.microsoft.com/office/powerpoint/2010/main" val="4086048174"/>
              </p:ext>
            </p:extLst>
          </p:nvPr>
        </p:nvGraphicFramePr>
        <p:xfrm>
          <a:off x="457200" y="1600200"/>
          <a:ext cx="54864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420077C4-99D4-410B-A6B0-00E23972A0F6}" type="slidenum">
              <a:rPr lang="en-US" sz="1200" u="none"/>
              <a:pPr algn="r" eaLnBrk="1" hangingPunct="1"/>
              <a:t>14</a:t>
            </a:fld>
            <a:endParaRPr lang="en-US" sz="1200" u="none"/>
          </a:p>
        </p:txBody>
      </p:sp>
      <p:sp>
        <p:nvSpPr>
          <p:cNvPr id="12293" name="Slide Number Placeholder 9"/>
          <p:cNvSpPr>
            <a:spLocks noGrp="1"/>
          </p:cNvSpPr>
          <p:nvPr>
            <p:ph type="sldNum" sz="quarter" idx="11"/>
          </p:nvPr>
        </p:nvSpPr>
        <p:spPr>
          <a:noFill/>
        </p:spPr>
        <p:txBody>
          <a:bodyPr/>
          <a:lstStyle/>
          <a:p>
            <a:fld id="{D7F66E0F-EE64-4787-99B2-BEDAAD925C0A}" type="slidenum">
              <a:rPr lang="en-US" smtClean="0"/>
              <a:pPr/>
              <a:t>14</a:t>
            </a:fld>
            <a:endParaRPr lang="en-US"/>
          </a:p>
        </p:txBody>
      </p:sp>
      <p:graphicFrame>
        <p:nvGraphicFramePr>
          <p:cNvPr id="9" name="Interpersonal Validation"/>
          <p:cNvGraphicFramePr>
            <a:graphicFrameLocks noChangeAspect="1"/>
          </p:cNvGraphicFramePr>
          <p:nvPr>
            <p:custDataLst>
              <p:tags r:id="rId1"/>
            </p:custDataLst>
            <p:extLst>
              <p:ext uri="{D42A27DB-BD31-4B8C-83A1-F6EECF244321}">
                <p14:modId xmlns:p14="http://schemas.microsoft.com/office/powerpoint/2010/main" val="3975895852"/>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1" name="Rectangle 2"/>
          <p:cNvSpPr txBox="1">
            <a:spLocks noChangeArrowheads="1"/>
          </p:cNvSpPr>
          <p:nvPr/>
        </p:nvSpPr>
        <p:spPr bwMode="auto">
          <a:xfrm>
            <a:off x="914400" y="152400"/>
            <a:ext cx="8226425" cy="11430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General Interpersonal Validation </a:t>
            </a:r>
            <a:r>
              <a:rPr lang="en-US" sz="1600" b="1" u="none" kern="0" dirty="0">
                <a:solidFill>
                  <a:srgbClr val="7680AC"/>
                </a:solidFill>
                <a:latin typeface="Franklin Gothic Medium" panose="020B0603020102020204" pitchFamily="34" charset="0"/>
                <a:ea typeface="+mj-ea"/>
                <a:cs typeface="+mj-cs"/>
              </a:rPr>
              <a:t/>
            </a:r>
            <a:br>
              <a:rPr lang="en-US" sz="1600" b="1" u="none" kern="0" dirty="0">
                <a:solidFill>
                  <a:srgbClr val="7680AC"/>
                </a:solidFill>
                <a:latin typeface="Franklin Gothic Medium" panose="020B0603020102020204" pitchFamily="34" charset="0"/>
                <a:ea typeface="+mj-ea"/>
                <a:cs typeface="+mj-cs"/>
              </a:rPr>
            </a:br>
            <a:endParaRPr lang="en-US" sz="1600" b="1" u="none" kern="0" dirty="0">
              <a:solidFill>
                <a:srgbClr val="7680AC"/>
              </a:solidFill>
              <a:latin typeface="Franklin Gothic Medium" panose="020B0603020102020204" pitchFamily="34" charset="0"/>
              <a:ea typeface="+mj-ea"/>
              <a:cs typeface="+mj-cs"/>
            </a:endParaRPr>
          </a:p>
          <a:p>
            <a:pPr algn="ctr" eaLnBrk="1" hangingPunct="1">
              <a:defRPr/>
            </a:pPr>
            <a:r>
              <a:rPr lang="en-US" sz="1800" b="1" u="none" kern="0" dirty="0">
                <a:solidFill>
                  <a:schemeClr val="accent4"/>
                </a:solidFill>
                <a:latin typeface="Franklin Gothic Medium" panose="020B0603020102020204" pitchFamily="34" charset="0"/>
                <a:ea typeface="+mj-ea"/>
                <a:cs typeface="+mj-cs"/>
              </a:rPr>
              <a:t>These items measure the extent to which students believe faculty and staff provide attention to their development.</a:t>
            </a:r>
          </a:p>
        </p:txBody>
      </p:sp>
      <p:sp>
        <p:nvSpPr>
          <p:cNvPr id="12"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4"/>
                </a:solidFill>
              </a:rPr>
              <a:t>■</a:t>
            </a:r>
            <a:r>
              <a:rPr lang="en-US" sz="1400" b="1" u="none" dirty="0">
                <a:solidFill>
                  <a:schemeClr val="tx2"/>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lumMod val="50000"/>
                    <a:lumOff val="50000"/>
                  </a:schemeClr>
                </a:solidFill>
              </a:rPr>
              <a:t> </a:t>
            </a:r>
            <a:r>
              <a:rPr lang="en-US" sz="1200" u="none" dirty="0">
                <a:solidFill>
                  <a:schemeClr val="tx2"/>
                </a:solidFill>
              </a:rPr>
              <a:t>Agree</a:t>
            </a:r>
          </a:p>
          <a:p>
            <a:pPr>
              <a:defRPr/>
            </a:pPr>
            <a:endParaRPr lang="en-US" sz="1200" b="1" u="none" dirty="0"/>
          </a:p>
        </p:txBody>
      </p:sp>
      <p:sp>
        <p:nvSpPr>
          <p:cNvPr id="8" name="Footer Placeholder 7"/>
          <p:cNvSpPr>
            <a:spLocks noGrp="1"/>
          </p:cNvSpPr>
          <p:nvPr>
            <p:ph type="ftr" sz="quarter" idx="10"/>
          </p:nvPr>
        </p:nvSpPr>
        <p:spPr/>
        <p:txBody>
          <a:bodyPr/>
          <a:lstStyle/>
          <a:p>
            <a:pPr>
              <a:defRPr/>
            </a:pPr>
            <a:r>
              <a:rPr lang="en-US" dirty="0"/>
              <a:t>2019 College Senior Survey</a:t>
            </a:r>
          </a:p>
        </p:txBody>
      </p:sp>
      <p:sp>
        <p:nvSpPr>
          <p:cNvPr id="3" name="TextBox 2"/>
          <p:cNvSpPr txBox="1"/>
          <p:nvPr/>
        </p:nvSpPr>
        <p:spPr>
          <a:xfrm>
            <a:off x="681853" y="5181600"/>
            <a:ext cx="2033637" cy="646331"/>
          </a:xfrm>
          <a:prstGeom prst="rect">
            <a:avLst/>
          </a:prstGeom>
          <a:noFill/>
        </p:spPr>
        <p:txBody>
          <a:bodyPr wrap="square" rtlCol="0">
            <a:spAutoFit/>
          </a:bodyPr>
          <a:lstStyle/>
          <a:p>
            <a:pPr algn="ctr"/>
            <a:r>
              <a:rPr lang="en-US" sz="1200" b="1" u="none" dirty="0">
                <a:solidFill>
                  <a:schemeClr val="tx2"/>
                </a:solidFill>
              </a:rPr>
              <a:t>At least one faculty member has taken an interest in my development</a:t>
            </a:r>
          </a:p>
        </p:txBody>
      </p:sp>
      <p:sp>
        <p:nvSpPr>
          <p:cNvPr id="4" name="TextBox 3"/>
          <p:cNvSpPr txBox="1"/>
          <p:nvPr/>
        </p:nvSpPr>
        <p:spPr>
          <a:xfrm>
            <a:off x="2847110" y="5181600"/>
            <a:ext cx="1905000" cy="646331"/>
          </a:xfrm>
          <a:prstGeom prst="rect">
            <a:avLst/>
          </a:prstGeom>
          <a:noFill/>
        </p:spPr>
        <p:txBody>
          <a:bodyPr wrap="square" rtlCol="0">
            <a:spAutoFit/>
          </a:bodyPr>
          <a:lstStyle/>
          <a:p>
            <a:pPr algn="ctr"/>
            <a:r>
              <a:rPr lang="en-US" sz="1200" b="1" u="none" dirty="0">
                <a:solidFill>
                  <a:schemeClr val="tx2"/>
                </a:solidFill>
              </a:rPr>
              <a:t>At least one staff member has taken  an interest in my development</a:t>
            </a:r>
          </a:p>
        </p:txBody>
      </p:sp>
      <p:sp>
        <p:nvSpPr>
          <p:cNvPr id="5" name="TextBox 4"/>
          <p:cNvSpPr txBox="1"/>
          <p:nvPr/>
        </p:nvSpPr>
        <p:spPr>
          <a:xfrm>
            <a:off x="4953000" y="5181600"/>
            <a:ext cx="1906588" cy="646331"/>
          </a:xfrm>
          <a:prstGeom prst="rect">
            <a:avLst/>
          </a:prstGeom>
          <a:noFill/>
        </p:spPr>
        <p:txBody>
          <a:bodyPr wrap="square" rtlCol="0">
            <a:spAutoFit/>
          </a:bodyPr>
          <a:lstStyle/>
          <a:p>
            <a:pPr algn="ctr"/>
            <a:r>
              <a:rPr lang="en-US" sz="1200" b="1" u="none" dirty="0">
                <a:solidFill>
                  <a:schemeClr val="tx2"/>
                </a:solidFill>
              </a:rPr>
              <a:t>Faculty believe in my potential to succeed academically</a:t>
            </a:r>
          </a:p>
        </p:txBody>
      </p:sp>
      <p:sp>
        <p:nvSpPr>
          <p:cNvPr id="6" name="TextBox 5"/>
          <p:cNvSpPr txBox="1"/>
          <p:nvPr/>
        </p:nvSpPr>
        <p:spPr>
          <a:xfrm>
            <a:off x="7108968" y="5181600"/>
            <a:ext cx="1827212" cy="461665"/>
          </a:xfrm>
          <a:prstGeom prst="rect">
            <a:avLst/>
          </a:prstGeom>
          <a:noFill/>
        </p:spPr>
        <p:txBody>
          <a:bodyPr wrap="square" rtlCol="0">
            <a:spAutoFit/>
          </a:bodyPr>
          <a:lstStyle/>
          <a:p>
            <a:pPr algn="ctr"/>
            <a:r>
              <a:rPr lang="en-US" sz="1200" b="1" u="none" dirty="0">
                <a:solidFill>
                  <a:schemeClr val="tx2"/>
                </a:solidFill>
              </a:rPr>
              <a:t>Faculty empower </a:t>
            </a:r>
          </a:p>
          <a:p>
            <a:pPr algn="ctr"/>
            <a:r>
              <a:rPr lang="en-US" sz="1200" b="1" u="none" dirty="0">
                <a:solidFill>
                  <a:schemeClr val="tx2"/>
                </a:solidFill>
              </a:rPr>
              <a:t>me to learn here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5A22F990-AC76-462A-AAD4-8A6F22C73C43}" type="slidenum">
              <a:rPr lang="en-US" sz="1200" u="none"/>
              <a:pPr algn="r" eaLnBrk="1" hangingPunct="1"/>
              <a:t>15</a:t>
            </a:fld>
            <a:endParaRPr lang="en-US" sz="1200" u="none"/>
          </a:p>
        </p:txBody>
      </p:sp>
      <p:sp>
        <p:nvSpPr>
          <p:cNvPr id="13317" name="Slide Number Placeholder 10"/>
          <p:cNvSpPr>
            <a:spLocks noGrp="1"/>
          </p:cNvSpPr>
          <p:nvPr>
            <p:ph type="sldNum" sz="quarter" idx="11"/>
          </p:nvPr>
        </p:nvSpPr>
        <p:spPr>
          <a:noFill/>
        </p:spPr>
        <p:txBody>
          <a:bodyPr/>
          <a:lstStyle/>
          <a:p>
            <a:fld id="{C0BB00A5-A5F0-4B05-AD3B-3DE690DA90C1}" type="slidenum">
              <a:rPr lang="en-US" smtClean="0"/>
              <a:pPr/>
              <a:t>15</a:t>
            </a:fld>
            <a:endParaRPr lang="en-US"/>
          </a:p>
        </p:txBody>
      </p:sp>
      <p:sp>
        <p:nvSpPr>
          <p:cNvPr id="3"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t>Academic Outcomes</a:t>
            </a:r>
            <a:r>
              <a:rPr lang="en-US" sz="1600" dirty="0"/>
              <a:t/>
            </a:r>
            <a:br>
              <a:rPr lang="en-US" sz="1600" dirty="0"/>
            </a:br>
            <a:r>
              <a:rPr lang="en-US" sz="1600" dirty="0"/>
              <a:t/>
            </a:r>
            <a:br>
              <a:rPr lang="en-US" sz="1600" dirty="0"/>
            </a:br>
            <a:r>
              <a:rPr lang="en-US" sz="1800" dirty="0">
                <a:solidFill>
                  <a:schemeClr val="accent4"/>
                </a:solidFill>
              </a:rPr>
              <a:t>These items illustrate the extent to which students agree that this institution </a:t>
            </a:r>
            <a:br>
              <a:rPr lang="en-US" sz="1800" dirty="0">
                <a:solidFill>
                  <a:schemeClr val="accent4"/>
                </a:solidFill>
              </a:rPr>
            </a:br>
            <a:r>
              <a:rPr lang="en-US" sz="1800" dirty="0">
                <a:solidFill>
                  <a:schemeClr val="accent4"/>
                </a:solidFill>
              </a:rPr>
              <a:t>has contributed to their academic skills and abilities.</a:t>
            </a:r>
            <a:r>
              <a:rPr lang="en-US" sz="1600" dirty="0"/>
              <a:t/>
            </a:r>
            <a:br>
              <a:rPr lang="en-US" sz="1600" dirty="0"/>
            </a:br>
            <a:endParaRPr lang="en-US" sz="1200" dirty="0"/>
          </a:p>
        </p:txBody>
      </p:sp>
      <p:graphicFrame>
        <p:nvGraphicFramePr>
          <p:cNvPr id="12" name="Academic Outcomes"/>
          <p:cNvGraphicFramePr>
            <a:graphicFrameLocks noChangeAspect="1"/>
          </p:cNvGraphicFramePr>
          <p:nvPr>
            <p:custDataLst>
              <p:tags r:id="rId1"/>
            </p:custDataLst>
            <p:extLst>
              <p:ext uri="{D42A27DB-BD31-4B8C-83A1-F6EECF244321}">
                <p14:modId xmlns:p14="http://schemas.microsoft.com/office/powerpoint/2010/main" val="4283848326"/>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2917" name="Group 37"/>
          <p:cNvGraphicFramePr>
            <a:graphicFrameLocks noGrp="1"/>
          </p:cNvGraphicFramePr>
          <p:nvPr>
            <p:extLst>
              <p:ext uri="{D42A27DB-BD31-4B8C-83A1-F6EECF244321}">
                <p14:modId xmlns:p14="http://schemas.microsoft.com/office/powerpoint/2010/main" val="1123916967"/>
              </p:ext>
            </p:extLst>
          </p:nvPr>
        </p:nvGraphicFramePr>
        <p:xfrm>
          <a:off x="609600" y="5181600"/>
          <a:ext cx="2819400" cy="609600"/>
        </p:xfrm>
        <a:graphic>
          <a:graphicData uri="http://schemas.openxmlformats.org/drawingml/2006/table">
            <a:tbl>
              <a:tblPr/>
              <a:tblGrid>
                <a:gridCol w="2819400">
                  <a:extLst>
                    <a:ext uri="{9D8B030D-6E8A-4147-A177-3AD203B41FA5}">
                      <a16:colId xmlns:a16="http://schemas.microsoft.com/office/drawing/2014/main" val="20000"/>
                    </a:ext>
                  </a:extLst>
                </a:gridCol>
              </a:tblGrid>
              <a:tr h="609600">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2"/>
                          </a:solidFill>
                          <a:effectLst/>
                          <a:latin typeface="Garamond" pitchFamily="18" charset="0"/>
                        </a:rPr>
                        <a:t>Preparedness for graduate or advanced education</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22919" name="Group 39"/>
          <p:cNvGraphicFramePr>
            <a:graphicFrameLocks noGrp="1"/>
          </p:cNvGraphicFramePr>
          <p:nvPr>
            <p:extLst>
              <p:ext uri="{D42A27DB-BD31-4B8C-83A1-F6EECF244321}">
                <p14:modId xmlns:p14="http://schemas.microsoft.com/office/powerpoint/2010/main" val="2773626041"/>
              </p:ext>
            </p:extLst>
          </p:nvPr>
        </p:nvGraphicFramePr>
        <p:xfrm>
          <a:off x="6324600" y="5181600"/>
          <a:ext cx="2743200" cy="944880"/>
        </p:xfrm>
        <a:graphic>
          <a:graphicData uri="http://schemas.openxmlformats.org/drawingml/2006/table">
            <a:tbl>
              <a:tblPr/>
              <a:tblGrid>
                <a:gridCol w="2743200">
                  <a:extLst>
                    <a:ext uri="{9D8B030D-6E8A-4147-A177-3AD203B41FA5}">
                      <a16:colId xmlns:a16="http://schemas.microsoft.com/office/drawing/2014/main" val="20000"/>
                    </a:ext>
                  </a:extLst>
                </a:gridCol>
              </a:tblGrid>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defRPr/>
                      </a:pPr>
                      <a:r>
                        <a:rPr lang="en-US" sz="1400" b="1" i="0" kern="1200" dirty="0" smtClean="0">
                          <a:solidFill>
                            <a:schemeClr val="tx1"/>
                          </a:solidFill>
                          <a:effectLst/>
                          <a:latin typeface="+mn-lt"/>
                          <a:ea typeface="+mn-ea"/>
                          <a:cs typeface="+mn-cs"/>
                        </a:rPr>
                        <a:t>Intellectual and practical skills (including inquiry and analysis, critical thinking, and information literacy)</a:t>
                      </a:r>
                      <a:endParaRPr kumimoji="0" lang="en-US" sz="1400" b="1" i="0" u="none"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22921" name="Group 41"/>
          <p:cNvGraphicFramePr>
            <a:graphicFrameLocks noGrp="1"/>
          </p:cNvGraphicFramePr>
          <p:nvPr>
            <p:extLst>
              <p:ext uri="{D42A27DB-BD31-4B8C-83A1-F6EECF244321}">
                <p14:modId xmlns:p14="http://schemas.microsoft.com/office/powerpoint/2010/main" val="3122377720"/>
              </p:ext>
            </p:extLst>
          </p:nvPr>
        </p:nvGraphicFramePr>
        <p:xfrm>
          <a:off x="3429000" y="5181600"/>
          <a:ext cx="2819400" cy="457200"/>
        </p:xfrm>
        <a:graphic>
          <a:graphicData uri="http://schemas.openxmlformats.org/drawingml/2006/table">
            <a:tbl>
              <a:tblPr/>
              <a:tblGrid>
                <a:gridCol w="2819400">
                  <a:extLst>
                    <a:ext uri="{9D8B030D-6E8A-4147-A177-3AD203B41FA5}">
                      <a16:colId xmlns:a16="http://schemas.microsoft.com/office/drawing/2014/main" val="20000"/>
                    </a:ext>
                  </a:extLst>
                </a:gridCol>
              </a:tblGrid>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2"/>
                          </a:solidFill>
                          <a:effectLst/>
                          <a:latin typeface="Garamond" pitchFamily="18" charset="0"/>
                        </a:rPr>
                        <a:t>Ability to conduct research</a:t>
                      </a:r>
                      <a:endParaRPr kumimoji="0" lang="en-US" sz="1400" b="1" i="0" u="sng"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3" name="Rectangle 6"/>
          <p:cNvSpPr>
            <a:spLocks noChangeArrowheads="1"/>
          </p:cNvSpPr>
          <p:nvPr/>
        </p:nvSpPr>
        <p:spPr bwMode="auto">
          <a:xfrm>
            <a:off x="3505200" y="5965448"/>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4"/>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Agree</a:t>
            </a:r>
          </a:p>
          <a:p>
            <a:pPr>
              <a:defRPr/>
            </a:pPr>
            <a:endParaRPr lang="en-US" sz="1200" b="1" u="none" dirty="0"/>
          </a:p>
        </p:txBody>
      </p:sp>
      <p:sp>
        <p:nvSpPr>
          <p:cNvPr id="11" name="Footer Placeholder 10"/>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98CEBE32-51E4-484D-9854-4909253A03C2}" type="slidenum">
              <a:rPr lang="en-US" sz="1200" u="none"/>
              <a:pPr algn="r" eaLnBrk="1" hangingPunct="1"/>
              <a:t>16</a:t>
            </a:fld>
            <a:endParaRPr lang="en-US" sz="1200" u="none"/>
          </a:p>
        </p:txBody>
      </p:sp>
      <p:sp>
        <p:nvSpPr>
          <p:cNvPr id="14341" name="Slide Number Placeholder 11"/>
          <p:cNvSpPr>
            <a:spLocks noGrp="1"/>
          </p:cNvSpPr>
          <p:nvPr>
            <p:ph type="sldNum" sz="quarter" idx="11"/>
          </p:nvPr>
        </p:nvSpPr>
        <p:spPr>
          <a:noFill/>
        </p:spPr>
        <p:txBody>
          <a:bodyPr/>
          <a:lstStyle/>
          <a:p>
            <a:fld id="{56153C21-F9BB-499D-BF50-B5D5D7287D4F}" type="slidenum">
              <a:rPr lang="en-US" smtClean="0"/>
              <a:pPr/>
              <a:t>16</a:t>
            </a:fld>
            <a:endParaRPr lang="en-US"/>
          </a:p>
        </p:txBody>
      </p:sp>
      <p:sp>
        <p:nvSpPr>
          <p:cNvPr id="22533" name="Rectangle 2"/>
          <p:cNvSpPr>
            <a:spLocks noGrp="1" noChangeArrowheads="1"/>
          </p:cNvSpPr>
          <p:nvPr>
            <p:ph type="title" idx="4294967295"/>
          </p:nvPr>
        </p:nvSpPr>
        <p:spPr>
          <a:xfrm>
            <a:off x="914400" y="152400"/>
            <a:ext cx="8226425" cy="1371600"/>
          </a:xfrm>
        </p:spPr>
        <p:txBody>
          <a:bodyPr/>
          <a:lstStyle/>
          <a:p>
            <a:pPr eaLnBrk="1" hangingPunct="1">
              <a:defRPr/>
            </a:pPr>
            <a:r>
              <a:rPr lang="en-US" dirty="0"/>
              <a:t>Academic Enhancement Experiences</a:t>
            </a:r>
            <a:r>
              <a:rPr lang="en-US" sz="1600" dirty="0"/>
              <a:t/>
            </a:r>
            <a:br>
              <a:rPr lang="en-US" sz="1600" dirty="0"/>
            </a:br>
            <a:r>
              <a:rPr lang="en-US" sz="1600" dirty="0">
                <a:solidFill>
                  <a:schemeClr val="accent1"/>
                </a:solidFill>
              </a:rPr>
              <a:t/>
            </a:r>
            <a:br>
              <a:rPr lang="en-US" sz="1600" dirty="0">
                <a:solidFill>
                  <a:schemeClr val="accent1"/>
                </a:solidFill>
              </a:rPr>
            </a:br>
            <a:r>
              <a:rPr lang="en-US" sz="1800" dirty="0">
                <a:solidFill>
                  <a:schemeClr val="accent4"/>
                </a:solidFill>
              </a:rPr>
              <a:t>Opportunities to apply learning inside and outside the classroom augment </a:t>
            </a:r>
            <a:br>
              <a:rPr lang="en-US" sz="1800" dirty="0">
                <a:solidFill>
                  <a:schemeClr val="accent4"/>
                </a:solidFill>
              </a:rPr>
            </a:br>
            <a:r>
              <a:rPr lang="en-US" sz="1800" dirty="0">
                <a:solidFill>
                  <a:schemeClr val="accent4"/>
                </a:solidFill>
              </a:rPr>
              <a:t>students’ academic involvement, allowing them to make meaningful intellectual </a:t>
            </a:r>
            <a:br>
              <a:rPr lang="en-US" sz="1800" dirty="0">
                <a:solidFill>
                  <a:schemeClr val="accent4"/>
                </a:solidFill>
              </a:rPr>
            </a:br>
            <a:r>
              <a:rPr lang="en-US" sz="1800" dirty="0">
                <a:solidFill>
                  <a:schemeClr val="accent4"/>
                </a:solidFill>
              </a:rPr>
              <a:t>connections and communicate their knowledge to others.</a:t>
            </a:r>
          </a:p>
        </p:txBody>
      </p:sp>
      <p:graphicFrame>
        <p:nvGraphicFramePr>
          <p:cNvPr id="9" name="Academic Enhancement"/>
          <p:cNvGraphicFramePr>
            <a:graphicFrameLocks noChangeAspect="1"/>
          </p:cNvGraphicFramePr>
          <p:nvPr>
            <p:custDataLst>
              <p:tags r:id="rId1"/>
            </p:custDataLst>
            <p:extLst>
              <p:ext uri="{D42A27DB-BD31-4B8C-83A1-F6EECF244321}">
                <p14:modId xmlns:p14="http://schemas.microsoft.com/office/powerpoint/2010/main" val="1761697533"/>
              </p:ext>
            </p:extLst>
          </p:nvPr>
        </p:nvGraphicFramePr>
        <p:xfrm>
          <a:off x="50800" y="1524000"/>
          <a:ext cx="8940800" cy="3733800"/>
        </p:xfrm>
        <a:graphic>
          <a:graphicData uri="http://schemas.openxmlformats.org/drawingml/2006/chart">
            <c:chart xmlns:c="http://schemas.openxmlformats.org/drawingml/2006/chart" xmlns:r="http://schemas.openxmlformats.org/officeDocument/2006/relationships" r:id="rId4"/>
          </a:graphicData>
        </a:graphic>
      </p:graphicFrame>
      <p:sp>
        <p:nvSpPr>
          <p:cNvPr id="22535" name="Rectangle 15"/>
          <p:cNvSpPr>
            <a:spLocks noChangeArrowheads="1"/>
          </p:cNvSpPr>
          <p:nvPr/>
        </p:nvSpPr>
        <p:spPr bwMode="auto">
          <a:xfrm>
            <a:off x="3352800" y="6124575"/>
            <a:ext cx="2895600" cy="276225"/>
          </a:xfrm>
          <a:prstGeom prst="rect">
            <a:avLst/>
          </a:prstGeom>
          <a:noFill/>
          <a:ln w="9525">
            <a:noFill/>
            <a:miter lim="800000"/>
            <a:headEnd/>
            <a:tailEnd/>
          </a:ln>
        </p:spPr>
        <p:txBody>
          <a:bodyPr>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1" name="Group 37"/>
          <p:cNvGraphicFramePr>
            <a:graphicFrameLocks noGrp="1"/>
          </p:cNvGraphicFramePr>
          <p:nvPr>
            <p:extLst>
              <p:ext uri="{D42A27DB-BD31-4B8C-83A1-F6EECF244321}">
                <p14:modId xmlns:p14="http://schemas.microsoft.com/office/powerpoint/2010/main" val="124269332"/>
              </p:ext>
            </p:extLst>
          </p:nvPr>
        </p:nvGraphicFramePr>
        <p:xfrm>
          <a:off x="609600" y="5181600"/>
          <a:ext cx="2819400" cy="944880"/>
        </p:xfrm>
        <a:graphic>
          <a:graphicData uri="http://schemas.openxmlformats.org/drawingml/2006/table">
            <a:tbl>
              <a:tblPr/>
              <a:tblGrid>
                <a:gridCol w="2819400">
                  <a:extLst>
                    <a:ext uri="{9D8B030D-6E8A-4147-A177-3AD203B41FA5}">
                      <a16:colId xmlns:a16="http://schemas.microsoft.com/office/drawing/2014/main" val="20000"/>
                    </a:ext>
                  </a:extLst>
                </a:gridCol>
              </a:tblGrid>
              <a:tr h="609600">
                <a:tc>
                  <a:txBody>
                    <a:bodyPr/>
                    <a:lstStyle/>
                    <a:p>
                      <a:pPr algn="ctr"/>
                      <a:r>
                        <a:rPr lang="en-US" sz="1400" b="1" u="none" dirty="0" smtClean="0"/>
                        <a:t>Completed a culminating experience for your degree (e.g., </a:t>
                      </a:r>
                    </a:p>
                    <a:p>
                      <a:pPr algn="ctr"/>
                      <a:r>
                        <a:rPr lang="en-US" sz="1400" b="1" u="none" dirty="0" smtClean="0"/>
                        <a:t>capstone course/project, thesis, comp exam)</a:t>
                      </a:r>
                      <a:endParaRPr lang="en-US" sz="1400" b="1" u="none" dirty="0"/>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2" name="Group 39"/>
          <p:cNvGraphicFramePr>
            <a:graphicFrameLocks noGrp="1"/>
          </p:cNvGraphicFramePr>
          <p:nvPr>
            <p:extLst>
              <p:ext uri="{D42A27DB-BD31-4B8C-83A1-F6EECF244321}">
                <p14:modId xmlns:p14="http://schemas.microsoft.com/office/powerpoint/2010/main" val="1229417421"/>
              </p:ext>
            </p:extLst>
          </p:nvPr>
        </p:nvGraphicFramePr>
        <p:xfrm>
          <a:off x="6324600" y="5181600"/>
          <a:ext cx="2743200" cy="457200"/>
        </p:xfrm>
        <a:graphic>
          <a:graphicData uri="http://schemas.openxmlformats.org/drawingml/2006/table">
            <a:tbl>
              <a:tblPr/>
              <a:tblGrid>
                <a:gridCol w="2743200">
                  <a:extLst>
                    <a:ext uri="{9D8B030D-6E8A-4147-A177-3AD203B41FA5}">
                      <a16:colId xmlns:a16="http://schemas.microsoft.com/office/drawing/2014/main" val="20000"/>
                    </a:ext>
                  </a:extLst>
                </a:gridCol>
              </a:tblGrid>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defRPr/>
                      </a:pPr>
                      <a:r>
                        <a:rPr kumimoji="0" lang="en-US" sz="1400" b="1" i="0" u="none" strike="noStrike" cap="none" normalizeH="0" baseline="0" dirty="0" smtClean="0">
                          <a:ln>
                            <a:noFill/>
                          </a:ln>
                          <a:solidFill>
                            <a:schemeClr val="tx2"/>
                          </a:solidFill>
                          <a:effectLst/>
                          <a:latin typeface="Garamond" pitchFamily="18" charset="0"/>
                        </a:rPr>
                        <a:t>Participated in study abroad</a:t>
                      </a:r>
                      <a:endParaRPr kumimoji="0" lang="en-US" sz="1400" b="1" i="0" u="none"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3" name="Group 41"/>
          <p:cNvGraphicFramePr>
            <a:graphicFrameLocks noGrp="1"/>
          </p:cNvGraphicFramePr>
          <p:nvPr>
            <p:extLst>
              <p:ext uri="{D42A27DB-BD31-4B8C-83A1-F6EECF244321}">
                <p14:modId xmlns:p14="http://schemas.microsoft.com/office/powerpoint/2010/main" val="2443666444"/>
              </p:ext>
            </p:extLst>
          </p:nvPr>
        </p:nvGraphicFramePr>
        <p:xfrm>
          <a:off x="3429000" y="5181600"/>
          <a:ext cx="2819400" cy="975360"/>
        </p:xfrm>
        <a:graphic>
          <a:graphicData uri="http://schemas.openxmlformats.org/drawingml/2006/table">
            <a:tbl>
              <a:tblPr/>
              <a:tblGrid>
                <a:gridCol w="2819400">
                  <a:extLst>
                    <a:ext uri="{9D8B030D-6E8A-4147-A177-3AD203B41FA5}">
                      <a16:colId xmlns:a16="http://schemas.microsoft.com/office/drawing/2014/main" val="20000"/>
                    </a:ext>
                  </a:extLst>
                </a:gridCol>
              </a:tblGrid>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2"/>
                          </a:solidFill>
                          <a:effectLst/>
                          <a:latin typeface="Garamond" pitchFamily="18" charset="0"/>
                        </a:rPr>
                        <a:t>Participated in an undergraduate research program</a:t>
                      </a:r>
                      <a:endParaRPr kumimoji="0" lang="en-US" sz="1400" b="1" i="0" u="sng"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400" b="1" i="0" u="sng"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spect="1" noChangeArrowheads="1"/>
          </p:cNvSpPr>
          <p:nvPr>
            <p:ph type="title"/>
          </p:nvPr>
        </p:nvSpPr>
        <p:spPr>
          <a:xfrm>
            <a:off x="0" y="2735262"/>
            <a:ext cx="9144000" cy="1379538"/>
          </a:xfrm>
          <a:solidFill>
            <a:schemeClr val="accent4"/>
          </a:solidFill>
          <a:ln w="9525">
            <a:solidFill>
              <a:schemeClr val="tx2"/>
            </a:solidFill>
          </a:ln>
        </p:spPr>
        <p:txBody>
          <a:bodyPr/>
          <a:lstStyle/>
          <a:p>
            <a:pPr eaLnBrk="1" hangingPunct="1">
              <a:defRPr/>
            </a:pPr>
            <a:r>
              <a:rPr lang="en-US" sz="3600" dirty="0">
                <a:solidFill>
                  <a:schemeClr val="bg1"/>
                </a:solidFill>
              </a:rPr>
              <a:t>Co-Curricular Outcomes and Experiences</a:t>
            </a:r>
          </a:p>
        </p:txBody>
      </p:sp>
      <p:sp>
        <p:nvSpPr>
          <p:cNvPr id="50181" name="Subtitle 4"/>
          <p:cNvSpPr txBox="1">
            <a:spLocks/>
          </p:cNvSpPr>
          <p:nvPr/>
        </p:nvSpPr>
        <p:spPr bwMode="auto">
          <a:xfrm>
            <a:off x="1376082" y="4572000"/>
            <a:ext cx="6400800" cy="1752600"/>
          </a:xfrm>
          <a:prstGeom prst="rect">
            <a:avLst/>
          </a:prstGeom>
          <a:noFill/>
          <a:ln w="9525">
            <a:noFill/>
            <a:miter lim="800000"/>
            <a:headEnd/>
            <a:tailEnd/>
          </a:ln>
        </p:spPr>
        <p:txBody>
          <a:bodyPr/>
          <a:lstStyle/>
          <a:p>
            <a:pPr algn="ctr">
              <a:defRPr/>
            </a:pPr>
            <a:r>
              <a:rPr lang="en-US" sz="2400" b="1" u="none" dirty="0">
                <a:solidFill>
                  <a:schemeClr val="accent4"/>
                </a:solidFill>
              </a:rPr>
              <a:t>Co-curricular experiences provide opportunities for students to grow </a:t>
            </a:r>
            <a:r>
              <a:rPr lang="en-US" sz="2400" b="1" u="none" dirty="0" smtClean="0">
                <a:solidFill>
                  <a:schemeClr val="accent4"/>
                </a:solidFill>
              </a:rPr>
              <a:t>intellectually, interpersonally</a:t>
            </a:r>
            <a:r>
              <a:rPr lang="en-US" sz="2400" b="1" u="none" dirty="0">
                <a:solidFill>
                  <a:schemeClr val="accent4"/>
                </a:solidFill>
              </a:rPr>
              <a:t>, and emotionally.</a:t>
            </a:r>
          </a:p>
        </p:txBody>
      </p:sp>
      <p:sp>
        <p:nvSpPr>
          <p:cNvPr id="7" name="Footer Placeholder 6"/>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18</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Social Agency</a:t>
            </a:r>
            <a:r>
              <a:rPr lang="en-US" sz="2000" dirty="0">
                <a:solidFill>
                  <a:srgbClr val="1F2A44"/>
                </a:solidFill>
              </a:rPr>
              <a:t/>
            </a:r>
            <a:br>
              <a:rPr lang="en-US" sz="2000" dirty="0">
                <a:solidFill>
                  <a:srgbClr val="1F2A44"/>
                </a:solidFill>
              </a:rPr>
            </a:br>
            <a:r>
              <a:rPr lang="en-US" sz="1600" dirty="0">
                <a:solidFill>
                  <a:srgbClr val="1F2A44"/>
                </a:solidFill>
              </a:rPr>
              <a:t/>
            </a:r>
            <a:br>
              <a:rPr lang="en-US" sz="1600" dirty="0">
                <a:solidFill>
                  <a:srgbClr val="1F2A44"/>
                </a:solidFill>
              </a:rPr>
            </a:br>
            <a:r>
              <a:rPr lang="en-US" sz="1800" dirty="0">
                <a:solidFill>
                  <a:srgbClr val="93328E"/>
                </a:solidFill>
              </a:rPr>
              <a:t>Activities and beliefs equip and empower students to create a world that is equitable, just, democratic, and sustainable. </a:t>
            </a:r>
            <a:r>
              <a:rPr lang="en-US" sz="1800" i="1" dirty="0">
                <a:solidFill>
                  <a:srgbClr val="93328E"/>
                </a:solidFill>
              </a:rPr>
              <a:t>Social Agency </a:t>
            </a:r>
            <a:r>
              <a:rPr lang="en-US" sz="1800" dirty="0">
                <a:solidFill>
                  <a:srgbClr val="93328E"/>
                </a:solidFill>
              </a:rPr>
              <a:t>measures the extent to which students value political and social involvement as a personal goal.</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18</a:t>
            </a:fld>
            <a:endParaRPr lang="en-US"/>
          </a:p>
        </p:txBody>
      </p:sp>
      <p:sp>
        <p:nvSpPr>
          <p:cNvPr id="11271" name="TextBox 9"/>
          <p:cNvSpPr txBox="1">
            <a:spLocks noChangeArrowheads="1"/>
          </p:cNvSpPr>
          <p:nvPr/>
        </p:nvSpPr>
        <p:spPr bwMode="auto">
          <a:xfrm>
            <a:off x="5791200" y="1981200"/>
            <a:ext cx="3048000" cy="2462213"/>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1125" indent="-111125">
              <a:buFont typeface="Arial" pitchFamily="34" charset="0"/>
              <a:buChar char="•"/>
              <a:defRPr/>
            </a:pPr>
            <a:r>
              <a:rPr lang="en-US" sz="1400" b="1" u="none" dirty="0">
                <a:solidFill>
                  <a:schemeClr val="tx2"/>
                </a:solidFill>
              </a:rPr>
              <a:t>Participating in a community action  program</a:t>
            </a:r>
          </a:p>
          <a:p>
            <a:pPr marL="111125" indent="-111125">
              <a:buFont typeface="Arial" pitchFamily="34" charset="0"/>
              <a:buChar char="•"/>
              <a:defRPr/>
            </a:pPr>
            <a:r>
              <a:rPr lang="en-US" sz="1400" b="1" u="none" dirty="0">
                <a:solidFill>
                  <a:schemeClr val="tx2"/>
                </a:solidFill>
              </a:rPr>
              <a:t>Helping to promote racial understanding</a:t>
            </a:r>
          </a:p>
          <a:p>
            <a:pPr marL="111125" indent="-111125">
              <a:buFont typeface="Arial" pitchFamily="34" charset="0"/>
              <a:buChar char="•"/>
              <a:defRPr/>
            </a:pPr>
            <a:r>
              <a:rPr lang="en-US" sz="1400" b="1" u="none" dirty="0">
                <a:solidFill>
                  <a:schemeClr val="tx2"/>
                </a:solidFill>
              </a:rPr>
              <a:t>Becoming a community leader </a:t>
            </a:r>
          </a:p>
          <a:p>
            <a:pPr marL="111125" indent="-111125">
              <a:buFont typeface="Arial" pitchFamily="34" charset="0"/>
              <a:buChar char="•"/>
              <a:defRPr/>
            </a:pPr>
            <a:r>
              <a:rPr lang="en-US" sz="1400" b="1" u="none" dirty="0">
                <a:solidFill>
                  <a:schemeClr val="tx2"/>
                </a:solidFill>
              </a:rPr>
              <a:t>Keeping up to date with political affairs</a:t>
            </a:r>
          </a:p>
          <a:p>
            <a:pPr marL="111125" indent="-111125">
              <a:buFont typeface="Arial" pitchFamily="34" charset="0"/>
              <a:buChar char="•"/>
              <a:defRPr/>
            </a:pPr>
            <a:r>
              <a:rPr lang="en-US" sz="1400" b="1" u="none" dirty="0">
                <a:solidFill>
                  <a:schemeClr val="tx2"/>
                </a:solidFill>
              </a:rPr>
              <a:t>Influencing social values</a:t>
            </a:r>
          </a:p>
          <a:p>
            <a:pPr marL="111125" indent="-111125">
              <a:buFont typeface="Arial" pitchFamily="34" charset="0"/>
              <a:buChar char="•"/>
              <a:defRPr/>
            </a:pPr>
            <a:r>
              <a:rPr lang="en-US" sz="1400" b="1" u="none" dirty="0">
                <a:solidFill>
                  <a:schemeClr val="tx2"/>
                </a:solidFill>
              </a:rPr>
              <a:t>Helping others who are in difficulty</a:t>
            </a:r>
          </a:p>
        </p:txBody>
      </p:sp>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3" name="Footer Placeholder 12"/>
          <p:cNvSpPr>
            <a:spLocks noGrp="1"/>
          </p:cNvSpPr>
          <p:nvPr>
            <p:ph type="ftr" sz="quarter" idx="10"/>
          </p:nvPr>
        </p:nvSpPr>
        <p:spPr/>
        <p:txBody>
          <a:bodyPr/>
          <a:lstStyle/>
          <a:p>
            <a:pPr>
              <a:defRPr/>
            </a:pPr>
            <a:r>
              <a:rPr lang="en-US" dirty="0"/>
              <a:t>2019 College Senior Survey</a:t>
            </a:r>
          </a:p>
        </p:txBody>
      </p:sp>
      <p:graphicFrame>
        <p:nvGraphicFramePr>
          <p:cNvPr id="16" name="Social Agency"/>
          <p:cNvGraphicFramePr>
            <a:graphicFrameLocks/>
          </p:cNvGraphicFramePr>
          <p:nvPr>
            <p:extLst>
              <p:ext uri="{D42A27DB-BD31-4B8C-83A1-F6EECF244321}">
                <p14:modId xmlns:p14="http://schemas.microsoft.com/office/powerpoint/2010/main" val="2714470295"/>
              </p:ext>
            </p:extLst>
          </p:nvPr>
        </p:nvGraphicFramePr>
        <p:xfrm>
          <a:off x="457200" y="1600200"/>
          <a:ext cx="55626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056688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19</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 Civic Engagement</a:t>
            </a:r>
            <a:br>
              <a:rPr lang="en-US" dirty="0">
                <a:solidFill>
                  <a:srgbClr val="1F2A44"/>
                </a:solidFill>
              </a:rPr>
            </a:br>
            <a:r>
              <a:rPr lang="en-US" sz="1600" dirty="0">
                <a:solidFill>
                  <a:srgbClr val="E04E39">
                    <a:lumMod val="50000"/>
                  </a:srgbClr>
                </a:solidFill>
              </a:rPr>
              <a:t> </a:t>
            </a:r>
            <a:br>
              <a:rPr lang="en-US" sz="1600" dirty="0">
                <a:solidFill>
                  <a:srgbClr val="E04E39">
                    <a:lumMod val="50000"/>
                  </a:srgbClr>
                </a:solidFill>
              </a:rPr>
            </a:br>
            <a:r>
              <a:rPr lang="en-US" sz="1800" dirty="0">
                <a:solidFill>
                  <a:srgbClr val="93328E"/>
                </a:solidFill>
              </a:rPr>
              <a:t>Engaged citizens are a critical element in the functioning of our democratic society. </a:t>
            </a:r>
            <a:r>
              <a:rPr lang="en-US" sz="1800" i="1" dirty="0">
                <a:solidFill>
                  <a:srgbClr val="93328E"/>
                </a:solidFill>
              </a:rPr>
              <a:t>Civic Engagement </a:t>
            </a:r>
            <a:r>
              <a:rPr lang="en-US" sz="1800" dirty="0">
                <a:solidFill>
                  <a:srgbClr val="93328E"/>
                </a:solidFill>
              </a:rPr>
              <a:t>measures the extent to which students are motivated and involved in civic, electoral, and political activities. </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19</a:t>
            </a:fld>
            <a:endParaRPr lang="en-US"/>
          </a:p>
        </p:txBody>
      </p:sp>
      <p:sp>
        <p:nvSpPr>
          <p:cNvPr id="11271" name="TextBox 9"/>
          <p:cNvSpPr txBox="1">
            <a:spLocks noChangeArrowheads="1"/>
          </p:cNvSpPr>
          <p:nvPr/>
        </p:nvSpPr>
        <p:spPr bwMode="auto">
          <a:xfrm>
            <a:off x="5791200" y="1981200"/>
            <a:ext cx="3048000" cy="2862322"/>
          </a:xfrm>
          <a:prstGeom prst="rect">
            <a:avLst/>
          </a:prstGeom>
          <a:noFill/>
          <a:ln w="9525">
            <a:noFill/>
            <a:miter lim="800000"/>
            <a:headEnd/>
            <a:tailEnd/>
          </a:ln>
        </p:spPr>
        <p:txBody>
          <a:bodyPr>
            <a:spAutoFit/>
          </a:bodyPr>
          <a:lstStyle/>
          <a:p>
            <a:pPr algn="ctr">
              <a:defRPr/>
            </a:pPr>
            <a:r>
              <a:rPr lang="en-US" sz="1200" b="1" dirty="0">
                <a:solidFill>
                  <a:schemeClr val="tx2"/>
                </a:solidFill>
              </a:rPr>
              <a:t>Construct Items</a:t>
            </a:r>
          </a:p>
          <a:p>
            <a:pPr>
              <a:defRPr/>
            </a:pPr>
            <a:endParaRPr lang="en-US" sz="1200" b="1" dirty="0">
              <a:solidFill>
                <a:schemeClr val="tx2"/>
              </a:solidFill>
            </a:endParaRPr>
          </a:p>
          <a:p>
            <a:pPr marL="115888" indent="-115888">
              <a:buFont typeface="Arial" pitchFamily="34" charset="0"/>
              <a:buChar char="•"/>
              <a:defRPr/>
            </a:pPr>
            <a:r>
              <a:rPr lang="en-US" sz="1200" b="1" u="none" dirty="0" smtClean="0">
                <a:solidFill>
                  <a:schemeClr val="tx2"/>
                </a:solidFill>
              </a:rPr>
              <a:t>Publicly </a:t>
            </a:r>
            <a:r>
              <a:rPr lang="en-US" sz="1200" b="1" u="none" dirty="0">
                <a:solidFill>
                  <a:schemeClr val="tx2"/>
                </a:solidFill>
              </a:rPr>
              <a:t>communicated your opinion about a cause (e.g., blog, email, petition)</a:t>
            </a:r>
          </a:p>
          <a:p>
            <a:pPr marL="115888" indent="-115888">
              <a:buFont typeface="Arial" pitchFamily="34" charset="0"/>
              <a:buChar char="•"/>
              <a:defRPr/>
            </a:pPr>
            <a:r>
              <a:rPr lang="en-US" sz="1200" b="1" u="none" dirty="0">
                <a:solidFill>
                  <a:schemeClr val="tx2"/>
                </a:solidFill>
              </a:rPr>
              <a:t>Worked on a local, state, or national political campaign</a:t>
            </a:r>
          </a:p>
          <a:p>
            <a:pPr marL="115888" indent="-115888">
              <a:buFont typeface="Arial" pitchFamily="34" charset="0"/>
              <a:buChar char="•"/>
              <a:defRPr/>
            </a:pPr>
            <a:r>
              <a:rPr lang="en-US" sz="1200" b="1" u="none" dirty="0">
                <a:solidFill>
                  <a:schemeClr val="tx2"/>
                </a:solidFill>
              </a:rPr>
              <a:t>Demonstrated for a cause (e.g., boycott, rally, protest)</a:t>
            </a:r>
          </a:p>
          <a:p>
            <a:pPr marL="115888" indent="-115888">
              <a:buFont typeface="Arial" pitchFamily="34" charset="0"/>
              <a:buChar char="•"/>
              <a:defRPr/>
            </a:pPr>
            <a:r>
              <a:rPr lang="en-US" sz="1200" b="1" u="none" dirty="0">
                <a:solidFill>
                  <a:schemeClr val="tx2"/>
                </a:solidFill>
              </a:rPr>
              <a:t>Goal: Keeping up to date with political affairs</a:t>
            </a:r>
          </a:p>
          <a:p>
            <a:pPr marL="115888" indent="-115888">
              <a:buFont typeface="Arial" pitchFamily="34" charset="0"/>
              <a:buChar char="•"/>
              <a:defRPr/>
            </a:pPr>
            <a:r>
              <a:rPr lang="en-US" sz="1200" b="1" u="none" dirty="0">
                <a:solidFill>
                  <a:schemeClr val="tx2"/>
                </a:solidFill>
              </a:rPr>
              <a:t>Goal: Influencing social values</a:t>
            </a:r>
          </a:p>
          <a:p>
            <a:pPr marL="115888" indent="-115888">
              <a:buFont typeface="Arial" pitchFamily="34" charset="0"/>
              <a:buChar char="•"/>
              <a:defRPr/>
            </a:pPr>
            <a:r>
              <a:rPr lang="en-US" sz="1200" b="1" u="none" dirty="0">
                <a:solidFill>
                  <a:schemeClr val="tx2"/>
                </a:solidFill>
              </a:rPr>
              <a:t>Helped raise money for a cause or campaign</a:t>
            </a:r>
          </a:p>
          <a:p>
            <a:pPr marL="115888" indent="-115888">
              <a:buFont typeface="Arial" pitchFamily="34" charset="0"/>
              <a:buChar char="•"/>
              <a:defRPr/>
            </a:pPr>
            <a:r>
              <a:rPr lang="en-US" sz="1200" b="1" u="none" dirty="0">
                <a:solidFill>
                  <a:schemeClr val="tx2"/>
                </a:solidFill>
              </a:rPr>
              <a:t>Performed volunteer or community service work</a:t>
            </a:r>
          </a:p>
        </p:txBody>
      </p:sp>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3" name="Footer Placeholder 12"/>
          <p:cNvSpPr>
            <a:spLocks noGrp="1"/>
          </p:cNvSpPr>
          <p:nvPr>
            <p:ph type="ftr" sz="quarter" idx="10"/>
          </p:nvPr>
        </p:nvSpPr>
        <p:spPr/>
        <p:txBody>
          <a:bodyPr/>
          <a:lstStyle/>
          <a:p>
            <a:pPr>
              <a:defRPr/>
            </a:pPr>
            <a:r>
              <a:rPr lang="en-US" dirty="0"/>
              <a:t>2019 College Senior Survey</a:t>
            </a:r>
          </a:p>
        </p:txBody>
      </p:sp>
      <p:graphicFrame>
        <p:nvGraphicFramePr>
          <p:cNvPr id="16" name="Civic Engagement"/>
          <p:cNvGraphicFramePr>
            <a:graphicFrameLocks/>
          </p:cNvGraphicFramePr>
          <p:nvPr>
            <p:extLst>
              <p:ext uri="{D42A27DB-BD31-4B8C-83A1-F6EECF244321}">
                <p14:modId xmlns:p14="http://schemas.microsoft.com/office/powerpoint/2010/main" val="2812286589"/>
              </p:ext>
            </p:extLst>
          </p:nvPr>
        </p:nvGraphicFramePr>
        <p:xfrm>
          <a:off x="457200" y="1600200"/>
          <a:ext cx="55626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92597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sz="quarter"/>
          </p:nvPr>
        </p:nvSpPr>
        <p:spPr>
          <a:xfrm>
            <a:off x="0" y="152400"/>
            <a:ext cx="9144000" cy="762000"/>
          </a:xfrm>
        </p:spPr>
        <p:txBody>
          <a:bodyPr/>
          <a:lstStyle/>
          <a:p>
            <a:pPr eaLnBrk="1" hangingPunct="1">
              <a:defRPr/>
            </a:pPr>
            <a:r>
              <a:rPr lang="en-US" dirty="0">
                <a:solidFill>
                  <a:schemeClr val="accent1">
                    <a:lumMod val="50000"/>
                  </a:schemeClr>
                </a:solidFill>
              </a:rPr>
              <a:t>College Senior Survey</a:t>
            </a:r>
            <a:endParaRPr lang="en-US" sz="3200" dirty="0">
              <a:solidFill>
                <a:schemeClr val="accent1">
                  <a:lumMod val="50000"/>
                </a:schemeClr>
              </a:solidFill>
            </a:endParaRPr>
          </a:p>
        </p:txBody>
      </p:sp>
      <p:sp>
        <p:nvSpPr>
          <p:cNvPr id="2051" name="Rectangle 3"/>
          <p:cNvSpPr>
            <a:spLocks noGrp="1" noChangeArrowheads="1"/>
          </p:cNvSpPr>
          <p:nvPr>
            <p:ph type="subTitle" sz="quarter" idx="1"/>
            <p:custDataLst>
              <p:tags r:id="rId1"/>
            </p:custDataLst>
          </p:nvPr>
        </p:nvSpPr>
        <p:spPr>
          <a:xfrm>
            <a:off x="914400" y="1828800"/>
            <a:ext cx="7315200" cy="4419600"/>
          </a:xfrm>
        </p:spPr>
        <p:txBody>
          <a:bodyPr/>
          <a:lstStyle/>
          <a:p>
            <a:pPr algn="l" eaLnBrk="1" hangingPunct="1">
              <a:lnSpc>
                <a:spcPct val="90000"/>
              </a:lnSpc>
              <a:spcBef>
                <a:spcPct val="10000"/>
              </a:spcBef>
              <a:buClr>
                <a:schemeClr val="accent1">
                  <a:lumMod val="50000"/>
                </a:schemeClr>
              </a:buClr>
              <a:defRPr/>
            </a:pPr>
            <a:r>
              <a:rPr lang="en-US" sz="2800" b="1" dirty="0">
                <a:solidFill>
                  <a:schemeClr val="accent4"/>
                </a:solidFill>
                <a:effectLst/>
                <a:latin typeface="Franklin Gothic Book" panose="020B0503020102020204" pitchFamily="34" charset="0"/>
              </a:rPr>
              <a:t>Results from the College Senior Survey (CSS) connect academic, civic, and diversity outcomes with college experiences to examine the institutional impact of:</a:t>
            </a:r>
          </a:p>
          <a:p>
            <a:pPr marL="628650" lvl="1" indent="-228600" eaLnBrk="1" hangingPunct="1">
              <a:lnSpc>
                <a:spcPct val="90000"/>
              </a:lnSpc>
              <a:spcBef>
                <a:spcPct val="10000"/>
              </a:spcBef>
              <a:buClr>
                <a:schemeClr val="accent1">
                  <a:lumMod val="50000"/>
                </a:schemeClr>
              </a:buClr>
              <a:defRPr/>
            </a:pPr>
            <a:endParaRPr lang="en-US" sz="2400" b="1" dirty="0">
              <a:solidFill>
                <a:schemeClr val="accent4"/>
              </a:solidFill>
              <a:effectLst/>
              <a:latin typeface="Franklin Gothic Book" panose="020B0503020102020204" pitchFamily="34" charset="0"/>
            </a:endParaRP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Academic experiences</a:t>
            </a: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Co-curricular experiences</a:t>
            </a: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Diversity</a:t>
            </a: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Future plans</a:t>
            </a: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Satisfaction</a:t>
            </a:r>
          </a:p>
          <a:p>
            <a:pPr marL="628650" lvl="1" indent="-228600" eaLnBrk="1" hangingPunct="1">
              <a:lnSpc>
                <a:spcPct val="90000"/>
              </a:lnSpc>
              <a:spcBef>
                <a:spcPct val="10000"/>
              </a:spcBef>
              <a:buClr>
                <a:schemeClr val="accent1">
                  <a:lumMod val="50000"/>
                </a:schemeClr>
              </a:buClr>
              <a:defRPr/>
            </a:pPr>
            <a:endParaRPr lang="en-US" sz="2000" b="1" dirty="0">
              <a:solidFill>
                <a:schemeClr val="accent1">
                  <a:lumMod val="50000"/>
                </a:schemeClr>
              </a:solidFill>
              <a:effectLst/>
              <a:latin typeface="Franklin Gothic Book" panose="020B0503020102020204" pitchFamily="34" charset="0"/>
            </a:endParaRPr>
          </a:p>
          <a:p>
            <a:pPr marL="228600" indent="-228600" eaLnBrk="1" hangingPunct="1">
              <a:lnSpc>
                <a:spcPct val="90000"/>
              </a:lnSpc>
              <a:spcBef>
                <a:spcPct val="10000"/>
              </a:spcBef>
              <a:defRPr/>
            </a:pPr>
            <a:endParaRPr lang="en-US" sz="2400" b="1" dirty="0">
              <a:solidFill>
                <a:schemeClr val="accent1">
                  <a:lumMod val="50000"/>
                </a:schemeClr>
              </a:solidFill>
              <a:effectLst/>
              <a:latin typeface="Franklin Gothic Book" panose="020B0503020102020204" pitchFamily="34" charset="0"/>
            </a:endParaRPr>
          </a:p>
        </p:txBody>
      </p:sp>
      <p:sp>
        <p:nvSpPr>
          <p:cNvPr id="6" name="TextBox 5"/>
          <p:cNvSpPr txBox="1"/>
          <p:nvPr/>
        </p:nvSpPr>
        <p:spPr>
          <a:xfrm>
            <a:off x="0" y="0"/>
            <a:ext cx="9144000" cy="1046163"/>
          </a:xfrm>
          <a:prstGeom prst="rect">
            <a:avLst/>
          </a:prstGeom>
          <a:solidFill>
            <a:schemeClr val="accent4"/>
          </a:solidFill>
        </p:spPr>
        <p:txBody>
          <a:bodyPr>
            <a:spAutoFit/>
          </a:bodyPr>
          <a:lstStyle/>
          <a:p>
            <a:pPr>
              <a:defRPr/>
            </a:pPr>
            <a:endParaRPr lang="en-US" sz="1000" dirty="0">
              <a:solidFill>
                <a:schemeClr val="tx2"/>
              </a:solidFill>
              <a:latin typeface="+mj-lt"/>
            </a:endParaRPr>
          </a:p>
          <a:p>
            <a:pPr>
              <a:defRPr/>
            </a:pPr>
            <a:r>
              <a:rPr lang="en-US" sz="3600" u="none" dirty="0">
                <a:solidFill>
                  <a:schemeClr val="tx2"/>
                </a:solidFill>
                <a:latin typeface="+mj-lt"/>
              </a:rPr>
              <a:t> </a:t>
            </a:r>
            <a:r>
              <a:rPr lang="en-US" sz="3600" u="none" dirty="0">
                <a:solidFill>
                  <a:schemeClr val="bg1"/>
                </a:solidFill>
                <a:latin typeface="Franklin Gothic Book" panose="020B0503020102020204" pitchFamily="34" charset="0"/>
              </a:rPr>
              <a:t>THE COLLEGE EXPERIENCE</a:t>
            </a:r>
          </a:p>
          <a:p>
            <a:pPr>
              <a:defRPr/>
            </a:pPr>
            <a:endParaRPr lang="en-US" sz="1600" dirty="0">
              <a:solidFill>
                <a:schemeClr val="bg2"/>
              </a:solidFill>
              <a:latin typeface="Franklin Gothic Book" panose="020B0503020102020204" pitchFamily="34" charset="0"/>
            </a:endParaRPr>
          </a:p>
        </p:txBody>
      </p:sp>
      <p:cxnSp>
        <p:nvCxnSpPr>
          <p:cNvPr id="46087" name="Straight Connector 7"/>
          <p:cNvCxnSpPr>
            <a:cxnSpLocks noChangeShapeType="1"/>
          </p:cNvCxnSpPr>
          <p:nvPr/>
        </p:nvCxnSpPr>
        <p:spPr bwMode="auto">
          <a:xfrm>
            <a:off x="152400" y="762000"/>
            <a:ext cx="8839200" cy="0"/>
          </a:xfrm>
          <a:prstGeom prst="line">
            <a:avLst/>
          </a:prstGeom>
          <a:noFill/>
          <a:ln w="19050" algn="ctr">
            <a:solidFill>
              <a:schemeClr val="bg1"/>
            </a:solidFill>
            <a:round/>
            <a:headEnd/>
            <a:tailEnd/>
          </a:ln>
        </p:spPr>
      </p:cxnSp>
      <p:sp>
        <p:nvSpPr>
          <p:cNvPr id="7" name="Footer Placeholder 5"/>
          <p:cNvSpPr>
            <a:spLocks noGrp="1"/>
          </p:cNvSpPr>
          <p:nvPr>
            <p:ph type="ftr" sz="quarter" idx="10"/>
          </p:nvPr>
        </p:nvSpPr>
        <p:spPr>
          <a:xfrm>
            <a:off x="228600" y="6400800"/>
            <a:ext cx="2895600" cy="457200"/>
          </a:xfrm>
        </p:spPr>
        <p:txBody>
          <a:bodyPr/>
          <a:lstStyle/>
          <a:p>
            <a:pPr>
              <a:defRPr/>
            </a:pPr>
            <a:r>
              <a:rPr lang="en-US" dirty="0"/>
              <a:t>2019 College Senior Survey</a:t>
            </a:r>
          </a:p>
        </p:txBody>
      </p:sp>
      <p:sp>
        <p:nvSpPr>
          <p:cNvPr id="8" name="Rectangle 7"/>
          <p:cNvSpPr/>
          <p:nvPr/>
        </p:nvSpPr>
        <p:spPr bwMode="auto">
          <a:xfrm>
            <a:off x="6934200" y="6553200"/>
            <a:ext cx="14478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20</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Civic Awareness</a:t>
            </a:r>
            <a:br>
              <a:rPr lang="en-US" dirty="0">
                <a:solidFill>
                  <a:srgbClr val="1F2A44"/>
                </a:solidFill>
              </a:rPr>
            </a:br>
            <a:r>
              <a:rPr lang="en-US" sz="1600" dirty="0">
                <a:solidFill>
                  <a:srgbClr val="E04E39"/>
                </a:solidFill>
              </a:rPr>
              <a:t> </a:t>
            </a:r>
            <a:br>
              <a:rPr lang="en-US" sz="1600" dirty="0">
                <a:solidFill>
                  <a:srgbClr val="E04E39"/>
                </a:solidFill>
              </a:rPr>
            </a:br>
            <a:r>
              <a:rPr lang="en-US" sz="1800" dirty="0">
                <a:solidFill>
                  <a:srgbClr val="93328E"/>
                </a:solidFill>
              </a:rPr>
              <a:t>The ability to evaluate, question, and develop solutions affecting local and global communities is an important skill. </a:t>
            </a:r>
            <a:r>
              <a:rPr lang="en-US" sz="1800" i="1" dirty="0">
                <a:solidFill>
                  <a:srgbClr val="93328E"/>
                </a:solidFill>
              </a:rPr>
              <a:t>Civic Awareness </a:t>
            </a:r>
            <a:r>
              <a:rPr lang="en-US" sz="1800" dirty="0">
                <a:solidFill>
                  <a:srgbClr val="93328E"/>
                </a:solidFill>
              </a:rPr>
              <a:t>measures students’ understanding of the issues facing their community, nation, and the world. </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20</a:t>
            </a:fld>
            <a:endParaRPr lang="en-US"/>
          </a:p>
        </p:txBody>
      </p:sp>
      <p:sp>
        <p:nvSpPr>
          <p:cNvPr id="11271" name="TextBox 9"/>
          <p:cNvSpPr txBox="1">
            <a:spLocks noChangeArrowheads="1"/>
          </p:cNvSpPr>
          <p:nvPr/>
        </p:nvSpPr>
        <p:spPr bwMode="auto">
          <a:xfrm>
            <a:off x="5791200" y="1981200"/>
            <a:ext cx="3048000" cy="1384995"/>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1125" indent="-111125">
              <a:buFont typeface="Arial" pitchFamily="34" charset="0"/>
              <a:buChar char="•"/>
              <a:defRPr/>
            </a:pPr>
            <a:r>
              <a:rPr lang="en-US" sz="1400" b="1" u="none" dirty="0">
                <a:solidFill>
                  <a:schemeClr val="tx2"/>
                </a:solidFill>
              </a:rPr>
              <a:t>Understanding of national issues</a:t>
            </a:r>
          </a:p>
          <a:p>
            <a:pPr marL="111125" indent="-111125">
              <a:buFont typeface="Arial" pitchFamily="34" charset="0"/>
              <a:buChar char="•"/>
              <a:defRPr/>
            </a:pPr>
            <a:r>
              <a:rPr lang="en-US" sz="1400" b="1" u="none" dirty="0">
                <a:solidFill>
                  <a:schemeClr val="tx2"/>
                </a:solidFill>
              </a:rPr>
              <a:t>Understanding of global issues</a:t>
            </a:r>
          </a:p>
          <a:p>
            <a:pPr marL="111125" indent="-111125">
              <a:buFont typeface="Arial" pitchFamily="34" charset="0"/>
              <a:buChar char="•"/>
              <a:defRPr/>
            </a:pPr>
            <a:r>
              <a:rPr lang="en-US" sz="1400" b="1" u="none" dirty="0">
                <a:solidFill>
                  <a:schemeClr val="tx2"/>
                </a:solidFill>
              </a:rPr>
              <a:t>Understanding of the problems facing </a:t>
            </a:r>
            <a:r>
              <a:rPr lang="en-US" sz="1400" b="1" u="none" dirty="0" smtClean="0">
                <a:solidFill>
                  <a:schemeClr val="tx2"/>
                </a:solidFill>
              </a:rPr>
              <a:t>my </a:t>
            </a:r>
            <a:r>
              <a:rPr lang="en-US" sz="1400" b="1" u="none" dirty="0">
                <a:solidFill>
                  <a:schemeClr val="tx2"/>
                </a:solidFill>
              </a:rPr>
              <a:t>community</a:t>
            </a:r>
            <a:endParaRPr lang="en-US" sz="1400" b="1" dirty="0">
              <a:solidFill>
                <a:schemeClr val="tx2"/>
              </a:solidFill>
            </a:endParaRPr>
          </a:p>
        </p:txBody>
      </p:sp>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3" name="Footer Placeholder 12"/>
          <p:cNvSpPr>
            <a:spLocks noGrp="1"/>
          </p:cNvSpPr>
          <p:nvPr>
            <p:ph type="ftr" sz="quarter" idx="10"/>
          </p:nvPr>
        </p:nvSpPr>
        <p:spPr/>
        <p:txBody>
          <a:bodyPr/>
          <a:lstStyle/>
          <a:p>
            <a:pPr>
              <a:defRPr/>
            </a:pPr>
            <a:r>
              <a:rPr lang="en-US" dirty="0"/>
              <a:t>2019 College Senior Survey</a:t>
            </a:r>
          </a:p>
        </p:txBody>
      </p:sp>
      <p:graphicFrame>
        <p:nvGraphicFramePr>
          <p:cNvPr id="16" name="Civic Awareness"/>
          <p:cNvGraphicFramePr>
            <a:graphicFrameLocks/>
          </p:cNvGraphicFramePr>
          <p:nvPr>
            <p:extLst>
              <p:ext uri="{D42A27DB-BD31-4B8C-83A1-F6EECF244321}">
                <p14:modId xmlns:p14="http://schemas.microsoft.com/office/powerpoint/2010/main" val="3212167506"/>
              </p:ext>
            </p:extLst>
          </p:nvPr>
        </p:nvGraphicFramePr>
        <p:xfrm>
          <a:off x="457200" y="1600200"/>
          <a:ext cx="55626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518494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21</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Leadership</a:t>
            </a:r>
            <a:r>
              <a:rPr lang="en-US" sz="2000" dirty="0">
                <a:solidFill>
                  <a:srgbClr val="1F2A44"/>
                </a:solidFill>
              </a:rPr>
              <a:t/>
            </a:r>
            <a:br>
              <a:rPr lang="en-US" sz="2000" dirty="0">
                <a:solidFill>
                  <a:srgbClr val="1F2A44"/>
                </a:solidFill>
              </a:rPr>
            </a:br>
            <a:r>
              <a:rPr lang="en-US" sz="2000" dirty="0">
                <a:solidFill>
                  <a:srgbClr val="1F2A44"/>
                </a:solidFill>
              </a:rPr>
              <a:t/>
            </a:r>
            <a:br>
              <a:rPr lang="en-US" sz="2000" dirty="0">
                <a:solidFill>
                  <a:srgbClr val="1F2A44"/>
                </a:solidFill>
              </a:rPr>
            </a:br>
            <a:r>
              <a:rPr lang="en-US" sz="1800" i="1" dirty="0" err="1">
                <a:solidFill>
                  <a:srgbClr val="93328E"/>
                </a:solidFill>
              </a:rPr>
              <a:t>Leadership</a:t>
            </a:r>
            <a:r>
              <a:rPr lang="en-US" sz="1800" dirty="0">
                <a:solidFill>
                  <a:srgbClr val="93328E"/>
                </a:solidFill>
              </a:rPr>
              <a:t> measures students' beliefs about their leadership development and </a:t>
            </a:r>
            <a:br>
              <a:rPr lang="en-US" sz="1800" dirty="0">
                <a:solidFill>
                  <a:srgbClr val="93328E"/>
                </a:solidFill>
              </a:rPr>
            </a:br>
            <a:r>
              <a:rPr lang="en-US" sz="1800" dirty="0">
                <a:solidFill>
                  <a:srgbClr val="93328E"/>
                </a:solidFill>
              </a:rPr>
              <a:t>capability, and their experiences as a leader. </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21</a:t>
            </a:fld>
            <a:endParaRPr lang="en-US"/>
          </a:p>
        </p:txBody>
      </p:sp>
      <p:sp>
        <p:nvSpPr>
          <p:cNvPr id="11271" name="TextBox 9"/>
          <p:cNvSpPr txBox="1">
            <a:spLocks noChangeArrowheads="1"/>
          </p:cNvSpPr>
          <p:nvPr/>
        </p:nvSpPr>
        <p:spPr bwMode="auto">
          <a:xfrm>
            <a:off x="5791200" y="1981200"/>
            <a:ext cx="3048000" cy="1815882"/>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5888" indent="-115888">
              <a:buFont typeface="Arial" pitchFamily="34" charset="0"/>
              <a:buChar char="•"/>
              <a:defRPr/>
            </a:pPr>
            <a:r>
              <a:rPr lang="en-US" sz="1400" b="1" u="none" dirty="0">
                <a:solidFill>
                  <a:schemeClr val="tx2"/>
                </a:solidFill>
              </a:rPr>
              <a:t>Self-rated: Leadership ability </a:t>
            </a:r>
          </a:p>
          <a:p>
            <a:pPr marL="115888" indent="-115888">
              <a:buFont typeface="Arial" pitchFamily="34" charset="0"/>
              <a:buChar char="•"/>
              <a:defRPr/>
            </a:pPr>
            <a:r>
              <a:rPr lang="en-US" sz="1400" b="1" u="none" dirty="0">
                <a:solidFill>
                  <a:schemeClr val="tx2"/>
                </a:solidFill>
              </a:rPr>
              <a:t>I have effectively led a group to a common purpose</a:t>
            </a:r>
          </a:p>
          <a:p>
            <a:pPr marL="115888" indent="-115888">
              <a:buFont typeface="Arial" pitchFamily="34" charset="0"/>
              <a:buChar char="•"/>
              <a:defRPr/>
            </a:pPr>
            <a:r>
              <a:rPr lang="en-US" sz="1400" b="1" u="none" dirty="0">
                <a:solidFill>
                  <a:schemeClr val="tx2"/>
                </a:solidFill>
              </a:rPr>
              <a:t>Held a leadership position in an organization</a:t>
            </a:r>
          </a:p>
          <a:p>
            <a:pPr marL="115888" indent="-115888">
              <a:buFont typeface="Arial" pitchFamily="34" charset="0"/>
              <a:buChar char="•"/>
              <a:defRPr/>
            </a:pPr>
            <a:r>
              <a:rPr lang="en-US" sz="1400" b="1" u="none" dirty="0">
                <a:solidFill>
                  <a:schemeClr val="tx2"/>
                </a:solidFill>
              </a:rPr>
              <a:t>Participated in leadership training </a:t>
            </a:r>
          </a:p>
        </p:txBody>
      </p:sp>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3" name="Footer Placeholder 12"/>
          <p:cNvSpPr>
            <a:spLocks noGrp="1"/>
          </p:cNvSpPr>
          <p:nvPr>
            <p:ph type="ftr" sz="quarter" idx="10"/>
          </p:nvPr>
        </p:nvSpPr>
        <p:spPr/>
        <p:txBody>
          <a:bodyPr/>
          <a:lstStyle/>
          <a:p>
            <a:pPr>
              <a:defRPr/>
            </a:pPr>
            <a:r>
              <a:rPr lang="en-US" dirty="0"/>
              <a:t>2019 College Senior Survey</a:t>
            </a:r>
          </a:p>
        </p:txBody>
      </p:sp>
      <p:graphicFrame>
        <p:nvGraphicFramePr>
          <p:cNvPr id="16" name="Leadership"/>
          <p:cNvGraphicFramePr>
            <a:graphicFrameLocks/>
          </p:cNvGraphicFramePr>
          <p:nvPr>
            <p:extLst>
              <p:ext uri="{D42A27DB-BD31-4B8C-83A1-F6EECF244321}">
                <p14:modId xmlns:p14="http://schemas.microsoft.com/office/powerpoint/2010/main" val="176000362"/>
              </p:ext>
            </p:extLst>
          </p:nvPr>
        </p:nvGraphicFramePr>
        <p:xfrm>
          <a:off x="457200" y="1600200"/>
          <a:ext cx="55626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191171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A750CF36-CAD9-4ACD-8F85-B8ACC79B5DE7}" type="slidenum">
              <a:rPr lang="en-US" sz="1200" u="none"/>
              <a:pPr algn="r" eaLnBrk="1" hangingPunct="1"/>
              <a:t>22</a:t>
            </a:fld>
            <a:endParaRPr lang="en-US" sz="1200" u="none"/>
          </a:p>
        </p:txBody>
      </p:sp>
      <p:sp>
        <p:nvSpPr>
          <p:cNvPr id="30724" name="Slide Number Placeholder 9"/>
          <p:cNvSpPr>
            <a:spLocks noGrp="1"/>
          </p:cNvSpPr>
          <p:nvPr>
            <p:ph type="sldNum" sz="quarter" idx="11"/>
          </p:nvPr>
        </p:nvSpPr>
        <p:spPr>
          <a:noFill/>
        </p:spPr>
        <p:txBody>
          <a:bodyPr/>
          <a:lstStyle/>
          <a:p>
            <a:fld id="{EAF27D77-5C47-4F1C-B19D-067E717EA89B}" type="slidenum">
              <a:rPr lang="en-US" smtClean="0"/>
              <a:pPr/>
              <a:t>22</a:t>
            </a:fld>
            <a:endParaRPr lang="en-US"/>
          </a:p>
        </p:txBody>
      </p:sp>
      <p:sp>
        <p:nvSpPr>
          <p:cNvPr id="41990"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t>Health and Wellness </a:t>
            </a:r>
            <a:r>
              <a:rPr lang="en-US" sz="1600" dirty="0"/>
              <a:t/>
            </a:r>
            <a:br>
              <a:rPr lang="en-US" sz="1600" dirty="0"/>
            </a:br>
            <a:r>
              <a:rPr lang="en-US" sz="1600" dirty="0"/>
              <a:t/>
            </a:r>
            <a:br>
              <a:rPr lang="en-US" sz="1600" dirty="0"/>
            </a:br>
            <a:r>
              <a:rPr lang="en-US" sz="1600" dirty="0">
                <a:solidFill>
                  <a:schemeClr val="accent4"/>
                </a:solidFill>
              </a:rPr>
              <a:t>Students’ physical and emotional well-being can affect many important aspects of </a:t>
            </a:r>
            <a:br>
              <a:rPr lang="en-US" sz="1600" dirty="0">
                <a:solidFill>
                  <a:schemeClr val="accent4"/>
                </a:solidFill>
              </a:rPr>
            </a:br>
            <a:r>
              <a:rPr lang="en-US" sz="1600" dirty="0">
                <a:solidFill>
                  <a:schemeClr val="accent4"/>
                </a:solidFill>
              </a:rPr>
              <a:t>the student experience, including academic performance and persistence. These items gauge student behaviors, attitudes, and experiences related to health and wellness.</a:t>
            </a:r>
            <a:endParaRPr lang="en-US" sz="1800" dirty="0">
              <a:solidFill>
                <a:schemeClr val="accent4"/>
              </a:solidFill>
            </a:endParaRPr>
          </a:p>
        </p:txBody>
      </p:sp>
      <p:graphicFrame>
        <p:nvGraphicFramePr>
          <p:cNvPr id="11" name="Health and Wellness"/>
          <p:cNvGraphicFramePr>
            <a:graphicFrameLocks noChangeAspect="1"/>
          </p:cNvGraphicFramePr>
          <p:nvPr>
            <p:extLst>
              <p:ext uri="{D42A27DB-BD31-4B8C-83A1-F6EECF244321}">
                <p14:modId xmlns:p14="http://schemas.microsoft.com/office/powerpoint/2010/main" val="1362097132"/>
              </p:ext>
            </p:extLst>
          </p:nvPr>
        </p:nvGraphicFramePr>
        <p:xfrm>
          <a:off x="50800" y="14986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41993" name="TextBox 9"/>
          <p:cNvSpPr txBox="1">
            <a:spLocks noChangeArrowheads="1"/>
          </p:cNvSpPr>
          <p:nvPr/>
        </p:nvSpPr>
        <p:spPr bwMode="auto">
          <a:xfrm>
            <a:off x="3733800" y="5128788"/>
            <a:ext cx="2209800" cy="307777"/>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Felt anxious</a:t>
            </a:r>
            <a:endParaRPr lang="en-US" sz="1400" b="1" u="none" dirty="0">
              <a:solidFill>
                <a:schemeClr val="tx2"/>
              </a:solidFill>
            </a:endParaRPr>
          </a:p>
        </p:txBody>
      </p:sp>
      <p:sp>
        <p:nvSpPr>
          <p:cNvPr id="41994" name="TextBox 10"/>
          <p:cNvSpPr txBox="1">
            <a:spLocks noChangeArrowheads="1"/>
          </p:cNvSpPr>
          <p:nvPr/>
        </p:nvSpPr>
        <p:spPr bwMode="auto">
          <a:xfrm>
            <a:off x="914400" y="5128788"/>
            <a:ext cx="2209800" cy="523875"/>
          </a:xfrm>
          <a:prstGeom prst="rect">
            <a:avLst/>
          </a:prstGeom>
          <a:noFill/>
          <a:ln w="9525">
            <a:noFill/>
            <a:miter lim="800000"/>
            <a:headEnd/>
            <a:tailEnd/>
          </a:ln>
        </p:spPr>
        <p:txBody>
          <a:bodyPr wrap="square">
            <a:spAutoFit/>
          </a:bodyPr>
          <a:lstStyle/>
          <a:p>
            <a:pPr algn="ctr">
              <a:defRPr/>
            </a:pPr>
            <a:r>
              <a:rPr lang="en-US" sz="1400" b="1" u="none" dirty="0">
                <a:solidFill>
                  <a:schemeClr val="tx2"/>
                </a:solidFill>
              </a:rPr>
              <a:t>Felt overwhelmed </a:t>
            </a:r>
          </a:p>
          <a:p>
            <a:pPr algn="ctr">
              <a:defRPr/>
            </a:pPr>
            <a:r>
              <a:rPr lang="en-US" sz="1400" b="1" u="none" dirty="0">
                <a:solidFill>
                  <a:schemeClr val="tx2"/>
                </a:solidFill>
              </a:rPr>
              <a:t>by all I had to do</a:t>
            </a:r>
          </a:p>
        </p:txBody>
      </p:sp>
      <p:sp>
        <p:nvSpPr>
          <p:cNvPr id="41995" name="TextBox 11"/>
          <p:cNvSpPr txBox="1">
            <a:spLocks noChangeArrowheads="1"/>
          </p:cNvSpPr>
          <p:nvPr/>
        </p:nvSpPr>
        <p:spPr bwMode="auto">
          <a:xfrm>
            <a:off x="6553200" y="5128788"/>
            <a:ext cx="2209800" cy="738664"/>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Felt hungry but didn’t eat because I didn’t have enough money for food</a:t>
            </a:r>
            <a:endParaRPr lang="en-US" sz="1400" b="1" u="none" dirty="0">
              <a:solidFill>
                <a:schemeClr val="tx2"/>
              </a:solidFill>
            </a:endParaRPr>
          </a:p>
        </p:txBody>
      </p:sp>
      <p:sp>
        <p:nvSpPr>
          <p:cNvPr id="14"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Frequently</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Occasionally</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Frequently</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Occasionally</a:t>
            </a:r>
          </a:p>
          <a:p>
            <a:pPr>
              <a:defRPr/>
            </a:pPr>
            <a:endParaRPr lang="en-US" sz="1200" b="1" u="none" dirty="0"/>
          </a:p>
        </p:txBody>
      </p:sp>
      <p:sp>
        <p:nvSpPr>
          <p:cNvPr id="10" name="Footer Placeholder 9"/>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D064BF7A-D49D-4DDB-BB92-1B89D9B651A1}" type="slidenum">
              <a:rPr lang="en-US" sz="1200" u="none"/>
              <a:pPr algn="r" eaLnBrk="1" hangingPunct="1"/>
              <a:t>23</a:t>
            </a:fld>
            <a:endParaRPr lang="en-US" sz="1200" u="none"/>
          </a:p>
        </p:txBody>
      </p:sp>
      <p:sp>
        <p:nvSpPr>
          <p:cNvPr id="31748" name="Slide Number Placeholder 8"/>
          <p:cNvSpPr>
            <a:spLocks noGrp="1"/>
          </p:cNvSpPr>
          <p:nvPr>
            <p:ph type="sldNum" sz="quarter" idx="11"/>
          </p:nvPr>
        </p:nvSpPr>
        <p:spPr>
          <a:noFill/>
        </p:spPr>
        <p:txBody>
          <a:bodyPr/>
          <a:lstStyle/>
          <a:p>
            <a:fld id="{2D8BAE5F-ECEC-4AB3-A960-98F725BA3ADE}" type="slidenum">
              <a:rPr lang="en-US" smtClean="0"/>
              <a:pPr/>
              <a:t>23</a:t>
            </a:fld>
            <a:endParaRPr lang="en-US"/>
          </a:p>
        </p:txBody>
      </p:sp>
      <p:sp>
        <p:nvSpPr>
          <p:cNvPr id="43014"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t>Health and Wellness</a:t>
            </a:r>
            <a:r>
              <a:rPr lang="en-US" sz="2000" dirty="0"/>
              <a:t/>
            </a:r>
            <a:br>
              <a:rPr lang="en-US" sz="2000" dirty="0"/>
            </a:br>
            <a:r>
              <a:rPr lang="en-US" sz="1600" dirty="0"/>
              <a:t/>
            </a:r>
            <a:br>
              <a:rPr lang="en-US" sz="1600" dirty="0"/>
            </a:br>
            <a:r>
              <a:rPr lang="en-US" sz="1600" dirty="0">
                <a:solidFill>
                  <a:schemeClr val="accent4"/>
                </a:solidFill>
              </a:rPr>
              <a:t>Students’ physical and emotional well-being can affect many important aspects of </a:t>
            </a:r>
            <a:br>
              <a:rPr lang="en-US" sz="1600" dirty="0">
                <a:solidFill>
                  <a:schemeClr val="accent4"/>
                </a:solidFill>
              </a:rPr>
            </a:br>
            <a:r>
              <a:rPr lang="en-US" sz="1600" dirty="0">
                <a:solidFill>
                  <a:schemeClr val="accent4"/>
                </a:solidFill>
              </a:rPr>
              <a:t>the student experience, including academic performance and persistence. These items </a:t>
            </a:r>
            <a:br>
              <a:rPr lang="en-US" sz="1600" dirty="0">
                <a:solidFill>
                  <a:schemeClr val="accent4"/>
                </a:solidFill>
              </a:rPr>
            </a:br>
            <a:r>
              <a:rPr lang="en-US" sz="1600" dirty="0">
                <a:solidFill>
                  <a:schemeClr val="accent4"/>
                </a:solidFill>
              </a:rPr>
              <a:t>gauge student behaviors, attitudes, and experiences related to health and wellness.</a:t>
            </a:r>
            <a:endParaRPr lang="en-US" sz="1200" dirty="0">
              <a:solidFill>
                <a:schemeClr val="accent4"/>
              </a:solidFill>
            </a:endParaRPr>
          </a:p>
        </p:txBody>
      </p:sp>
      <p:graphicFrame>
        <p:nvGraphicFramePr>
          <p:cNvPr id="10" name="Health and Wellness"/>
          <p:cNvGraphicFramePr>
            <a:graphicFrameLocks noChangeAspect="1"/>
          </p:cNvGraphicFramePr>
          <p:nvPr>
            <p:extLst>
              <p:ext uri="{D42A27DB-BD31-4B8C-83A1-F6EECF244321}">
                <p14:modId xmlns:p14="http://schemas.microsoft.com/office/powerpoint/2010/main" val="3074454779"/>
              </p:ext>
            </p:extLst>
          </p:nvPr>
        </p:nvGraphicFramePr>
        <p:xfrm>
          <a:off x="50800" y="14224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43017" name="Rectangle 7"/>
          <p:cNvSpPr>
            <a:spLocks noChangeArrowheads="1"/>
          </p:cNvSpPr>
          <p:nvPr/>
        </p:nvSpPr>
        <p:spPr bwMode="auto">
          <a:xfrm>
            <a:off x="914400" y="5029200"/>
            <a:ext cx="2209800" cy="533400"/>
          </a:xfrm>
          <a:prstGeom prst="rect">
            <a:avLst/>
          </a:prstGeom>
          <a:noFill/>
          <a:ln w="9525">
            <a:noFill/>
            <a:miter lim="800000"/>
            <a:headEnd/>
            <a:tailEnd/>
          </a:ln>
        </p:spPr>
        <p:txBody>
          <a:bodyPr anchor="t"/>
          <a:lstStyle/>
          <a:p>
            <a:pPr algn="ctr" fontAlgn="ctr">
              <a:defRPr/>
            </a:pPr>
            <a:r>
              <a:rPr lang="en-US" sz="1400" b="1" u="none" dirty="0">
                <a:solidFill>
                  <a:schemeClr val="tx2"/>
                </a:solidFill>
              </a:rPr>
              <a:t>Self-Rated: Emotional Health</a:t>
            </a:r>
          </a:p>
        </p:txBody>
      </p:sp>
      <p:sp>
        <p:nvSpPr>
          <p:cNvPr id="43018" name="Rectangle 8"/>
          <p:cNvSpPr>
            <a:spLocks noChangeArrowheads="1"/>
          </p:cNvSpPr>
          <p:nvPr/>
        </p:nvSpPr>
        <p:spPr bwMode="auto">
          <a:xfrm>
            <a:off x="3716215" y="5029200"/>
            <a:ext cx="2286000" cy="533400"/>
          </a:xfrm>
          <a:prstGeom prst="rect">
            <a:avLst/>
          </a:prstGeom>
          <a:noFill/>
          <a:ln w="9525">
            <a:noFill/>
            <a:miter lim="800000"/>
            <a:headEnd/>
            <a:tailEnd/>
          </a:ln>
        </p:spPr>
        <p:txBody>
          <a:bodyPr anchor="t"/>
          <a:lstStyle/>
          <a:p>
            <a:pPr algn="ctr" fontAlgn="ctr">
              <a:defRPr/>
            </a:pPr>
            <a:r>
              <a:rPr lang="en-US" sz="1400" b="1" u="none" dirty="0">
                <a:solidFill>
                  <a:schemeClr val="tx2"/>
                </a:solidFill>
              </a:rPr>
              <a:t>Self-Rated: Physical Health</a:t>
            </a:r>
          </a:p>
        </p:txBody>
      </p:sp>
      <p:sp>
        <p:nvSpPr>
          <p:cNvPr id="13" name="Rectangle 6"/>
          <p:cNvSpPr>
            <a:spLocks noChangeArrowheads="1"/>
          </p:cNvSpPr>
          <p:nvPr/>
        </p:nvSpPr>
        <p:spPr bwMode="auto">
          <a:xfrm>
            <a:off x="3124200" y="5934670"/>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4"/>
                </a:solidFill>
              </a:rPr>
              <a:t>■ </a:t>
            </a:r>
            <a:r>
              <a:rPr lang="en-US" sz="1200" u="none" dirty="0">
                <a:solidFill>
                  <a:schemeClr val="tx2"/>
                </a:solidFill>
              </a:rPr>
              <a:t>Highest 10%</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Above Average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Highest 10%</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Above Average</a:t>
            </a:r>
          </a:p>
          <a:p>
            <a:pPr>
              <a:defRPr/>
            </a:pPr>
            <a:endParaRPr lang="en-US" sz="1200" b="1" u="none" dirty="0">
              <a:solidFill>
                <a:schemeClr val="tx2"/>
              </a:solidFill>
            </a:endParaRPr>
          </a:p>
        </p:txBody>
      </p:sp>
      <p:sp>
        <p:nvSpPr>
          <p:cNvPr id="9" name="Footer Placeholder 8"/>
          <p:cNvSpPr>
            <a:spLocks noGrp="1"/>
          </p:cNvSpPr>
          <p:nvPr>
            <p:ph type="ftr" sz="quarter" idx="10"/>
          </p:nvPr>
        </p:nvSpPr>
        <p:spPr/>
        <p:txBody>
          <a:bodyPr/>
          <a:lstStyle/>
          <a:p>
            <a:pPr>
              <a:defRPr/>
            </a:pPr>
            <a:r>
              <a:rPr lang="en-US" dirty="0"/>
              <a:t>2019 College Senior Survey</a:t>
            </a:r>
          </a:p>
        </p:txBody>
      </p:sp>
      <p:sp>
        <p:nvSpPr>
          <p:cNvPr id="11" name="Rectangle 8"/>
          <p:cNvSpPr>
            <a:spLocks noChangeArrowheads="1"/>
          </p:cNvSpPr>
          <p:nvPr/>
        </p:nvSpPr>
        <p:spPr bwMode="auto">
          <a:xfrm>
            <a:off x="6553200" y="5029200"/>
            <a:ext cx="2286000" cy="533400"/>
          </a:xfrm>
          <a:prstGeom prst="rect">
            <a:avLst/>
          </a:prstGeom>
          <a:noFill/>
          <a:ln w="9525">
            <a:noFill/>
            <a:miter lim="800000"/>
            <a:headEnd/>
            <a:tailEnd/>
          </a:ln>
        </p:spPr>
        <p:txBody>
          <a:bodyPr anchor="t"/>
          <a:lstStyle/>
          <a:p>
            <a:pPr algn="ctr" fontAlgn="ctr">
              <a:defRPr/>
            </a:pPr>
            <a:r>
              <a:rPr lang="en-US" sz="1400" b="1" u="none" dirty="0" smtClean="0">
                <a:solidFill>
                  <a:schemeClr val="tx2"/>
                </a:solidFill>
              </a:rPr>
              <a:t>Self-Rated: Drive to achieve</a:t>
            </a:r>
            <a:endParaRPr lang="en-US" sz="1400" b="1" u="none" dirty="0">
              <a:solidFill>
                <a:schemeClr val="tx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ctrTitle" sz="quarter"/>
          </p:nvPr>
        </p:nvSpPr>
        <p:spPr>
          <a:xfrm>
            <a:off x="0" y="2813050"/>
            <a:ext cx="9144000" cy="1301750"/>
          </a:xfrm>
          <a:solidFill>
            <a:schemeClr val="accent4"/>
          </a:solidFill>
          <a:ln w="9525">
            <a:solidFill>
              <a:schemeClr val="tx2"/>
            </a:solidFill>
          </a:ln>
        </p:spPr>
        <p:txBody>
          <a:bodyPr anchor="ctr"/>
          <a:lstStyle/>
          <a:p>
            <a:pPr eaLnBrk="1" hangingPunct="1">
              <a:defRPr/>
            </a:pPr>
            <a:r>
              <a:rPr lang="en-US" dirty="0">
                <a:solidFill>
                  <a:schemeClr val="bg1"/>
                </a:solidFill>
              </a:rPr>
              <a:t>Diversity</a:t>
            </a:r>
          </a:p>
        </p:txBody>
      </p:sp>
      <p:sp>
        <p:nvSpPr>
          <p:cNvPr id="54277" name="Rectangle 4"/>
          <p:cNvSpPr>
            <a:spLocks noChangeArrowheads="1"/>
          </p:cNvSpPr>
          <p:nvPr/>
        </p:nvSpPr>
        <p:spPr bwMode="auto">
          <a:xfrm>
            <a:off x="2286000" y="2613025"/>
            <a:ext cx="4572000" cy="400050"/>
          </a:xfrm>
          <a:prstGeom prst="rect">
            <a:avLst/>
          </a:prstGeom>
          <a:noFill/>
          <a:ln w="9525">
            <a:noFill/>
            <a:miter lim="800000"/>
            <a:headEnd/>
            <a:tailEnd/>
          </a:ln>
        </p:spPr>
        <p:txBody>
          <a:bodyPr>
            <a:spAutoFit/>
          </a:bodyPr>
          <a:lstStyle/>
          <a:p>
            <a:endParaRPr lang="en-US"/>
          </a:p>
        </p:txBody>
      </p:sp>
      <p:sp>
        <p:nvSpPr>
          <p:cNvPr id="4" name="Subtitle 4"/>
          <p:cNvSpPr txBox="1">
            <a:spLocks/>
          </p:cNvSpPr>
          <p:nvPr/>
        </p:nvSpPr>
        <p:spPr>
          <a:xfrm>
            <a:off x="1295400" y="4572000"/>
            <a:ext cx="6781800" cy="1752600"/>
          </a:xfrm>
          <a:prstGeom prst="rect">
            <a:avLst/>
          </a:prstGeom>
        </p:spPr>
        <p:txBody>
          <a:bodyPr/>
          <a:lstStyle/>
          <a:p>
            <a:pPr algn="ctr">
              <a:spcBef>
                <a:spcPct val="20000"/>
              </a:spcBef>
              <a:buClr>
                <a:schemeClr val="tx2"/>
              </a:buClr>
              <a:defRPr/>
            </a:pPr>
            <a:r>
              <a:rPr lang="en-US" sz="2400" b="1" u="none" kern="0" dirty="0">
                <a:solidFill>
                  <a:schemeClr val="accent4"/>
                </a:solidFill>
                <a:latin typeface="+mn-lt"/>
              </a:rPr>
              <a:t>The social and psychological climate on campus can impact students’ ability to benefit from their educational environment and their academic success. </a:t>
            </a:r>
          </a:p>
        </p:txBody>
      </p:sp>
      <p:sp>
        <p:nvSpPr>
          <p:cNvPr id="5" name="Footer Placeholder 7"/>
          <p:cNvSpPr>
            <a:spLocks noGrp="1"/>
          </p:cNvSpPr>
          <p:nvPr>
            <p:ph type="ftr" sz="quarter" idx="10"/>
          </p:nvPr>
        </p:nvSpPr>
        <p:spPr>
          <a:xfrm>
            <a:off x="228600" y="6400800"/>
            <a:ext cx="2895600" cy="457200"/>
          </a:xfrm>
        </p:spPr>
        <p:txBody>
          <a:bodyPr/>
          <a:lstStyle/>
          <a:p>
            <a:pPr>
              <a:defRPr/>
            </a:pPr>
            <a:r>
              <a:rPr lang="en-US" dirty="0"/>
              <a:t>2019 College Senior Survey</a:t>
            </a:r>
          </a:p>
        </p:txBody>
      </p:sp>
    </p:spTree>
    <p:extLst>
      <p:ext uri="{BB962C8B-B14F-4D97-AF65-F5344CB8AC3E}">
        <p14:creationId xmlns:p14="http://schemas.microsoft.com/office/powerpoint/2010/main" val="3185953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9E1EB870-8044-4A16-9B62-FF8DD91741B5}" type="slidenum">
              <a:rPr lang="en-US" sz="1200" u="none"/>
              <a:pPr algn="r" eaLnBrk="1" hangingPunct="1"/>
              <a:t>25</a:t>
            </a:fld>
            <a:endParaRPr lang="en-US" sz="1200" u="none"/>
          </a:p>
        </p:txBody>
      </p:sp>
      <p:sp>
        <p:nvSpPr>
          <p:cNvPr id="24581" name="Slide Number Placeholder 8"/>
          <p:cNvSpPr>
            <a:spLocks noGrp="1"/>
          </p:cNvSpPr>
          <p:nvPr>
            <p:ph type="sldNum" sz="quarter" idx="11"/>
          </p:nvPr>
        </p:nvSpPr>
        <p:spPr>
          <a:noFill/>
        </p:spPr>
        <p:txBody>
          <a:bodyPr/>
          <a:lstStyle/>
          <a:p>
            <a:fld id="{9400CEDC-B037-4E92-B10F-AE0408855405}" type="slidenum">
              <a:rPr lang="en-US" smtClean="0"/>
              <a:pPr/>
              <a:t>25</a:t>
            </a:fld>
            <a:endParaRPr lang="en-US"/>
          </a:p>
        </p:txBody>
      </p:sp>
      <p:sp>
        <p:nvSpPr>
          <p:cNvPr id="33797" name="Rectangle 2"/>
          <p:cNvSpPr>
            <a:spLocks noGrp="1" noChangeArrowheads="1"/>
          </p:cNvSpPr>
          <p:nvPr>
            <p:ph type="title" idx="4294967295"/>
          </p:nvPr>
        </p:nvSpPr>
        <p:spPr>
          <a:xfrm>
            <a:off x="914400" y="152400"/>
            <a:ext cx="8229600" cy="1524000"/>
          </a:xfrm>
        </p:spPr>
        <p:txBody>
          <a:bodyPr/>
          <a:lstStyle/>
          <a:p>
            <a:pPr eaLnBrk="1" hangingPunct="1">
              <a:defRPr/>
            </a:pPr>
            <a:r>
              <a:rPr lang="en-US" dirty="0"/>
              <a:t>Positive Cross-Racial Interaction</a:t>
            </a:r>
            <a:r>
              <a:rPr lang="en-US" sz="2000" dirty="0"/>
              <a:t/>
            </a:r>
            <a:br>
              <a:rPr lang="en-US" sz="2000" dirty="0"/>
            </a:br>
            <a:r>
              <a:rPr lang="en-US" sz="1600" dirty="0"/>
              <a:t/>
            </a:r>
            <a:br>
              <a:rPr lang="en-US" sz="1600" dirty="0"/>
            </a:br>
            <a:r>
              <a:rPr lang="en-US" sz="1800" dirty="0">
                <a:solidFill>
                  <a:schemeClr val="accent4"/>
                </a:solidFill>
              </a:rPr>
              <a:t>Contact with diverse peers allows students to gain valuable insights about </a:t>
            </a:r>
            <a:br>
              <a:rPr lang="en-US" sz="1800" dirty="0">
                <a:solidFill>
                  <a:schemeClr val="accent4"/>
                </a:solidFill>
              </a:rPr>
            </a:br>
            <a:r>
              <a:rPr lang="en-US" sz="1800" dirty="0">
                <a:solidFill>
                  <a:schemeClr val="accent4"/>
                </a:solidFill>
              </a:rPr>
              <a:t>themselves and others. </a:t>
            </a:r>
            <a:r>
              <a:rPr lang="en-US" sz="1800" i="1" dirty="0">
                <a:solidFill>
                  <a:schemeClr val="accent4"/>
                </a:solidFill>
              </a:rPr>
              <a:t>Positive Cross-Racial Interaction </a:t>
            </a:r>
            <a:r>
              <a:rPr lang="en-US" sz="1800" dirty="0">
                <a:solidFill>
                  <a:schemeClr val="accent4"/>
                </a:solidFill>
              </a:rPr>
              <a:t>is a unified measure of </a:t>
            </a:r>
            <a:br>
              <a:rPr lang="en-US" sz="1800" dirty="0">
                <a:solidFill>
                  <a:schemeClr val="accent4"/>
                </a:solidFill>
              </a:rPr>
            </a:br>
            <a:r>
              <a:rPr lang="en-US" sz="1800" dirty="0">
                <a:solidFill>
                  <a:schemeClr val="accent4"/>
                </a:solidFill>
              </a:rPr>
              <a:t>students’ level of positive interaction with diverse peers.</a:t>
            </a:r>
            <a:endParaRPr lang="en-US" sz="1600" dirty="0">
              <a:solidFill>
                <a:schemeClr val="accent4"/>
              </a:solidFill>
            </a:endParaRPr>
          </a:p>
        </p:txBody>
      </p:sp>
      <p:sp>
        <p:nvSpPr>
          <p:cNvPr id="33801" name="TextBox 8"/>
          <p:cNvSpPr txBox="1">
            <a:spLocks noChangeArrowheads="1"/>
          </p:cNvSpPr>
          <p:nvPr/>
        </p:nvSpPr>
        <p:spPr bwMode="auto">
          <a:xfrm>
            <a:off x="5943600" y="2057400"/>
            <a:ext cx="3200400" cy="2677656"/>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5888" indent="-115888">
              <a:buFont typeface="Arial" charset="0"/>
              <a:buChar char="•"/>
              <a:defRPr/>
            </a:pPr>
            <a:r>
              <a:rPr lang="en-US" sz="1400" b="1" u="none" dirty="0">
                <a:solidFill>
                  <a:schemeClr val="tx2"/>
                </a:solidFill>
              </a:rPr>
              <a:t>Had intellectual discussions outside of class </a:t>
            </a:r>
          </a:p>
          <a:p>
            <a:pPr marL="115888" indent="-115888">
              <a:buFont typeface="Arial" charset="0"/>
              <a:buChar char="•"/>
              <a:defRPr/>
            </a:pPr>
            <a:r>
              <a:rPr lang="en-US" sz="1400" b="1" u="none" dirty="0">
                <a:solidFill>
                  <a:schemeClr val="tx2"/>
                </a:solidFill>
              </a:rPr>
              <a:t>Shared personal feelings and problems </a:t>
            </a:r>
          </a:p>
          <a:p>
            <a:pPr marL="115888" indent="-115888">
              <a:buFont typeface="Arial" charset="0"/>
              <a:buChar char="•"/>
              <a:defRPr/>
            </a:pPr>
            <a:r>
              <a:rPr lang="en-US" sz="1400" b="1" u="none" dirty="0">
                <a:solidFill>
                  <a:schemeClr val="tx2"/>
                </a:solidFill>
              </a:rPr>
              <a:t>Dined or shared a meal </a:t>
            </a:r>
          </a:p>
          <a:p>
            <a:pPr marL="115888" indent="-115888">
              <a:buFont typeface="Arial" charset="0"/>
              <a:buChar char="•"/>
              <a:defRPr/>
            </a:pPr>
            <a:r>
              <a:rPr lang="en-US" sz="1400" b="1" u="none" dirty="0">
                <a:solidFill>
                  <a:schemeClr val="tx2"/>
                </a:solidFill>
              </a:rPr>
              <a:t>Had meaningful and honest </a:t>
            </a:r>
            <a:r>
              <a:rPr lang="en-US" sz="1400" b="1" u="none" dirty="0" smtClean="0">
                <a:solidFill>
                  <a:schemeClr val="tx2"/>
                </a:solidFill>
              </a:rPr>
              <a:t>discussions </a:t>
            </a:r>
            <a:r>
              <a:rPr lang="en-US" sz="1400" b="1" u="none" dirty="0">
                <a:solidFill>
                  <a:schemeClr val="tx2"/>
                </a:solidFill>
              </a:rPr>
              <a:t>about race/ethnic relations outside of class</a:t>
            </a:r>
          </a:p>
          <a:p>
            <a:pPr marL="115888" indent="-115888">
              <a:buFont typeface="Arial" charset="0"/>
              <a:buChar char="•"/>
              <a:defRPr/>
            </a:pPr>
            <a:r>
              <a:rPr lang="en-US" sz="1400" b="1" u="none" dirty="0" smtClean="0">
                <a:solidFill>
                  <a:schemeClr val="tx2"/>
                </a:solidFill>
              </a:rPr>
              <a:t>Studied </a:t>
            </a:r>
            <a:r>
              <a:rPr lang="en-US" sz="1400" b="1" u="none" dirty="0">
                <a:solidFill>
                  <a:schemeClr val="tx2"/>
                </a:solidFill>
              </a:rPr>
              <a:t>or prepared for class</a:t>
            </a:r>
          </a:p>
          <a:p>
            <a:pPr marL="115888" indent="-115888">
              <a:buFont typeface="Arial" charset="0"/>
              <a:buChar char="•"/>
              <a:defRPr/>
            </a:pPr>
            <a:r>
              <a:rPr lang="en-US" sz="1400" b="1" u="none" dirty="0">
                <a:solidFill>
                  <a:schemeClr val="tx2"/>
                </a:solidFill>
              </a:rPr>
              <a:t>Socialized or partied</a:t>
            </a:r>
          </a:p>
        </p:txBody>
      </p:sp>
      <p:sp>
        <p:nvSpPr>
          <p:cNvPr id="11" name="Rectangle 15"/>
          <p:cNvSpPr>
            <a:spLocks noChangeArrowheads="1"/>
          </p:cNvSpPr>
          <p:nvPr/>
        </p:nvSpPr>
        <p:spPr bwMode="auto">
          <a:xfrm>
            <a:off x="1371600" y="5895975"/>
            <a:ext cx="2851150" cy="276225"/>
          </a:xfrm>
          <a:prstGeom prst="rect">
            <a:avLst/>
          </a:prstGeom>
          <a:noFill/>
          <a:ln w="9525">
            <a:noFill/>
            <a:miter lim="800000"/>
            <a:headEnd/>
            <a:tailEnd/>
          </a:ln>
        </p:spPr>
        <p:txBody>
          <a:bodyPr wrap="none">
            <a:spAutoFit/>
          </a:bodyPr>
          <a:lstStyle/>
          <a:p>
            <a:pPr algn="ctr">
              <a:defRPr/>
            </a:pPr>
            <a:r>
              <a:rPr lang="en-US" sz="1200" b="1" u="none" dirty="0">
                <a:solidFill>
                  <a:schemeClr val="accent4"/>
                </a:solidFill>
              </a:rPr>
              <a:t>■ </a:t>
            </a:r>
            <a:r>
              <a:rPr lang="en-US" sz="1200" b="1" u="none" dirty="0">
                <a:solidFill>
                  <a:schemeClr val="tx2"/>
                </a:solidFill>
              </a:rPr>
              <a:t>Your Institution   ■ Comparison Group</a:t>
            </a: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0" name="Positive CRI"/>
          <p:cNvGraphicFramePr>
            <a:graphicFrameLocks noChangeAspect="1"/>
          </p:cNvGraphicFramePr>
          <p:nvPr>
            <p:custDataLst>
              <p:tags r:id="rId1"/>
            </p:custDataLst>
            <p:extLst>
              <p:ext uri="{D42A27DB-BD31-4B8C-83A1-F6EECF244321}">
                <p14:modId xmlns:p14="http://schemas.microsoft.com/office/powerpoint/2010/main" val="3182606959"/>
              </p:ext>
            </p:extLst>
          </p:nvPr>
        </p:nvGraphicFramePr>
        <p:xfrm>
          <a:off x="0" y="1653988"/>
          <a:ext cx="6629400" cy="4114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9E1EB870-8044-4A16-9B62-FF8DD91741B5}" type="slidenum">
              <a:rPr lang="en-US" sz="1200" u="none"/>
              <a:pPr algn="r" eaLnBrk="1" hangingPunct="1"/>
              <a:t>26</a:t>
            </a:fld>
            <a:endParaRPr lang="en-US" sz="1200" u="none"/>
          </a:p>
        </p:txBody>
      </p:sp>
      <p:sp>
        <p:nvSpPr>
          <p:cNvPr id="24581" name="Slide Number Placeholder 8"/>
          <p:cNvSpPr>
            <a:spLocks noGrp="1"/>
          </p:cNvSpPr>
          <p:nvPr>
            <p:ph type="sldNum" sz="quarter" idx="11"/>
          </p:nvPr>
        </p:nvSpPr>
        <p:spPr>
          <a:noFill/>
        </p:spPr>
        <p:txBody>
          <a:bodyPr/>
          <a:lstStyle/>
          <a:p>
            <a:fld id="{9400CEDC-B037-4E92-B10F-AE0408855405}" type="slidenum">
              <a:rPr lang="en-US" smtClean="0"/>
              <a:pPr/>
              <a:t>26</a:t>
            </a:fld>
            <a:endParaRPr lang="en-US"/>
          </a:p>
        </p:txBody>
      </p:sp>
      <p:sp>
        <p:nvSpPr>
          <p:cNvPr id="33797" name="Rectangle 2"/>
          <p:cNvSpPr>
            <a:spLocks noGrp="1" noChangeArrowheads="1"/>
          </p:cNvSpPr>
          <p:nvPr>
            <p:ph type="title" idx="4294967295"/>
          </p:nvPr>
        </p:nvSpPr>
        <p:spPr>
          <a:xfrm>
            <a:off x="914400" y="152400"/>
            <a:ext cx="8229600" cy="1524000"/>
          </a:xfrm>
        </p:spPr>
        <p:txBody>
          <a:bodyPr/>
          <a:lstStyle/>
          <a:p>
            <a:pPr eaLnBrk="1" hangingPunct="1">
              <a:defRPr/>
            </a:pPr>
            <a:r>
              <a:rPr lang="en-US" dirty="0">
                <a:solidFill>
                  <a:srgbClr val="1F2A44"/>
                </a:solidFill>
              </a:rPr>
              <a:t>Negative Cross-Racial Interaction</a:t>
            </a:r>
            <a:r>
              <a:rPr lang="en-US" sz="2000" dirty="0">
                <a:solidFill>
                  <a:srgbClr val="1F2A44"/>
                </a:solidFill>
              </a:rPr>
              <a:t/>
            </a:r>
            <a:br>
              <a:rPr lang="en-US" sz="2000" dirty="0">
                <a:solidFill>
                  <a:srgbClr val="1F2A44"/>
                </a:solidFill>
              </a:rPr>
            </a:br>
            <a:r>
              <a:rPr lang="en-US" sz="1600" dirty="0">
                <a:solidFill>
                  <a:srgbClr val="1F2A44"/>
                </a:solidFill>
              </a:rPr>
              <a:t/>
            </a:r>
            <a:br>
              <a:rPr lang="en-US" sz="1600" dirty="0">
                <a:solidFill>
                  <a:srgbClr val="1F2A44"/>
                </a:solidFill>
              </a:rPr>
            </a:br>
            <a:r>
              <a:rPr lang="en-US" sz="1800" dirty="0">
                <a:solidFill>
                  <a:srgbClr val="93328E"/>
                </a:solidFill>
              </a:rPr>
              <a:t>Contact with diverse peers allows students to gain valuable insights about </a:t>
            </a:r>
            <a:br>
              <a:rPr lang="en-US" sz="1800" dirty="0">
                <a:solidFill>
                  <a:srgbClr val="93328E"/>
                </a:solidFill>
              </a:rPr>
            </a:br>
            <a:r>
              <a:rPr lang="en-US" sz="1800" dirty="0">
                <a:solidFill>
                  <a:srgbClr val="93328E"/>
                </a:solidFill>
              </a:rPr>
              <a:t>themselves and others. </a:t>
            </a:r>
            <a:r>
              <a:rPr lang="en-US" sz="1800" i="1" dirty="0">
                <a:solidFill>
                  <a:srgbClr val="93328E"/>
                </a:solidFill>
              </a:rPr>
              <a:t>Negative Cross-Racial Interaction </a:t>
            </a:r>
            <a:r>
              <a:rPr lang="en-US" sz="1800" dirty="0">
                <a:solidFill>
                  <a:srgbClr val="93328E"/>
                </a:solidFill>
              </a:rPr>
              <a:t>is a unified measure of </a:t>
            </a:r>
            <a:br>
              <a:rPr lang="en-US" sz="1800" dirty="0">
                <a:solidFill>
                  <a:srgbClr val="93328E"/>
                </a:solidFill>
              </a:rPr>
            </a:br>
            <a:r>
              <a:rPr lang="en-US" sz="1800" dirty="0">
                <a:solidFill>
                  <a:srgbClr val="93328E"/>
                </a:solidFill>
              </a:rPr>
              <a:t>students’ level of negative interaction with diverse peers.</a:t>
            </a:r>
            <a:endParaRPr lang="en-US" sz="1600" dirty="0">
              <a:solidFill>
                <a:schemeClr val="accent4"/>
              </a:solidFill>
            </a:endParaRPr>
          </a:p>
        </p:txBody>
      </p:sp>
      <p:sp>
        <p:nvSpPr>
          <p:cNvPr id="33801" name="TextBox 8"/>
          <p:cNvSpPr txBox="1">
            <a:spLocks noChangeArrowheads="1"/>
          </p:cNvSpPr>
          <p:nvPr/>
        </p:nvSpPr>
        <p:spPr bwMode="auto">
          <a:xfrm>
            <a:off x="5943600" y="2057400"/>
            <a:ext cx="3200400" cy="1600438"/>
          </a:xfrm>
          <a:prstGeom prst="rect">
            <a:avLst/>
          </a:prstGeom>
          <a:noFill/>
          <a:ln w="9525">
            <a:noFill/>
            <a:miter lim="800000"/>
            <a:headEnd/>
            <a:tailEnd/>
          </a:ln>
        </p:spPr>
        <p:txBody>
          <a:bodyPr>
            <a:spAutoFit/>
          </a:bodyPr>
          <a:lstStyle/>
          <a:p>
            <a:pPr algn="ctr">
              <a:spcAft>
                <a:spcPts val="0"/>
              </a:spcAft>
              <a:defRPr/>
            </a:pPr>
            <a:r>
              <a:rPr lang="en-US" sz="1400" b="1" dirty="0">
                <a:solidFill>
                  <a:schemeClr val="tx2"/>
                </a:solidFill>
              </a:rPr>
              <a:t>Construct Items</a:t>
            </a:r>
          </a:p>
          <a:p>
            <a:pPr>
              <a:spcAft>
                <a:spcPts val="0"/>
              </a:spcAft>
              <a:defRPr/>
            </a:pPr>
            <a:endParaRPr lang="en-US" sz="1400" b="1" dirty="0">
              <a:solidFill>
                <a:schemeClr val="tx2"/>
              </a:solidFill>
            </a:endParaRPr>
          </a:p>
          <a:p>
            <a:pPr marL="115888" indent="-115888">
              <a:spcAft>
                <a:spcPts val="0"/>
              </a:spcAft>
              <a:buFont typeface="Arial" pitchFamily="34" charset="0"/>
              <a:buChar char="•"/>
              <a:defRPr/>
            </a:pPr>
            <a:r>
              <a:rPr lang="en-US" sz="1400" b="1" u="none" dirty="0">
                <a:solidFill>
                  <a:schemeClr val="tx2"/>
                </a:solidFill>
              </a:rPr>
              <a:t>Had tense, somewhat hostile interactions</a:t>
            </a:r>
          </a:p>
          <a:p>
            <a:pPr marL="115888" indent="-115888">
              <a:spcAft>
                <a:spcPts val="0"/>
              </a:spcAft>
              <a:buFont typeface="Arial" pitchFamily="34" charset="0"/>
              <a:buChar char="•"/>
              <a:defRPr/>
            </a:pPr>
            <a:r>
              <a:rPr lang="en-US" sz="1400" b="1" u="none" dirty="0">
                <a:solidFill>
                  <a:schemeClr val="tx2"/>
                </a:solidFill>
              </a:rPr>
              <a:t>Felt insulted or threatened because of your race/ethnicity</a:t>
            </a:r>
          </a:p>
          <a:p>
            <a:pPr marL="115888" indent="-115888">
              <a:spcAft>
                <a:spcPts val="0"/>
              </a:spcAft>
              <a:buFont typeface="Arial" pitchFamily="34" charset="0"/>
              <a:buChar char="•"/>
              <a:defRPr/>
            </a:pPr>
            <a:r>
              <a:rPr lang="en-US" sz="1400" b="1" u="none" dirty="0">
                <a:solidFill>
                  <a:schemeClr val="tx2"/>
                </a:solidFill>
              </a:rPr>
              <a:t>Had guarded, cautious </a:t>
            </a:r>
            <a:r>
              <a:rPr lang="en-US" sz="1400" b="1" u="none" dirty="0" smtClean="0">
                <a:solidFill>
                  <a:schemeClr val="tx2"/>
                </a:solidFill>
              </a:rPr>
              <a:t>interactions</a:t>
            </a:r>
            <a:endParaRPr lang="en-US" sz="1400" b="1" u="none" dirty="0">
              <a:solidFill>
                <a:schemeClr val="tx2"/>
              </a:solidFill>
            </a:endParaRPr>
          </a:p>
        </p:txBody>
      </p:sp>
      <p:sp>
        <p:nvSpPr>
          <p:cNvPr id="11" name="Rectangle 15"/>
          <p:cNvSpPr>
            <a:spLocks noChangeArrowheads="1"/>
          </p:cNvSpPr>
          <p:nvPr/>
        </p:nvSpPr>
        <p:spPr bwMode="auto">
          <a:xfrm>
            <a:off x="1371600" y="5895975"/>
            <a:ext cx="2851150" cy="276225"/>
          </a:xfrm>
          <a:prstGeom prst="rect">
            <a:avLst/>
          </a:prstGeom>
          <a:noFill/>
          <a:ln w="9525">
            <a:noFill/>
            <a:miter lim="800000"/>
            <a:headEnd/>
            <a:tailEnd/>
          </a:ln>
        </p:spPr>
        <p:txBody>
          <a:bodyPr wrap="none">
            <a:spAutoFit/>
          </a:bodyPr>
          <a:lstStyle/>
          <a:p>
            <a:pPr algn="ctr">
              <a:defRPr/>
            </a:pPr>
            <a:r>
              <a:rPr lang="en-US" sz="1200" b="1" u="none" dirty="0">
                <a:solidFill>
                  <a:schemeClr val="accent4"/>
                </a:solidFill>
              </a:rPr>
              <a:t>■ </a:t>
            </a:r>
            <a:r>
              <a:rPr lang="en-US" sz="1200" b="1" u="none" dirty="0">
                <a:solidFill>
                  <a:schemeClr val="tx2"/>
                </a:solidFill>
              </a:rPr>
              <a:t>Your Institution   ■ Comparison Group</a:t>
            </a: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0" name="Negative CRI"/>
          <p:cNvGraphicFramePr>
            <a:graphicFrameLocks noChangeAspect="1"/>
          </p:cNvGraphicFramePr>
          <p:nvPr>
            <p:custDataLst>
              <p:tags r:id="rId1"/>
            </p:custDataLst>
            <p:extLst>
              <p:ext uri="{D42A27DB-BD31-4B8C-83A1-F6EECF244321}">
                <p14:modId xmlns:p14="http://schemas.microsoft.com/office/powerpoint/2010/main" val="278642839"/>
              </p:ext>
            </p:extLst>
          </p:nvPr>
        </p:nvGraphicFramePr>
        <p:xfrm>
          <a:off x="0" y="1600200"/>
          <a:ext cx="6553200" cy="4114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2523047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C47717B-9094-4412-A021-EE24059B9A6E}" type="slidenum">
              <a:rPr lang="en-US" sz="1200" u="none"/>
              <a:pPr algn="r" eaLnBrk="1" hangingPunct="1"/>
              <a:t>27</a:t>
            </a:fld>
            <a:endParaRPr lang="en-US" sz="1200" u="none"/>
          </a:p>
        </p:txBody>
      </p:sp>
      <p:sp>
        <p:nvSpPr>
          <p:cNvPr id="26628" name="Slide Number Placeholder 8"/>
          <p:cNvSpPr>
            <a:spLocks noGrp="1"/>
          </p:cNvSpPr>
          <p:nvPr>
            <p:ph type="sldNum" sz="quarter" idx="11"/>
          </p:nvPr>
        </p:nvSpPr>
        <p:spPr>
          <a:noFill/>
        </p:spPr>
        <p:txBody>
          <a:bodyPr/>
          <a:lstStyle/>
          <a:p>
            <a:fld id="{2E86146D-AC1D-4980-9D16-89DF324EAD98}" type="slidenum">
              <a:rPr lang="en-US" smtClean="0"/>
              <a:pPr/>
              <a:t>27</a:t>
            </a:fld>
            <a:endParaRPr lang="en-US"/>
          </a:p>
        </p:txBody>
      </p:sp>
      <p:sp>
        <p:nvSpPr>
          <p:cNvPr id="39942" name="Rectangle 2"/>
          <p:cNvSpPr>
            <a:spLocks noGrp="1" noChangeArrowheads="1"/>
          </p:cNvSpPr>
          <p:nvPr>
            <p:ph type="title" idx="4294967295"/>
          </p:nvPr>
        </p:nvSpPr>
        <p:spPr>
          <a:xfrm>
            <a:off x="914400" y="152400"/>
            <a:ext cx="8229600" cy="1447800"/>
          </a:xfrm>
        </p:spPr>
        <p:txBody>
          <a:bodyPr/>
          <a:lstStyle/>
          <a:p>
            <a:pPr eaLnBrk="1" hangingPunct="1">
              <a:defRPr/>
            </a:pPr>
            <a:r>
              <a:rPr lang="en-US" dirty="0"/>
              <a:t>Sense of Belonging</a:t>
            </a:r>
            <a:r>
              <a:rPr lang="en-US" sz="2000" dirty="0"/>
              <a:t/>
            </a:r>
            <a:br>
              <a:rPr lang="en-US" sz="2000" dirty="0"/>
            </a:br>
            <a:r>
              <a:rPr lang="en-US" sz="1600" dirty="0"/>
              <a:t/>
            </a:r>
            <a:br>
              <a:rPr lang="en-US" sz="1600" dirty="0"/>
            </a:br>
            <a:r>
              <a:rPr lang="en-US" sz="1800" dirty="0">
                <a:solidFill>
                  <a:schemeClr val="accent4"/>
                </a:solidFill>
              </a:rPr>
              <a:t>The campus community is a powerful source of influence on students’ development. </a:t>
            </a:r>
            <a:r>
              <a:rPr lang="en-US" sz="1800" i="1" dirty="0">
                <a:solidFill>
                  <a:schemeClr val="accent4"/>
                </a:solidFill>
              </a:rPr>
              <a:t>Sense of Belonging </a:t>
            </a:r>
            <a:r>
              <a:rPr lang="en-US" sz="1800" dirty="0">
                <a:solidFill>
                  <a:schemeClr val="accent4"/>
                </a:solidFill>
              </a:rPr>
              <a:t>measures the extent to which students feel a sense of academic and social integration on campus. </a:t>
            </a:r>
            <a:endParaRPr lang="en-US" sz="1600" dirty="0">
              <a:solidFill>
                <a:schemeClr val="accent4"/>
              </a:solidFill>
            </a:endParaRPr>
          </a:p>
        </p:txBody>
      </p:sp>
      <p:sp>
        <p:nvSpPr>
          <p:cNvPr id="39945" name="Rectangle 9"/>
          <p:cNvSpPr>
            <a:spLocks noChangeArrowheads="1"/>
          </p:cNvSpPr>
          <p:nvPr/>
        </p:nvSpPr>
        <p:spPr bwMode="auto">
          <a:xfrm>
            <a:off x="1358900" y="5895975"/>
            <a:ext cx="2851150" cy="276225"/>
          </a:xfrm>
          <a:prstGeom prst="rect">
            <a:avLst/>
          </a:prstGeom>
          <a:noFill/>
          <a:ln w="9525">
            <a:noFill/>
            <a:miter lim="800000"/>
            <a:headEnd/>
            <a:tailEnd/>
          </a:ln>
        </p:spPr>
        <p:txBody>
          <a:bodyPr wrap="none">
            <a:spAutoFit/>
          </a:bodyPr>
          <a:lstStyle/>
          <a:p>
            <a:pPr algn="ctr">
              <a:defRPr/>
            </a:pPr>
            <a:r>
              <a:rPr lang="en-US" sz="1200" b="1" u="none" dirty="0">
                <a:solidFill>
                  <a:schemeClr val="accent4"/>
                </a:solidFill>
              </a:rPr>
              <a:t>■</a:t>
            </a:r>
            <a:r>
              <a:rPr lang="en-US" sz="1200" b="1" u="none" dirty="0">
                <a:solidFill>
                  <a:schemeClr val="tx2"/>
                </a:solidFill>
              </a:rPr>
              <a:t> Your Institution   ■ Comparison Group</a:t>
            </a:r>
          </a:p>
        </p:txBody>
      </p:sp>
      <p:sp>
        <p:nvSpPr>
          <p:cNvPr id="39946" name="TextBox 8"/>
          <p:cNvSpPr txBox="1">
            <a:spLocks noChangeArrowheads="1"/>
          </p:cNvSpPr>
          <p:nvPr/>
        </p:nvSpPr>
        <p:spPr bwMode="auto">
          <a:xfrm>
            <a:off x="5943600" y="2057400"/>
            <a:ext cx="3200400" cy="1600438"/>
          </a:xfrm>
          <a:prstGeom prst="rect">
            <a:avLst/>
          </a:prstGeom>
          <a:noFill/>
          <a:ln w="9525">
            <a:noFill/>
            <a:miter lim="800000"/>
            <a:headEnd/>
            <a:tailEnd/>
          </a:ln>
        </p:spPr>
        <p:txBody>
          <a:bodyPr>
            <a:spAutoFit/>
          </a:bodyPr>
          <a:lstStyle/>
          <a:p>
            <a:pPr marL="115888" indent="-115888" algn="ctr">
              <a:defRPr/>
            </a:pPr>
            <a:r>
              <a:rPr lang="en-US" sz="1400" b="1" dirty="0">
                <a:solidFill>
                  <a:schemeClr val="tx2"/>
                </a:solidFill>
              </a:rPr>
              <a:t>Construct Items</a:t>
            </a:r>
          </a:p>
          <a:p>
            <a:pPr marL="115888" indent="-115888">
              <a:defRPr/>
            </a:pPr>
            <a:endParaRPr lang="en-US" sz="1400" b="1" dirty="0">
              <a:solidFill>
                <a:schemeClr val="tx2"/>
              </a:solidFill>
            </a:endParaRPr>
          </a:p>
          <a:p>
            <a:pPr marL="115888" indent="-115888">
              <a:buFont typeface="Arial" charset="0"/>
              <a:buChar char="•"/>
              <a:defRPr/>
            </a:pPr>
            <a:r>
              <a:rPr lang="en-US" sz="1400" b="1" u="none" dirty="0">
                <a:solidFill>
                  <a:schemeClr val="tx2"/>
                </a:solidFill>
              </a:rPr>
              <a:t>I feel I am a member of this campus</a:t>
            </a:r>
          </a:p>
          <a:p>
            <a:pPr marL="115888" indent="-115888">
              <a:buFont typeface="Arial" charset="0"/>
              <a:buChar char="•"/>
              <a:defRPr/>
            </a:pPr>
            <a:r>
              <a:rPr lang="en-US" sz="1400" b="1" u="none" dirty="0">
                <a:solidFill>
                  <a:schemeClr val="tx2"/>
                </a:solidFill>
              </a:rPr>
              <a:t>I feel a sense of belonging to this college</a:t>
            </a:r>
          </a:p>
          <a:p>
            <a:pPr marL="115888" indent="-115888">
              <a:buFont typeface="Arial" charset="0"/>
              <a:buChar char="•"/>
              <a:defRPr/>
            </a:pPr>
            <a:r>
              <a:rPr lang="en-US" sz="1400" b="1" u="none" dirty="0">
                <a:solidFill>
                  <a:schemeClr val="tx2"/>
                </a:solidFill>
              </a:rPr>
              <a:t>If asked, I would recommend this college to others</a:t>
            </a:r>
            <a:endParaRPr lang="en-US" sz="1400" b="1"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0" name="Sense of Belonging"/>
          <p:cNvGraphicFramePr>
            <a:graphicFrameLocks noChangeAspect="1"/>
          </p:cNvGraphicFramePr>
          <p:nvPr>
            <p:custDataLst>
              <p:tags r:id="rId1"/>
            </p:custDataLst>
            <p:extLst>
              <p:ext uri="{D42A27DB-BD31-4B8C-83A1-F6EECF244321}">
                <p14:modId xmlns:p14="http://schemas.microsoft.com/office/powerpoint/2010/main" val="3930730221"/>
              </p:ext>
            </p:extLst>
          </p:nvPr>
        </p:nvGraphicFramePr>
        <p:xfrm>
          <a:off x="0" y="1600200"/>
          <a:ext cx="6629400" cy="4114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374ED33F-52D9-498C-82BB-0A0C84273AF9}" type="slidenum">
              <a:rPr lang="en-US" sz="1200" u="none"/>
              <a:pPr algn="r" eaLnBrk="1" hangingPunct="1"/>
              <a:t>28</a:t>
            </a:fld>
            <a:endParaRPr lang="en-US" sz="1200" u="none"/>
          </a:p>
        </p:txBody>
      </p:sp>
      <p:sp>
        <p:nvSpPr>
          <p:cNvPr id="27652" name="Slide Number Placeholder 8"/>
          <p:cNvSpPr>
            <a:spLocks noGrp="1"/>
          </p:cNvSpPr>
          <p:nvPr>
            <p:ph type="sldNum" sz="quarter" idx="11"/>
          </p:nvPr>
        </p:nvSpPr>
        <p:spPr>
          <a:noFill/>
        </p:spPr>
        <p:txBody>
          <a:bodyPr/>
          <a:lstStyle/>
          <a:p>
            <a:fld id="{FB052A6D-F701-4554-8A64-E2747B1BD31A}" type="slidenum">
              <a:rPr lang="en-US" smtClean="0"/>
              <a:pPr/>
              <a:t>28</a:t>
            </a:fld>
            <a:endParaRPr lang="en-US"/>
          </a:p>
        </p:txBody>
      </p:sp>
      <p:sp>
        <p:nvSpPr>
          <p:cNvPr id="35847" name="Rectangle 5"/>
          <p:cNvSpPr>
            <a:spLocks noChangeArrowheads="1"/>
          </p:cNvSpPr>
          <p:nvPr/>
        </p:nvSpPr>
        <p:spPr bwMode="auto">
          <a:xfrm>
            <a:off x="685801" y="5031194"/>
            <a:ext cx="2743200" cy="638175"/>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My knowledge </a:t>
            </a:r>
            <a:r>
              <a:rPr lang="en-US" sz="1200" b="1" u="none" dirty="0">
                <a:solidFill>
                  <a:schemeClr val="tx2"/>
                </a:solidFill>
              </a:rPr>
              <a:t>of people from different races/cultures</a:t>
            </a:r>
          </a:p>
        </p:txBody>
      </p:sp>
      <p:graphicFrame>
        <p:nvGraphicFramePr>
          <p:cNvPr id="10" name="Diversity Outcomes"/>
          <p:cNvGraphicFramePr>
            <a:graphicFrameLocks noChangeAspect="1"/>
          </p:cNvGraphicFramePr>
          <p:nvPr>
            <p:extLst>
              <p:ext uri="{D42A27DB-BD31-4B8C-83A1-F6EECF244321}">
                <p14:modId xmlns:p14="http://schemas.microsoft.com/office/powerpoint/2010/main" val="2782706474"/>
              </p:ext>
            </p:extLst>
          </p:nvPr>
        </p:nvGraphicFramePr>
        <p:xfrm>
          <a:off x="50800" y="14224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13" name="Rectangle 2"/>
          <p:cNvSpPr txBox="1">
            <a:spLocks noChangeArrowheads="1"/>
          </p:cNvSpPr>
          <p:nvPr/>
        </p:nvSpPr>
        <p:spPr bwMode="auto">
          <a:xfrm>
            <a:off x="914400" y="228600"/>
            <a:ext cx="8229600" cy="11430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Diversity Outcomes</a:t>
            </a:r>
            <a:r>
              <a:rPr lang="en-US" sz="1600" b="1" u="none" kern="0" dirty="0">
                <a:solidFill>
                  <a:schemeClr val="tx2"/>
                </a:solidFill>
                <a:latin typeface="Franklin Gothic Medium" panose="020B0603020102020204" pitchFamily="34" charset="0"/>
                <a:ea typeface="+mj-ea"/>
                <a:cs typeface="+mj-cs"/>
              </a:rPr>
              <a:t/>
            </a:r>
            <a:br>
              <a:rPr lang="en-US" sz="1600" b="1" u="none" kern="0" dirty="0">
                <a:solidFill>
                  <a:schemeClr val="tx2"/>
                </a:solidFill>
                <a:latin typeface="Franklin Gothic Medium" panose="020B0603020102020204" pitchFamily="34" charset="0"/>
                <a:ea typeface="+mj-ea"/>
                <a:cs typeface="+mj-cs"/>
              </a:rPr>
            </a:br>
            <a:endParaRPr lang="en-US" sz="1600" b="1" u="none" kern="0" dirty="0">
              <a:solidFill>
                <a:schemeClr val="tx2"/>
              </a:solidFill>
              <a:latin typeface="Franklin Gothic Medium" panose="020B0603020102020204" pitchFamily="34" charset="0"/>
              <a:ea typeface="+mj-ea"/>
              <a:cs typeface="+mj-cs"/>
            </a:endParaRPr>
          </a:p>
          <a:p>
            <a:pPr algn="ctr" eaLnBrk="1" hangingPunct="1">
              <a:defRPr/>
            </a:pPr>
            <a:r>
              <a:rPr lang="en-US" sz="1800" b="1" u="none" kern="0" dirty="0">
                <a:solidFill>
                  <a:schemeClr val="accent4"/>
                </a:solidFill>
                <a:latin typeface="Franklin Gothic Medium" panose="020B0603020102020204" pitchFamily="34" charset="0"/>
                <a:ea typeface="+mj-ea"/>
                <a:cs typeface="+mj-cs"/>
              </a:rPr>
              <a:t>Contact with diverse students, faculty, and ideas allows students to </a:t>
            </a:r>
          </a:p>
          <a:p>
            <a:pPr algn="ctr" eaLnBrk="1" hangingPunct="1">
              <a:defRPr/>
            </a:pPr>
            <a:r>
              <a:rPr lang="en-US" sz="1800" b="1" u="none" kern="0" dirty="0">
                <a:solidFill>
                  <a:schemeClr val="accent4"/>
                </a:solidFill>
                <a:latin typeface="Franklin Gothic Medium" panose="020B0603020102020204" pitchFamily="34" charset="0"/>
                <a:ea typeface="+mj-ea"/>
                <a:cs typeface="+mj-cs"/>
              </a:rPr>
              <a:t>gain valuable insights about themselves and others. </a:t>
            </a:r>
          </a:p>
        </p:txBody>
      </p:sp>
      <p:sp>
        <p:nvSpPr>
          <p:cNvPr id="14" name="Rectangle 6"/>
          <p:cNvSpPr>
            <a:spLocks noChangeArrowheads="1"/>
          </p:cNvSpPr>
          <p:nvPr/>
        </p:nvSpPr>
        <p:spPr bwMode="auto">
          <a:xfrm>
            <a:off x="3086100" y="5640794"/>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Agree</a:t>
            </a:r>
          </a:p>
          <a:p>
            <a:pPr>
              <a:defRPr/>
            </a:pPr>
            <a:endParaRPr lang="en-US" sz="1200" b="1" u="none" dirty="0">
              <a:solidFill>
                <a:schemeClr val="tx2"/>
              </a:solidFill>
            </a:endParaRPr>
          </a:p>
        </p:txBody>
      </p:sp>
      <p:sp>
        <p:nvSpPr>
          <p:cNvPr id="9" name="Footer Placeholder 8"/>
          <p:cNvSpPr>
            <a:spLocks noGrp="1"/>
          </p:cNvSpPr>
          <p:nvPr>
            <p:ph type="ftr" sz="quarter" idx="10"/>
          </p:nvPr>
        </p:nvSpPr>
        <p:spPr/>
        <p:txBody>
          <a:bodyPr/>
          <a:lstStyle/>
          <a:p>
            <a:pPr>
              <a:defRPr/>
            </a:pPr>
            <a:r>
              <a:rPr lang="en-US" dirty="0"/>
              <a:t>2019 College Senior Survey</a:t>
            </a:r>
          </a:p>
        </p:txBody>
      </p:sp>
      <p:sp>
        <p:nvSpPr>
          <p:cNvPr id="15" name="Rectangle 5"/>
          <p:cNvSpPr>
            <a:spLocks noChangeArrowheads="1"/>
          </p:cNvSpPr>
          <p:nvPr/>
        </p:nvSpPr>
        <p:spPr bwMode="auto">
          <a:xfrm>
            <a:off x="3429001" y="5033188"/>
            <a:ext cx="2819399" cy="638175"/>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Understanding of the problems facing my community</a:t>
            </a:r>
            <a:endParaRPr lang="en-US" sz="1200" b="1" u="none" dirty="0">
              <a:solidFill>
                <a:schemeClr val="tx2"/>
              </a:solidFill>
            </a:endParaRPr>
          </a:p>
        </p:txBody>
      </p:sp>
      <p:sp>
        <p:nvSpPr>
          <p:cNvPr id="12" name="Rectangle 5"/>
          <p:cNvSpPr>
            <a:spLocks noChangeArrowheads="1"/>
          </p:cNvSpPr>
          <p:nvPr/>
        </p:nvSpPr>
        <p:spPr bwMode="auto">
          <a:xfrm>
            <a:off x="6326946" y="5031193"/>
            <a:ext cx="2819399" cy="638175"/>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Understanding of national issues</a:t>
            </a:r>
            <a:endParaRPr lang="en-US" sz="1200" b="1" u="none" dirty="0">
              <a:solidFill>
                <a:schemeClr val="tx2"/>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B7A54677-97E8-4683-9E24-4B1F1023A29E}" type="slidenum">
              <a:rPr lang="en-US" sz="1200" u="none"/>
              <a:pPr algn="r" eaLnBrk="1" hangingPunct="1"/>
              <a:t>29</a:t>
            </a:fld>
            <a:endParaRPr lang="en-US" sz="1200" u="none"/>
          </a:p>
        </p:txBody>
      </p:sp>
      <p:sp>
        <p:nvSpPr>
          <p:cNvPr id="28676" name="Slide Number Placeholder 9"/>
          <p:cNvSpPr>
            <a:spLocks noGrp="1"/>
          </p:cNvSpPr>
          <p:nvPr>
            <p:ph type="sldNum" sz="quarter" idx="11"/>
          </p:nvPr>
        </p:nvSpPr>
        <p:spPr>
          <a:noFill/>
        </p:spPr>
        <p:txBody>
          <a:bodyPr/>
          <a:lstStyle/>
          <a:p>
            <a:fld id="{3E575C6D-B5AA-4AA1-9053-8FDB4E10B1EE}" type="slidenum">
              <a:rPr lang="en-US" smtClean="0"/>
              <a:pPr/>
              <a:t>29</a:t>
            </a:fld>
            <a:endParaRPr lang="en-US"/>
          </a:p>
        </p:txBody>
      </p:sp>
      <p:graphicFrame>
        <p:nvGraphicFramePr>
          <p:cNvPr id="11" name="Campus Climate"/>
          <p:cNvGraphicFramePr>
            <a:graphicFrameLocks noChangeAspect="1"/>
          </p:cNvGraphicFramePr>
          <p:nvPr>
            <p:extLst>
              <p:ext uri="{D42A27DB-BD31-4B8C-83A1-F6EECF244321}">
                <p14:modId xmlns:p14="http://schemas.microsoft.com/office/powerpoint/2010/main" val="2516806719"/>
              </p:ext>
            </p:extLst>
          </p:nvPr>
        </p:nvGraphicFramePr>
        <p:xfrm>
          <a:off x="50800" y="14986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38921" name="Rectangle 13"/>
          <p:cNvSpPr>
            <a:spLocks noChangeArrowheads="1"/>
          </p:cNvSpPr>
          <p:nvPr/>
        </p:nvSpPr>
        <p:spPr bwMode="auto">
          <a:xfrm>
            <a:off x="6521548" y="5105400"/>
            <a:ext cx="2362200" cy="419100"/>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I feel valued at this institution</a:t>
            </a:r>
            <a:endParaRPr lang="en-US" sz="1200" b="1" u="none" dirty="0">
              <a:solidFill>
                <a:schemeClr val="tx2"/>
              </a:solidFill>
            </a:endParaRPr>
          </a:p>
        </p:txBody>
      </p:sp>
      <p:sp>
        <p:nvSpPr>
          <p:cNvPr id="38922" name="Rectangle 14"/>
          <p:cNvSpPr>
            <a:spLocks noChangeArrowheads="1"/>
          </p:cNvSpPr>
          <p:nvPr/>
        </p:nvSpPr>
        <p:spPr bwMode="auto">
          <a:xfrm>
            <a:off x="3711526" y="5133573"/>
            <a:ext cx="2286000" cy="533400"/>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I feel I am a member of this college</a:t>
            </a:r>
            <a:endParaRPr lang="en-US" sz="1200" b="1" u="none" dirty="0">
              <a:solidFill>
                <a:schemeClr val="tx2"/>
              </a:solidFill>
            </a:endParaRPr>
          </a:p>
        </p:txBody>
      </p:sp>
      <p:sp>
        <p:nvSpPr>
          <p:cNvPr id="38923" name="Rectangle 15"/>
          <p:cNvSpPr>
            <a:spLocks noChangeArrowheads="1"/>
          </p:cNvSpPr>
          <p:nvPr/>
        </p:nvSpPr>
        <p:spPr bwMode="auto">
          <a:xfrm>
            <a:off x="667043" y="5105400"/>
            <a:ext cx="2514600" cy="1123146"/>
          </a:xfrm>
          <a:prstGeom prst="rect">
            <a:avLst/>
          </a:prstGeom>
          <a:noFill/>
          <a:ln w="9525">
            <a:noFill/>
            <a:miter lim="800000"/>
            <a:headEnd/>
            <a:tailEnd/>
          </a:ln>
        </p:spPr>
        <p:txBody>
          <a:bodyPr anchor="t"/>
          <a:lstStyle/>
          <a:p>
            <a:pPr algn="ctr" fontAlgn="ctr">
              <a:defRPr/>
            </a:pPr>
            <a:r>
              <a:rPr lang="en-US" sz="1200" b="1" u="none" dirty="0">
                <a:solidFill>
                  <a:schemeClr val="tx2"/>
                </a:solidFill>
              </a:rPr>
              <a:t> I have felt discriminated against at this institution because of my race/ethnicity, </a:t>
            </a:r>
            <a:r>
              <a:rPr lang="en-US" sz="1200" b="1" u="none" dirty="0" smtClean="0">
                <a:solidFill>
                  <a:schemeClr val="tx2"/>
                </a:solidFill>
              </a:rPr>
              <a:t>gender/gender identity, </a:t>
            </a:r>
            <a:r>
              <a:rPr lang="en-US" sz="1200" b="1" u="none" dirty="0">
                <a:solidFill>
                  <a:schemeClr val="tx2"/>
                </a:solidFill>
              </a:rPr>
              <a:t>sexual orientation, disability status, or religion</a:t>
            </a:r>
            <a:endParaRPr lang="en-US" sz="1200" b="1" dirty="0">
              <a:solidFill>
                <a:schemeClr val="tx2"/>
              </a:solidFill>
            </a:endParaRPr>
          </a:p>
        </p:txBody>
      </p:sp>
      <p:sp>
        <p:nvSpPr>
          <p:cNvPr id="12" name="Rectangle 2"/>
          <p:cNvSpPr txBox="1">
            <a:spLocks noChangeArrowheads="1"/>
          </p:cNvSpPr>
          <p:nvPr/>
        </p:nvSpPr>
        <p:spPr bwMode="auto">
          <a:xfrm>
            <a:off x="914400" y="152400"/>
            <a:ext cx="8229600" cy="11430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Campus Climate and Diversity</a:t>
            </a:r>
          </a:p>
          <a:p>
            <a:pPr algn="ctr" eaLnBrk="1" hangingPunct="1">
              <a:defRPr/>
            </a:pPr>
            <a:endParaRPr lang="en-US" sz="1600" b="1" u="none" kern="0" dirty="0">
              <a:solidFill>
                <a:schemeClr val="accent1"/>
              </a:solidFill>
              <a:latin typeface="Franklin Gothic Medium" panose="020B0603020102020204" pitchFamily="34" charset="0"/>
              <a:ea typeface="+mj-ea"/>
              <a:cs typeface="+mj-cs"/>
            </a:endParaRPr>
          </a:p>
          <a:p>
            <a:pPr algn="ctr" eaLnBrk="1" hangingPunct="1">
              <a:defRPr/>
            </a:pPr>
            <a:r>
              <a:rPr lang="en-US" sz="1800" b="1" u="none" kern="0" dirty="0">
                <a:solidFill>
                  <a:schemeClr val="accent4"/>
                </a:solidFill>
                <a:latin typeface="Franklin Gothic Medium" panose="020B0603020102020204" pitchFamily="34" charset="0"/>
                <a:ea typeface="+mj-ea"/>
                <a:cs typeface="+mj-cs"/>
              </a:rPr>
              <a:t>A diverse and inclusive campus environment strengthens students’ learning experiences and prepares them to participate in an increasingly diverse society.</a:t>
            </a:r>
          </a:p>
        </p:txBody>
      </p:sp>
      <p:sp>
        <p:nvSpPr>
          <p:cNvPr id="15"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Agree</a:t>
            </a:r>
          </a:p>
          <a:p>
            <a:pPr>
              <a:defRPr/>
            </a:pPr>
            <a:endParaRPr lang="en-US" sz="1200" b="1" u="none" dirty="0"/>
          </a:p>
        </p:txBody>
      </p:sp>
      <p:sp>
        <p:nvSpPr>
          <p:cNvPr id="10" name="Footer Placeholder 9"/>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p:cNvSpPr>
            <a:spLocks noGrp="1" noChangeArrowheads="1"/>
          </p:cNvSpPr>
          <p:nvPr>
            <p:ph type="title"/>
          </p:nvPr>
        </p:nvSpPr>
        <p:spPr>
          <a:xfrm>
            <a:off x="0" y="228600"/>
            <a:ext cx="9144000" cy="1143000"/>
          </a:xfrm>
        </p:spPr>
        <p:txBody>
          <a:bodyPr/>
          <a:lstStyle/>
          <a:p>
            <a:pPr eaLnBrk="1" hangingPunct="1">
              <a:defRPr/>
            </a:pPr>
            <a:r>
              <a:rPr lang="en-US" dirty="0"/>
              <a:t>Table of Contents</a:t>
            </a:r>
          </a:p>
        </p:txBody>
      </p:sp>
      <p:sp>
        <p:nvSpPr>
          <p:cNvPr id="5123" name="Rectangle 6"/>
          <p:cNvSpPr>
            <a:spLocks noGrp="1" noChangeArrowheads="1"/>
          </p:cNvSpPr>
          <p:nvPr>
            <p:ph sz="half" idx="1"/>
          </p:nvPr>
        </p:nvSpPr>
        <p:spPr>
          <a:xfrm>
            <a:off x="228600" y="1219200"/>
            <a:ext cx="4419600" cy="5181600"/>
          </a:xfrm>
        </p:spPr>
        <p:txBody>
          <a:bodyPr/>
          <a:lstStyle/>
          <a:p>
            <a:pPr eaLnBrk="1" hangingPunct="1">
              <a:spcBef>
                <a:spcPct val="0"/>
              </a:spcBef>
              <a:spcAft>
                <a:spcPts val="300"/>
              </a:spcAft>
              <a:buClr>
                <a:schemeClr val="accent1">
                  <a:lumMod val="50000"/>
                </a:schemeClr>
              </a:buClr>
              <a:defRPr/>
            </a:pPr>
            <a:r>
              <a:rPr lang="en-US" sz="1600" b="1" u="sng" dirty="0">
                <a:solidFill>
                  <a:schemeClr val="tx2"/>
                </a:solidFill>
                <a:effectLst/>
                <a:latin typeface="Franklin Gothic Book" panose="020B0503020102020204" pitchFamily="34" charset="0"/>
                <a:hlinkClick r:id="rId3" action="ppaction://hlinksldjump"/>
              </a:rPr>
              <a:t>Demographics</a:t>
            </a:r>
            <a:endParaRPr lang="en-US" sz="1600" b="1" u="sng" dirty="0">
              <a:solidFill>
                <a:schemeClr val="tx2"/>
              </a:solidFill>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200" b="1" dirty="0" smtClean="0">
                <a:solidFill>
                  <a:schemeClr val="tx2"/>
                </a:solidFill>
                <a:effectLst/>
                <a:latin typeface="Franklin Gothic Book" panose="020B0503020102020204" pitchFamily="34" charset="0"/>
                <a:hlinkClick r:id="rId3" action="ppaction://hlinksldjump"/>
              </a:rPr>
              <a:t>Gender Identity and Sexual Orientation</a:t>
            </a:r>
            <a:endParaRPr lang="en-US" sz="1200" b="1" dirty="0">
              <a:solidFill>
                <a:schemeClr val="tx2"/>
              </a:solidFill>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200" b="1" dirty="0" smtClean="0">
                <a:solidFill>
                  <a:schemeClr val="tx2"/>
                </a:solidFill>
                <a:effectLst/>
                <a:latin typeface="Franklin Gothic Book" panose="020B0503020102020204" pitchFamily="34" charset="0"/>
                <a:hlinkClick r:id="rId4" action="ppaction://hlinksldjump"/>
              </a:rPr>
              <a:t>Race/Ethnicity</a:t>
            </a:r>
            <a:endParaRPr lang="en-US" sz="1200" b="1" dirty="0" smtClean="0">
              <a:solidFill>
                <a:schemeClr val="tx2"/>
              </a:solidFill>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200" b="1" dirty="0" smtClean="0">
                <a:solidFill>
                  <a:schemeClr val="tx2"/>
                </a:solidFill>
                <a:effectLst/>
                <a:latin typeface="Franklin Gothic Book" panose="020B0503020102020204" pitchFamily="34" charset="0"/>
                <a:hlinkClick r:id="rId5" action="ppaction://hlinksldjump"/>
              </a:rPr>
              <a:t>Major</a:t>
            </a:r>
            <a:endParaRPr lang="en-US" sz="1200" b="1" dirty="0">
              <a:solidFill>
                <a:schemeClr val="tx2"/>
              </a:solidFill>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200" b="1" dirty="0">
                <a:solidFill>
                  <a:schemeClr val="tx2"/>
                </a:solidFill>
                <a:effectLst/>
                <a:latin typeface="Franklin Gothic Book" panose="020B0503020102020204" pitchFamily="34" charset="0"/>
                <a:hlinkClick r:id="rId6" action="ppaction://hlinksldjump"/>
              </a:rPr>
              <a:t>Finances</a:t>
            </a:r>
            <a:endParaRPr lang="en-US" sz="1200" b="1" dirty="0">
              <a:solidFill>
                <a:schemeClr val="tx2"/>
              </a:solidFill>
              <a:effectLst/>
              <a:latin typeface="Franklin Gothic Book" panose="020B0503020102020204" pitchFamily="34" charset="0"/>
            </a:endParaRPr>
          </a:p>
          <a:p>
            <a:pPr eaLnBrk="1" hangingPunct="1">
              <a:spcBef>
                <a:spcPct val="0"/>
              </a:spcBef>
              <a:spcAft>
                <a:spcPts val="300"/>
              </a:spcAft>
              <a:buClr>
                <a:schemeClr val="accent1">
                  <a:lumMod val="50000"/>
                </a:schemeClr>
              </a:buClr>
              <a:defRPr/>
            </a:pPr>
            <a:r>
              <a:rPr lang="en-US" sz="1600" b="1" u="sng" dirty="0">
                <a:solidFill>
                  <a:schemeClr val="tx2"/>
                </a:solidFill>
                <a:effectLst/>
                <a:latin typeface="Franklin Gothic Book" panose="020B0503020102020204" pitchFamily="34" charset="0"/>
                <a:hlinkClick r:id="rId7" action="ppaction://hlinksldjump"/>
              </a:rPr>
              <a:t>Academic Outcomes and Experiences </a:t>
            </a:r>
            <a:endParaRPr lang="en-US" sz="1600" b="1" u="sng"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8" action="ppaction://hlinksldjump"/>
              </a:rPr>
              <a:t>Habits of Mind</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9" action="ppaction://hlinksldjump"/>
              </a:rPr>
              <a:t>Pluralistic Orientation</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0" action="ppaction://hlinksldjump"/>
              </a:rPr>
              <a:t>Academic Self-Concept</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0" action="ppaction://hlinksldjump"/>
              </a:rPr>
              <a:t>Faculty Interaction: Mentorship</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1" action="ppaction://hlinksldjump"/>
              </a:rPr>
              <a:t>General Interpersonal Validation</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2" action="ppaction://hlinksldjump"/>
              </a:rPr>
              <a:t>Academic Outcomes</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3" action="ppaction://hlinksldjump"/>
              </a:rPr>
              <a:t>Academic Enhancement Experiences </a:t>
            </a:r>
            <a:endParaRPr lang="en-US" sz="1200" b="1" dirty="0">
              <a:solidFill>
                <a:schemeClr val="tx2"/>
              </a:solidFill>
              <a:effectLst/>
              <a:latin typeface="Franklin Gothic Book" panose="020B0503020102020204" pitchFamily="34" charset="0"/>
            </a:endParaRPr>
          </a:p>
          <a:p>
            <a:pPr eaLnBrk="1" hangingPunct="1">
              <a:spcBef>
                <a:spcPct val="0"/>
              </a:spcBef>
              <a:spcAft>
                <a:spcPts val="300"/>
              </a:spcAft>
              <a:buClr>
                <a:schemeClr val="accent1">
                  <a:lumMod val="50000"/>
                </a:schemeClr>
              </a:buClr>
              <a:defRPr/>
            </a:pPr>
            <a:r>
              <a:rPr lang="en-US" sz="1600" b="1" u="sng" dirty="0" smtClean="0">
                <a:solidFill>
                  <a:schemeClr val="tx2"/>
                </a:solidFill>
                <a:effectLst/>
                <a:latin typeface="Franklin Gothic Book" panose="020B0503020102020204" pitchFamily="34" charset="0"/>
                <a:hlinkClick r:id="rId14" action="ppaction://hlinksldjump"/>
              </a:rPr>
              <a:t>Co-Curricular </a:t>
            </a:r>
            <a:r>
              <a:rPr lang="en-US" sz="1600" b="1" u="sng" dirty="0">
                <a:solidFill>
                  <a:schemeClr val="tx2"/>
                </a:solidFill>
                <a:effectLst/>
                <a:latin typeface="Franklin Gothic Book" panose="020B0503020102020204" pitchFamily="34" charset="0"/>
                <a:hlinkClick r:id="rId14" action="ppaction://hlinksldjump"/>
              </a:rPr>
              <a:t>Outcomes and Experiences</a:t>
            </a:r>
            <a:endParaRPr lang="en-US" sz="1600" b="1" u="sng"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5" action="ppaction://hlinksldjump"/>
              </a:rPr>
              <a:t>Social Agency</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6" action="ppaction://hlinksldjump"/>
              </a:rPr>
              <a:t>Civic Engagement</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5" action="ppaction://hlinksldjump"/>
              </a:rPr>
              <a:t>Civic Awareness</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7" action="ppaction://hlinksldjump"/>
              </a:rPr>
              <a:t>Leadership</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None/>
              <a:defRPr/>
            </a:pPr>
            <a:r>
              <a:rPr lang="en-US" sz="1200" b="1" dirty="0">
                <a:solidFill>
                  <a:schemeClr val="tx2"/>
                </a:solidFill>
                <a:effectLst/>
                <a:latin typeface="Franklin Gothic Book" panose="020B0503020102020204" pitchFamily="34" charset="0"/>
                <a:hlinkClick r:id="rId18" action="ppaction://hlinksldjump"/>
              </a:rPr>
              <a:t>Health and Wellness </a:t>
            </a:r>
            <a:endParaRPr lang="en-US" sz="14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endParaRPr lang="en-US" sz="1800" b="1" dirty="0">
              <a:solidFill>
                <a:schemeClr val="tx2"/>
              </a:solidFill>
              <a:effectLst/>
              <a:latin typeface="Franklin Gothic Book" panose="020B0503020102020204" pitchFamily="34" charset="0"/>
            </a:endParaRPr>
          </a:p>
        </p:txBody>
      </p:sp>
      <p:sp>
        <p:nvSpPr>
          <p:cNvPr id="5124" name="Rectangle 7"/>
          <p:cNvSpPr>
            <a:spLocks noGrp="1" noChangeArrowheads="1"/>
          </p:cNvSpPr>
          <p:nvPr>
            <p:ph sz="half" idx="2"/>
          </p:nvPr>
        </p:nvSpPr>
        <p:spPr>
          <a:xfrm>
            <a:off x="4419600" y="1219200"/>
            <a:ext cx="4495800" cy="5181600"/>
          </a:xfrm>
        </p:spPr>
        <p:txBody>
          <a:bodyPr/>
          <a:lstStyle/>
          <a:p>
            <a:pPr eaLnBrk="1" hangingPunct="1">
              <a:spcBef>
                <a:spcPct val="0"/>
              </a:spcBef>
              <a:spcAft>
                <a:spcPts val="300"/>
              </a:spcAft>
              <a:buClr>
                <a:srgbClr val="7680AC"/>
              </a:buClr>
              <a:defRPr/>
            </a:pPr>
            <a:r>
              <a:rPr lang="en-US" sz="1600" b="1" dirty="0">
                <a:solidFill>
                  <a:schemeClr val="tx2"/>
                </a:solidFill>
                <a:effectLst/>
                <a:latin typeface="Franklin Gothic Book" panose="020B0503020102020204" pitchFamily="34" charset="0"/>
                <a:hlinkClick r:id="rId19" action="ppaction://hlinksldjump"/>
              </a:rPr>
              <a:t>Diversity </a:t>
            </a:r>
            <a:endParaRPr lang="en-US" sz="16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0" action="ppaction://hlinksldjump"/>
              </a:rPr>
              <a:t>Positive Cross-Racial Interaction</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1" action="ppaction://hlinksldjump"/>
              </a:rPr>
              <a:t>Negative Cross-Racial Interaction</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2" action="ppaction://hlinksldjump"/>
              </a:rPr>
              <a:t>Sense of Belonging</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3" action="ppaction://hlinksldjump"/>
              </a:rPr>
              <a:t>Diversity Outcomes</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4" action="ppaction://hlinksldjump"/>
              </a:rPr>
              <a:t>Campus Climate and Diversity </a:t>
            </a:r>
            <a:endParaRPr lang="en-US" sz="1200" b="1" dirty="0">
              <a:solidFill>
                <a:schemeClr val="tx2"/>
              </a:solidFill>
              <a:effectLst/>
              <a:latin typeface="Franklin Gothic Book" panose="020B0503020102020204" pitchFamily="34" charset="0"/>
            </a:endParaRPr>
          </a:p>
          <a:p>
            <a:pPr eaLnBrk="1" hangingPunct="1">
              <a:spcBef>
                <a:spcPts val="300"/>
              </a:spcBef>
              <a:spcAft>
                <a:spcPts val="300"/>
              </a:spcAft>
              <a:buClr>
                <a:schemeClr val="accent1">
                  <a:lumMod val="50000"/>
                </a:schemeClr>
              </a:buClr>
              <a:defRPr/>
            </a:pPr>
            <a:r>
              <a:rPr lang="en-US" sz="1600" b="1" u="sng" dirty="0">
                <a:solidFill>
                  <a:schemeClr val="tx2"/>
                </a:solidFill>
                <a:effectLst/>
                <a:latin typeface="Franklin Gothic Book" panose="020B0503020102020204" pitchFamily="34" charset="0"/>
                <a:hlinkClick r:id="rId25" action="ppaction://hlinksldjump"/>
              </a:rPr>
              <a:t>Future Plans</a:t>
            </a:r>
            <a:endParaRPr lang="en-US" sz="1600" b="1" u="sng"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a:solidFill>
                  <a:schemeClr val="tx2"/>
                </a:solidFill>
                <a:effectLst/>
                <a:latin typeface="Franklin Gothic Book" panose="020B0503020102020204" pitchFamily="34" charset="0"/>
                <a:hlinkClick r:id="rId26" action="ppaction://hlinksldjump"/>
              </a:rPr>
              <a:t>Preparedness for Future Plans</a:t>
            </a:r>
            <a:endParaRPr lang="en-US" sz="1200" b="1"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a:solidFill>
                  <a:schemeClr val="tx2"/>
                </a:solidFill>
                <a:effectLst/>
                <a:latin typeface="Franklin Gothic Book" panose="020B0503020102020204" pitchFamily="34" charset="0"/>
                <a:hlinkClick r:id="rId27" action="ppaction://hlinksldjump"/>
              </a:rPr>
              <a:t>Employment</a:t>
            </a:r>
            <a:endParaRPr lang="en-US" sz="1200" b="1"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a:solidFill>
                  <a:schemeClr val="tx2"/>
                </a:solidFill>
                <a:effectLst/>
                <a:latin typeface="Franklin Gothic Book" panose="020B0503020102020204" pitchFamily="34" charset="0"/>
                <a:hlinkClick r:id="rId28" action="ppaction://hlinksldjump"/>
              </a:rPr>
              <a:t>Graduate/Professional School</a:t>
            </a:r>
            <a:endParaRPr lang="en-US" sz="1200" b="1"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a:solidFill>
                  <a:schemeClr val="tx2"/>
                </a:solidFill>
                <a:effectLst/>
                <a:latin typeface="Franklin Gothic Book" panose="020B0503020102020204" pitchFamily="34" charset="0"/>
                <a:hlinkClick r:id="rId29" action="ppaction://hlinksldjump"/>
              </a:rPr>
              <a:t>Probable Career/Occupation</a:t>
            </a:r>
            <a:endParaRPr lang="en-US" sz="1200" b="1"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smtClean="0">
                <a:solidFill>
                  <a:schemeClr val="tx2"/>
                </a:solidFill>
                <a:effectLst/>
                <a:latin typeface="Franklin Gothic Book" panose="020B0503020102020204" pitchFamily="34" charset="0"/>
                <a:hlinkClick r:id="rId30" action="ppaction://hlinksldjump"/>
              </a:rPr>
              <a:t>Career Considerations</a:t>
            </a:r>
            <a:endParaRPr lang="en-US" sz="1200" b="1" dirty="0">
              <a:solidFill>
                <a:schemeClr val="tx2"/>
              </a:solidFill>
              <a:effectLst/>
              <a:latin typeface="Franklin Gothic Book" panose="020B0503020102020204" pitchFamily="34" charset="0"/>
            </a:endParaRPr>
          </a:p>
          <a:p>
            <a:pPr eaLnBrk="1" hangingPunct="1">
              <a:spcBef>
                <a:spcPts val="0"/>
              </a:spcBef>
              <a:spcAft>
                <a:spcPts val="300"/>
              </a:spcAft>
              <a:buClr>
                <a:schemeClr val="accent1">
                  <a:lumMod val="50000"/>
                </a:schemeClr>
              </a:buClr>
              <a:defRPr/>
            </a:pPr>
            <a:r>
              <a:rPr lang="en-US" sz="1600" b="1" u="sng" dirty="0">
                <a:solidFill>
                  <a:schemeClr val="tx2"/>
                </a:solidFill>
                <a:effectLst/>
                <a:latin typeface="Franklin Gothic Book" panose="020B0503020102020204" pitchFamily="34" charset="0"/>
                <a:hlinkClick r:id="rId31" action="ppaction://hlinksldjump"/>
              </a:rPr>
              <a:t>Satisfaction</a:t>
            </a:r>
            <a:endParaRPr lang="en-US" sz="1600" b="1" u="sng"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32" action="ppaction://hlinksldjump"/>
              </a:rPr>
              <a:t>Overall Satisfaction</a:t>
            </a:r>
            <a:endParaRPr lang="en-US" sz="1200" b="1"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FontTx/>
              <a:buNone/>
              <a:defRPr/>
            </a:pPr>
            <a:r>
              <a:rPr lang="en-US" sz="1200" b="1" dirty="0" smtClean="0">
                <a:solidFill>
                  <a:schemeClr val="tx2"/>
                </a:solidFill>
                <a:effectLst/>
                <a:latin typeface="Franklin Gothic Book" panose="020B0503020102020204" pitchFamily="34" charset="0"/>
                <a:hlinkClick r:id="rId33" action="ppaction://hlinksldjump"/>
              </a:rPr>
              <a:t>Satisfaction with Coursework</a:t>
            </a:r>
            <a:endParaRPr lang="en-US" sz="1200" b="1"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None/>
              <a:defRPr/>
            </a:pPr>
            <a:r>
              <a:rPr lang="en-US" sz="1200" b="1" u="sng" dirty="0">
                <a:solidFill>
                  <a:schemeClr val="tx2"/>
                </a:solidFill>
                <a:effectLst/>
                <a:latin typeface="Franklin Gothic Book" panose="020B0503020102020204" pitchFamily="34" charset="0"/>
                <a:hlinkClick r:id="rId34" action="ppaction://hlinksldjump"/>
              </a:rPr>
              <a:t>Satisfaction with </a:t>
            </a:r>
            <a:r>
              <a:rPr lang="en-US" sz="1200" b="1" u="sng" dirty="0" smtClean="0">
                <a:solidFill>
                  <a:schemeClr val="tx2"/>
                </a:solidFill>
                <a:effectLst/>
                <a:latin typeface="Franklin Gothic Book" panose="020B0503020102020204" pitchFamily="34" charset="0"/>
                <a:hlinkClick r:id="rId34" action="ppaction://hlinksldjump"/>
              </a:rPr>
              <a:t>Academic Support and Courses</a:t>
            </a:r>
            <a:endParaRPr lang="en-US" sz="1200" b="1" u="sng"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None/>
              <a:defRPr/>
            </a:pPr>
            <a:r>
              <a:rPr lang="en-US" sz="1200" b="1" dirty="0" smtClean="0">
                <a:solidFill>
                  <a:schemeClr val="tx2"/>
                </a:solidFill>
                <a:effectLst/>
                <a:latin typeface="Franklin Gothic Book" panose="020B0503020102020204" pitchFamily="34" charset="0"/>
                <a:hlinkClick r:id="rId35" action="ppaction://hlinksldjump"/>
              </a:rPr>
              <a:t>Satisfaction with Services and Community</a:t>
            </a:r>
            <a:endParaRPr lang="en-US" sz="1200" b="1"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FontTx/>
              <a:buNone/>
              <a:defRPr/>
            </a:pPr>
            <a:r>
              <a:rPr lang="en-US" sz="1200" b="1" dirty="0" smtClean="0">
                <a:solidFill>
                  <a:schemeClr val="tx2"/>
                </a:solidFill>
                <a:effectLst/>
                <a:latin typeface="Franklin Gothic Book" panose="020B0503020102020204" pitchFamily="34" charset="0"/>
                <a:hlinkClick r:id="rId36" action="ppaction://hlinksldjump"/>
              </a:rPr>
              <a:t>Alumni Engagement</a:t>
            </a:r>
            <a:endParaRPr lang="en-US" sz="1600" b="1" u="sng" dirty="0">
              <a:solidFill>
                <a:schemeClr val="tx2"/>
              </a:solidFill>
              <a:effectLst/>
              <a:latin typeface="Franklin Gothic Book" panose="020B0503020102020204" pitchFamily="34" charset="0"/>
            </a:endParaRPr>
          </a:p>
        </p:txBody>
      </p:sp>
      <p:sp>
        <p:nvSpPr>
          <p:cNvPr id="47110" name="Slide Number Placeholder 5"/>
          <p:cNvSpPr>
            <a:spLocks noGrp="1"/>
          </p:cNvSpPr>
          <p:nvPr>
            <p:ph type="sldNum" sz="quarter" idx="11"/>
          </p:nvPr>
        </p:nvSpPr>
        <p:spPr>
          <a:noFill/>
        </p:spPr>
        <p:txBody>
          <a:bodyPr/>
          <a:lstStyle/>
          <a:p>
            <a:fld id="{C6F35A29-9CD1-4C25-8368-ACFA53046418}" type="slidenum">
              <a:rPr lang="en-US" smtClean="0"/>
              <a:pPr/>
              <a:t>3</a:t>
            </a:fld>
            <a:endParaRPr lang="en-US"/>
          </a:p>
        </p:txBody>
      </p:sp>
      <p:sp>
        <p:nvSpPr>
          <p:cNvPr id="6" name="Footer Placeholder 5"/>
          <p:cNvSpPr>
            <a:spLocks noGrp="1"/>
          </p:cNvSpPr>
          <p:nvPr>
            <p:ph type="ftr" sz="quarter" idx="10"/>
          </p:nvPr>
        </p:nvSpPr>
        <p:spPr/>
        <p:txBody>
          <a:bodyPr/>
          <a:lstStyle/>
          <a:p>
            <a:pPr>
              <a:defRPr/>
            </a:pPr>
            <a:r>
              <a:rPr lang="en-US" dirty="0"/>
              <a:t>2019 College Senior Survey</a:t>
            </a:r>
          </a:p>
        </p:txBody>
      </p:sp>
      <p:sp>
        <p:nvSpPr>
          <p:cNvPr id="7" name="Rectangle 6"/>
          <p:cNvSpPr/>
          <p:nvPr/>
        </p:nvSpPr>
        <p:spPr bwMode="auto">
          <a:xfrm>
            <a:off x="6934200" y="6553200"/>
            <a:ext cx="14478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2"/>
          <p:cNvSpPr>
            <a:spLocks noGrp="1" noChangeArrowheads="1"/>
          </p:cNvSpPr>
          <p:nvPr>
            <p:ph type="title" idx="4294967295"/>
          </p:nvPr>
        </p:nvSpPr>
        <p:spPr>
          <a:xfrm>
            <a:off x="0" y="2743200"/>
            <a:ext cx="9144000" cy="1371600"/>
          </a:xfrm>
          <a:solidFill>
            <a:schemeClr val="accent4"/>
          </a:solidFill>
          <a:ln w="9525">
            <a:solidFill>
              <a:schemeClr val="tx2"/>
            </a:solidFill>
          </a:ln>
        </p:spPr>
        <p:txBody>
          <a:bodyPr/>
          <a:lstStyle/>
          <a:p>
            <a:pPr eaLnBrk="1" hangingPunct="1">
              <a:defRPr/>
            </a:pPr>
            <a:r>
              <a:rPr lang="en-US" sz="3600" dirty="0">
                <a:solidFill>
                  <a:schemeClr val="bg1"/>
                </a:solidFill>
              </a:rPr>
              <a:t>Future Plans</a:t>
            </a:r>
          </a:p>
        </p:txBody>
      </p:sp>
      <p:sp>
        <p:nvSpPr>
          <p:cNvPr id="6" name="Subtitle 4"/>
          <p:cNvSpPr txBox="1">
            <a:spLocks/>
          </p:cNvSpPr>
          <p:nvPr/>
        </p:nvSpPr>
        <p:spPr>
          <a:xfrm>
            <a:off x="1295400" y="4572000"/>
            <a:ext cx="6781800" cy="1752600"/>
          </a:xfrm>
          <a:prstGeom prst="rect">
            <a:avLst/>
          </a:prstGeom>
        </p:spPr>
        <p:txBody>
          <a:bodyPr/>
          <a:lstStyle/>
          <a:p>
            <a:pPr algn="ctr">
              <a:spcBef>
                <a:spcPct val="20000"/>
              </a:spcBef>
              <a:buClr>
                <a:schemeClr val="tx2"/>
              </a:buClr>
              <a:defRPr/>
            </a:pPr>
            <a:r>
              <a:rPr lang="en-US" sz="2400" b="1" u="none" kern="0" dirty="0">
                <a:solidFill>
                  <a:schemeClr val="accent4"/>
                </a:solidFill>
                <a:latin typeface="+mn-lt"/>
              </a:rPr>
              <a:t>This section describes students’ degree aspirations and career plans.</a:t>
            </a:r>
          </a:p>
        </p:txBody>
      </p:sp>
      <p:sp>
        <p:nvSpPr>
          <p:cNvPr id="4" name="Footer Placeholder 8"/>
          <p:cNvSpPr>
            <a:spLocks noGrp="1"/>
          </p:cNvSpPr>
          <p:nvPr>
            <p:ph type="ftr" sz="quarter" idx="10"/>
          </p:nvPr>
        </p:nvSpPr>
        <p:spPr>
          <a:xfrm>
            <a:off x="228600" y="6400800"/>
            <a:ext cx="2895600" cy="457200"/>
          </a:xfrm>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B5C7D9DF-B344-481C-93AF-F216FDA2C004}" type="slidenum">
              <a:rPr lang="en-US" sz="1200" u="none"/>
              <a:pPr algn="r" eaLnBrk="1" hangingPunct="1"/>
              <a:t>31</a:t>
            </a:fld>
            <a:endParaRPr lang="en-US" sz="1200" u="none"/>
          </a:p>
        </p:txBody>
      </p:sp>
      <p:sp>
        <p:nvSpPr>
          <p:cNvPr id="36868" name="Slide Number Placeholder 8"/>
          <p:cNvSpPr>
            <a:spLocks noGrp="1"/>
          </p:cNvSpPr>
          <p:nvPr>
            <p:ph type="sldNum" sz="quarter" idx="11"/>
          </p:nvPr>
        </p:nvSpPr>
        <p:spPr>
          <a:noFill/>
        </p:spPr>
        <p:txBody>
          <a:bodyPr/>
          <a:lstStyle/>
          <a:p>
            <a:fld id="{EA50C6A9-7552-4018-A396-4A9F2B70CC7A}" type="slidenum">
              <a:rPr lang="en-US" smtClean="0"/>
              <a:pPr/>
              <a:t>31</a:t>
            </a:fld>
            <a:endParaRPr lang="en-US"/>
          </a:p>
        </p:txBody>
      </p:sp>
      <p:sp>
        <p:nvSpPr>
          <p:cNvPr id="51206" name="Rectangle 2"/>
          <p:cNvSpPr>
            <a:spLocks noGrp="1" noChangeArrowheads="1"/>
          </p:cNvSpPr>
          <p:nvPr>
            <p:ph type="title" idx="4294967295"/>
          </p:nvPr>
        </p:nvSpPr>
        <p:spPr>
          <a:xfrm>
            <a:off x="914400" y="136216"/>
            <a:ext cx="8229600" cy="1066800"/>
          </a:xfrm>
        </p:spPr>
        <p:txBody>
          <a:bodyPr/>
          <a:lstStyle/>
          <a:p>
            <a:pPr eaLnBrk="1" hangingPunct="1">
              <a:defRPr/>
            </a:pPr>
            <a:r>
              <a:rPr lang="en-US" dirty="0"/>
              <a:t>Future Plans</a:t>
            </a:r>
            <a:r>
              <a:rPr lang="en-US" sz="1600" dirty="0"/>
              <a:t/>
            </a:r>
            <a:br>
              <a:rPr lang="en-US" sz="1600" dirty="0"/>
            </a:br>
            <a:r>
              <a:rPr lang="en-US" sz="1600" dirty="0"/>
              <a:t/>
            </a:r>
            <a:br>
              <a:rPr lang="en-US" sz="1600" dirty="0"/>
            </a:br>
            <a:r>
              <a:rPr lang="en-US" sz="2200" dirty="0">
                <a:solidFill>
                  <a:schemeClr val="accent4"/>
                </a:solidFill>
              </a:rPr>
              <a:t>Preparedness for Future Plans</a:t>
            </a:r>
          </a:p>
        </p:txBody>
      </p:sp>
      <p:graphicFrame>
        <p:nvGraphicFramePr>
          <p:cNvPr id="10" name="future plans"/>
          <p:cNvGraphicFramePr>
            <a:graphicFrameLocks noChangeAspect="1"/>
          </p:cNvGraphicFramePr>
          <p:nvPr>
            <p:extLst>
              <p:ext uri="{D42A27DB-BD31-4B8C-83A1-F6EECF244321}">
                <p14:modId xmlns:p14="http://schemas.microsoft.com/office/powerpoint/2010/main" val="3046954898"/>
              </p:ext>
            </p:extLst>
          </p:nvPr>
        </p:nvGraphicFramePr>
        <p:xfrm>
          <a:off x="50800" y="14224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51209" name="Rectangle 7"/>
          <p:cNvSpPr>
            <a:spLocks noChangeArrowheads="1"/>
          </p:cNvSpPr>
          <p:nvPr/>
        </p:nvSpPr>
        <p:spPr bwMode="auto">
          <a:xfrm>
            <a:off x="1219200" y="5029200"/>
            <a:ext cx="3048000" cy="533400"/>
          </a:xfrm>
          <a:prstGeom prst="rect">
            <a:avLst/>
          </a:prstGeom>
          <a:noFill/>
          <a:ln w="9525">
            <a:noFill/>
            <a:miter lim="800000"/>
            <a:headEnd/>
            <a:tailEnd/>
          </a:ln>
        </p:spPr>
        <p:txBody>
          <a:bodyPr anchor="ctr"/>
          <a:lstStyle/>
          <a:p>
            <a:pPr algn="ctr" fontAlgn="ctr">
              <a:defRPr/>
            </a:pPr>
            <a:r>
              <a:rPr lang="en-US" sz="1400" b="1" u="none" dirty="0">
                <a:solidFill>
                  <a:schemeClr val="tx2"/>
                </a:solidFill>
              </a:rPr>
              <a:t>This institution has prepared me for employment after college</a:t>
            </a:r>
          </a:p>
        </p:txBody>
      </p:sp>
      <p:sp>
        <p:nvSpPr>
          <p:cNvPr id="51210" name="Rectangle 8"/>
          <p:cNvSpPr>
            <a:spLocks noChangeArrowheads="1"/>
          </p:cNvSpPr>
          <p:nvPr/>
        </p:nvSpPr>
        <p:spPr bwMode="auto">
          <a:xfrm>
            <a:off x="5435600" y="5029200"/>
            <a:ext cx="3098800" cy="533400"/>
          </a:xfrm>
          <a:prstGeom prst="rect">
            <a:avLst/>
          </a:prstGeom>
          <a:noFill/>
          <a:ln w="9525">
            <a:noFill/>
            <a:miter lim="800000"/>
            <a:headEnd/>
            <a:tailEnd/>
          </a:ln>
        </p:spPr>
        <p:txBody>
          <a:bodyPr anchor="ctr"/>
          <a:lstStyle/>
          <a:p>
            <a:pPr algn="ctr" fontAlgn="ctr">
              <a:defRPr/>
            </a:pPr>
            <a:r>
              <a:rPr lang="en-US" sz="1400" b="1" u="none" dirty="0">
                <a:solidFill>
                  <a:schemeClr val="tx2"/>
                </a:solidFill>
              </a:rPr>
              <a:t>This institution has prepared me for graduate or advanced education</a:t>
            </a:r>
          </a:p>
        </p:txBody>
      </p:sp>
      <p:sp>
        <p:nvSpPr>
          <p:cNvPr id="13" name="Rectangle 6"/>
          <p:cNvSpPr>
            <a:spLocks noChangeArrowheads="1"/>
          </p:cNvSpPr>
          <p:nvPr/>
        </p:nvSpPr>
        <p:spPr bwMode="auto">
          <a:xfrm>
            <a:off x="3124200" y="5934670"/>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Agree</a:t>
            </a:r>
          </a:p>
          <a:p>
            <a:pPr>
              <a:defRPr/>
            </a:pPr>
            <a:endParaRPr lang="en-US" sz="1200" b="1" u="none" dirty="0">
              <a:solidFill>
                <a:schemeClr val="tx2"/>
              </a:solidFill>
            </a:endParaRPr>
          </a:p>
        </p:txBody>
      </p:sp>
      <p:sp>
        <p:nvSpPr>
          <p:cNvPr id="9" name="Footer Placeholder 8"/>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65DAFBB4-D692-428B-A693-A3D831E128E5}" type="slidenum">
              <a:rPr lang="en-US" sz="1200" u="none"/>
              <a:pPr algn="r" eaLnBrk="1" hangingPunct="1"/>
              <a:t>32</a:t>
            </a:fld>
            <a:endParaRPr lang="en-US" sz="1200" u="none"/>
          </a:p>
        </p:txBody>
      </p:sp>
      <p:sp>
        <p:nvSpPr>
          <p:cNvPr id="33796" name="Slide Number Placeholder 5"/>
          <p:cNvSpPr>
            <a:spLocks noGrp="1"/>
          </p:cNvSpPr>
          <p:nvPr>
            <p:ph type="sldNum" sz="quarter" idx="11"/>
          </p:nvPr>
        </p:nvSpPr>
        <p:spPr>
          <a:noFill/>
        </p:spPr>
        <p:txBody>
          <a:bodyPr/>
          <a:lstStyle/>
          <a:p>
            <a:fld id="{C1901CCA-FCBF-41F4-9789-8A5C0FEED4CE}" type="slidenum">
              <a:rPr lang="en-US" smtClean="0"/>
              <a:pPr/>
              <a:t>32</a:t>
            </a:fld>
            <a:endParaRPr lang="en-US"/>
          </a:p>
        </p:txBody>
      </p:sp>
      <p:sp>
        <p:nvSpPr>
          <p:cNvPr id="52230" name="Rectangle 2"/>
          <p:cNvSpPr>
            <a:spLocks noGrp="1" noChangeArrowheads="1"/>
          </p:cNvSpPr>
          <p:nvPr>
            <p:ph type="title" idx="4294967295"/>
          </p:nvPr>
        </p:nvSpPr>
        <p:spPr>
          <a:xfrm>
            <a:off x="0" y="228600"/>
            <a:ext cx="9144000" cy="1143000"/>
          </a:xfrm>
        </p:spPr>
        <p:txBody>
          <a:bodyPr/>
          <a:lstStyle/>
          <a:p>
            <a:pPr eaLnBrk="1" hangingPunct="1">
              <a:defRPr/>
            </a:pPr>
            <a:r>
              <a:rPr lang="en-US" dirty="0"/>
              <a:t>Future Plans: Employment</a:t>
            </a:r>
            <a:r>
              <a:rPr lang="en-US" sz="1200" dirty="0"/>
              <a:t/>
            </a:r>
            <a:br>
              <a:rPr lang="en-US" sz="1200" dirty="0"/>
            </a:br>
            <a:endParaRPr lang="en-US" sz="1200" dirty="0"/>
          </a:p>
        </p:txBody>
      </p:sp>
      <p:graphicFrame>
        <p:nvGraphicFramePr>
          <p:cNvPr id="420948" name="primary activity"/>
          <p:cNvGraphicFramePr>
            <a:graphicFrameLocks noGrp="1"/>
          </p:cNvGraphicFramePr>
          <p:nvPr>
            <p:custDataLst>
              <p:tags r:id="rId1"/>
            </p:custDataLst>
            <p:extLst>
              <p:ext uri="{D42A27DB-BD31-4B8C-83A1-F6EECF244321}">
                <p14:modId xmlns:p14="http://schemas.microsoft.com/office/powerpoint/2010/main" val="1382843934"/>
              </p:ext>
            </p:extLst>
          </p:nvPr>
        </p:nvGraphicFramePr>
        <p:xfrm>
          <a:off x="1371600" y="1295400"/>
          <a:ext cx="6400800" cy="1170096"/>
        </p:xfrm>
        <a:graphic>
          <a:graphicData uri="http://schemas.openxmlformats.org/drawingml/2006/table">
            <a:tbl>
              <a:tblPr/>
              <a:tblGrid>
                <a:gridCol w="42672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tblGrid>
              <a:tr h="560664">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600" b="1" i="0" u="sng" strike="noStrike" cap="none" normalizeH="0" baseline="0" dirty="0">
                          <a:ln>
                            <a:noFill/>
                          </a:ln>
                          <a:solidFill>
                            <a:schemeClr val="tx2"/>
                          </a:solidFill>
                          <a:effectLst/>
                          <a:latin typeface="+mn-lt"/>
                        </a:rPr>
                        <a:t>Planned Primary Activity Fall </a:t>
                      </a:r>
                      <a:r>
                        <a:rPr kumimoji="0" lang="en-US" sz="1600" b="1" i="0" u="sng" strike="noStrike" cap="none" normalizeH="0" baseline="0" dirty="0" smtClean="0">
                          <a:ln>
                            <a:noFill/>
                          </a:ln>
                          <a:solidFill>
                            <a:schemeClr val="tx2"/>
                          </a:solidFill>
                          <a:effectLst/>
                          <a:latin typeface="+mn-lt"/>
                        </a:rPr>
                        <a:t>2019</a:t>
                      </a:r>
                      <a:endParaRPr kumimoji="0" lang="en-US" sz="1600" b="1" i="0" u="sng" strike="noStrike" cap="none" normalizeH="0" baseline="0" dirty="0">
                        <a:ln>
                          <a:noFill/>
                        </a:ln>
                        <a:solidFill>
                          <a:schemeClr val="tx2"/>
                        </a:solidFill>
                        <a:effectLst/>
                        <a:latin typeface="Garamond" pitchFamily="18" charset="0"/>
                      </a:endParaRPr>
                    </a:p>
                  </a:txBody>
                  <a:tcPr marT="45664" marB="45664" anchor="b"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Your</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93328E"/>
                          </a:solidFill>
                          <a:effectLst/>
                          <a:latin typeface="Garamond" pitchFamily="18" charset="0"/>
                        </a:rPr>
                        <a:t> </a:t>
                      </a:r>
                      <a:r>
                        <a:rPr kumimoji="0" lang="en-US" sz="1400" b="1" i="0" u="sng" strike="noStrike" cap="none" normalizeH="0" baseline="0" dirty="0">
                          <a:ln>
                            <a:noFill/>
                          </a:ln>
                          <a:solidFill>
                            <a:schemeClr val="bg1"/>
                          </a:solidFill>
                          <a:effectLst/>
                          <a:latin typeface="Garamond" pitchFamily="18" charset="0"/>
                        </a:rPr>
                        <a:t>Inst</a:t>
                      </a:r>
                    </a:p>
                  </a:txBody>
                  <a:tcPr marT="45664" marB="45664" anchor="b" horzOverflow="overflow">
                    <a:lnL>
                      <a:noFill/>
                    </a:lnL>
                    <a:lnR>
                      <a:noFill/>
                    </a:lnR>
                    <a:lnT>
                      <a:noFill/>
                    </a:lnT>
                    <a:lnB w="12700" cap="flat" cmpd="sng" algn="ctr">
                      <a:noFill/>
                      <a:prstDash val="solid"/>
                      <a:round/>
                      <a:headEnd type="none" w="med" len="med"/>
                      <a:tailEnd type="none" w="med" len="med"/>
                    </a:lnB>
                    <a:lnTlToBr>
                      <a:noFill/>
                    </a:lnTlToBr>
                    <a:lnBlToTr>
                      <a:noFill/>
                    </a:lnBlToTr>
                    <a:solidFill>
                      <a:srgbClr val="93328E"/>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Comp</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1"/>
                          </a:solidFill>
                          <a:effectLst/>
                          <a:latin typeface="Garamond" pitchFamily="18" charset="0"/>
                        </a:rPr>
                        <a:t>Group</a:t>
                      </a:r>
                    </a:p>
                  </a:txBody>
                  <a:tcPr marT="45664" marB="45664" anchor="b" horzOverflow="overflow">
                    <a:lnL>
                      <a:noFill/>
                    </a:lnL>
                    <a:lnR>
                      <a:noFill/>
                    </a:lnR>
                    <a:lnT>
                      <a:noFill/>
                    </a:lnT>
                    <a:lnB w="12700" cap="flat" cmpd="sng" algn="ctr">
                      <a:noFill/>
                      <a:prstDash val="solid"/>
                      <a:round/>
                      <a:headEnd type="none" w="med" len="med"/>
                      <a:tailEnd type="none" w="med" len="med"/>
                    </a:lnB>
                    <a:lnTlToBr>
                      <a:noFill/>
                    </a:lnTlToBr>
                    <a:lnBlToTr>
                      <a:noFill/>
                    </a:lnBlToTr>
                    <a:solidFill>
                      <a:srgbClr val="1F2A44"/>
                    </a:solidFill>
                  </a:tcPr>
                </a:tc>
                <a:extLst>
                  <a:ext uri="{0D108BD9-81ED-4DB2-BD59-A6C34878D82A}">
                    <a16:rowId xmlns:a16="http://schemas.microsoft.com/office/drawing/2014/main" val="10000"/>
                  </a:ext>
                </a:extLst>
              </a:tr>
              <a:tr h="3046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Working full-time</a:t>
                      </a:r>
                    </a:p>
                  </a:txBody>
                  <a:tcPr marL="85725" marR="0" marT="0" marB="0" anchor="ctr"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75.0%</a:t>
                      </a:r>
                      <a:endParaRPr kumimoji="0" lang="en-US" sz="1400" b="1" i="0" u="none" strike="noStrike" cap="none" normalizeH="0" baseline="0" dirty="0">
                        <a:ln>
                          <a:noFill/>
                        </a:ln>
                        <a:solidFill>
                          <a:schemeClr val="bg1"/>
                        </a:solidFill>
                        <a:effectLst/>
                        <a:latin typeface="Garamond" pitchFamily="18" charset="0"/>
                      </a:endParaRPr>
                    </a:p>
                  </a:txBody>
                  <a:tcPr marT="45664" marB="45664" anchor="ctr" horzOverflow="overflow">
                    <a:lnL>
                      <a:noFill/>
                    </a:lnL>
                    <a:lnR>
                      <a:noFill/>
                    </a:lnR>
                    <a:lnT w="12700" cap="flat" cmpd="sng" algn="ctr">
                      <a:noFill/>
                      <a:prstDash val="solid"/>
                      <a:round/>
                      <a:headEnd type="none" w="med" len="med"/>
                      <a:tailEnd type="none" w="med" len="med"/>
                    </a:lnT>
                    <a:lnB>
                      <a:noFill/>
                    </a:lnB>
                    <a:lnTlToBr>
                      <a:noFill/>
                    </a:lnTlToBr>
                    <a:lnBlToTr>
                      <a:noFill/>
                    </a:lnBlToTr>
                    <a:solidFill>
                      <a:srgbClr val="93328E"/>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64.2%</a:t>
                      </a:r>
                      <a:endParaRPr kumimoji="0" lang="en-US" sz="1400" b="1" i="0" u="none" strike="noStrike" cap="none" normalizeH="0" baseline="0" dirty="0">
                        <a:ln>
                          <a:noFill/>
                        </a:ln>
                        <a:solidFill>
                          <a:schemeClr val="bg1"/>
                        </a:solidFill>
                        <a:effectLst/>
                        <a:latin typeface="Garamond" pitchFamily="18" charset="0"/>
                      </a:endParaRPr>
                    </a:p>
                  </a:txBody>
                  <a:tcPr marT="45664" marB="45664" anchor="ctr" horzOverflow="overflow">
                    <a:lnL>
                      <a:noFill/>
                    </a:lnL>
                    <a:lnR>
                      <a:noFill/>
                    </a:lnR>
                    <a:lnT w="12700" cap="flat" cmpd="sng" algn="ctr">
                      <a:noFill/>
                      <a:prstDash val="solid"/>
                      <a:round/>
                      <a:headEnd type="none" w="med" len="med"/>
                      <a:tailEnd type="none" w="med" len="med"/>
                    </a:lnT>
                    <a:lnB>
                      <a:noFill/>
                    </a:lnB>
                    <a:lnTlToBr>
                      <a:noFill/>
                    </a:lnTlToBr>
                    <a:lnBlToTr>
                      <a:noFill/>
                    </a:lnBlToTr>
                    <a:solidFill>
                      <a:srgbClr val="1F2A44"/>
                    </a:solidFill>
                  </a:tcPr>
                </a:tc>
                <a:extLst>
                  <a:ext uri="{0D108BD9-81ED-4DB2-BD59-A6C34878D82A}">
                    <a16:rowId xmlns:a16="http://schemas.microsoft.com/office/drawing/2014/main" val="10001"/>
                  </a:ext>
                </a:extLst>
              </a:tr>
              <a:tr h="3046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Working part-time</a:t>
                      </a:r>
                    </a:p>
                  </a:txBody>
                  <a:tcPr marL="85725" marR="0"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40.6%</a:t>
                      </a:r>
                      <a:endParaRPr kumimoji="0" lang="en-US" sz="1400" b="1" i="0" u="none" strike="noStrike" cap="none" normalizeH="0" baseline="0" dirty="0">
                        <a:ln>
                          <a:noFill/>
                        </a:ln>
                        <a:solidFill>
                          <a:schemeClr val="bg1"/>
                        </a:solidFill>
                        <a:effectLst/>
                        <a:latin typeface="Garamond" pitchFamily="18" charset="0"/>
                      </a:endParaRPr>
                    </a:p>
                  </a:txBody>
                  <a:tcPr marT="45664" marB="45664" anchor="ctr" horzOverflow="overflow">
                    <a:lnL>
                      <a:noFill/>
                    </a:lnL>
                    <a:lnR>
                      <a:noFill/>
                    </a:lnR>
                    <a:lnT>
                      <a:noFill/>
                    </a:lnT>
                    <a:lnB>
                      <a:noFill/>
                    </a:lnB>
                    <a:lnTlToBr>
                      <a:noFill/>
                    </a:lnTlToBr>
                    <a:lnBlToTr>
                      <a:noFill/>
                    </a:lnBlToTr>
                    <a:solidFill>
                      <a:srgbClr val="93328E"/>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35.2%</a:t>
                      </a:r>
                      <a:endParaRPr kumimoji="0" lang="en-US" sz="1400" b="1" i="0" u="none" strike="noStrike" cap="none" normalizeH="0" baseline="0" dirty="0">
                        <a:ln>
                          <a:noFill/>
                        </a:ln>
                        <a:solidFill>
                          <a:schemeClr val="bg1"/>
                        </a:solidFill>
                        <a:effectLst/>
                        <a:latin typeface="Garamond" pitchFamily="18" charset="0"/>
                      </a:endParaRPr>
                    </a:p>
                  </a:txBody>
                  <a:tcPr marT="45664" marB="45664" anchor="ctr"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2"/>
                  </a:ext>
                </a:extLst>
              </a:tr>
            </a:tbl>
          </a:graphicData>
        </a:graphic>
      </p:graphicFrame>
      <p:graphicFrame>
        <p:nvGraphicFramePr>
          <p:cNvPr id="8" name="employment plans"/>
          <p:cNvGraphicFramePr>
            <a:graphicFrameLocks/>
          </p:cNvGraphicFramePr>
          <p:nvPr>
            <p:extLst>
              <p:ext uri="{D42A27DB-BD31-4B8C-83A1-F6EECF244321}">
                <p14:modId xmlns:p14="http://schemas.microsoft.com/office/powerpoint/2010/main" val="4003733100"/>
              </p:ext>
            </p:extLst>
          </p:nvPr>
        </p:nvGraphicFramePr>
        <p:xfrm>
          <a:off x="457200" y="2514600"/>
          <a:ext cx="8229600" cy="3962400"/>
        </p:xfrm>
        <a:graphic>
          <a:graphicData uri="http://schemas.openxmlformats.org/drawingml/2006/chart">
            <c:chart xmlns:c="http://schemas.openxmlformats.org/drawingml/2006/chart" xmlns:r="http://schemas.openxmlformats.org/officeDocument/2006/relationships" r:id="rId4"/>
          </a:graphicData>
        </a:graphic>
      </p:graphicFrame>
      <p:sp>
        <p:nvSpPr>
          <p:cNvPr id="7" name="Footer Placeholder 6"/>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C406014E-2864-42FB-956A-4596DF6C0AD7}" type="slidenum">
              <a:rPr lang="en-US" sz="1200" u="none"/>
              <a:pPr algn="r" eaLnBrk="1" hangingPunct="1"/>
              <a:t>33</a:t>
            </a:fld>
            <a:endParaRPr lang="en-US" sz="1200" u="none"/>
          </a:p>
        </p:txBody>
      </p:sp>
      <p:sp>
        <p:nvSpPr>
          <p:cNvPr id="53251" name="Slide Number Placeholder 5"/>
          <p:cNvSpPr>
            <a:spLocks noGrp="1"/>
          </p:cNvSpPr>
          <p:nvPr>
            <p:ph type="sldNum" sz="quarter" idx="11"/>
          </p:nvPr>
        </p:nvSpPr>
        <p:spPr>
          <a:noFill/>
        </p:spPr>
        <p:txBody>
          <a:bodyPr/>
          <a:lstStyle/>
          <a:p>
            <a:fld id="{D5970FF9-2152-4AA3-BFEC-EB3E5604F1A9}" type="slidenum">
              <a:rPr lang="en-US" smtClean="0"/>
              <a:pPr/>
              <a:t>33</a:t>
            </a:fld>
            <a:endParaRPr lang="en-US"/>
          </a:p>
        </p:txBody>
      </p:sp>
      <p:sp>
        <p:nvSpPr>
          <p:cNvPr id="52230"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t>Future Plans: Graduate/Professional School</a:t>
            </a:r>
            <a:endParaRPr lang="en-US" sz="1200" dirty="0"/>
          </a:p>
        </p:txBody>
      </p:sp>
      <p:sp>
        <p:nvSpPr>
          <p:cNvPr id="8" name="Footer Placeholder 3"/>
          <p:cNvSpPr>
            <a:spLocks noGrp="1"/>
          </p:cNvSpPr>
          <p:nvPr>
            <p:ph type="ftr" sz="quarter" idx="10"/>
          </p:nvPr>
        </p:nvSpPr>
        <p:spPr/>
        <p:txBody>
          <a:bodyPr/>
          <a:lstStyle/>
          <a:p>
            <a:pPr>
              <a:defRPr/>
            </a:pPr>
            <a:r>
              <a:rPr lang="en-US" dirty="0"/>
              <a:t>2019 College Senior Survey</a:t>
            </a:r>
          </a:p>
        </p:txBody>
      </p:sp>
      <p:graphicFrame>
        <p:nvGraphicFramePr>
          <p:cNvPr id="3" name="Group 84"/>
          <p:cNvGraphicFramePr>
            <a:graphicFrameLocks noGrp="1"/>
          </p:cNvGraphicFramePr>
          <p:nvPr>
            <p:extLst>
              <p:ext uri="{D42A27DB-BD31-4B8C-83A1-F6EECF244321}">
                <p14:modId xmlns:p14="http://schemas.microsoft.com/office/powerpoint/2010/main" val="3775920878"/>
              </p:ext>
            </p:extLst>
          </p:nvPr>
        </p:nvGraphicFramePr>
        <p:xfrm>
          <a:off x="531812" y="1676400"/>
          <a:ext cx="8077200" cy="2966720"/>
        </p:xfrm>
        <a:graphic>
          <a:graphicData uri="http://schemas.openxmlformats.org/drawingml/2006/table">
            <a:tbl>
              <a:tblPr bandCol="1">
                <a:tableStyleId>{D27102A9-8310-4765-A935-A1911B00CA55}</a:tableStyleId>
              </a:tblPr>
              <a:tblGrid>
                <a:gridCol w="3962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sng" strike="noStrike" cap="none" normalizeH="0" baseline="0" dirty="0">
                          <a:ln>
                            <a:noFill/>
                          </a:ln>
                          <a:solidFill>
                            <a:schemeClr val="tx2"/>
                          </a:solidFill>
                          <a:effectLst/>
                          <a:latin typeface="+mn-lt"/>
                        </a:rPr>
                        <a:t>Planned </a:t>
                      </a:r>
                      <a:r>
                        <a:rPr kumimoji="0" lang="en-US" sz="1800" b="1" i="0" u="sng" strike="noStrike" cap="none" normalizeH="0" baseline="0" dirty="0" smtClean="0">
                          <a:ln>
                            <a:noFill/>
                          </a:ln>
                          <a:solidFill>
                            <a:schemeClr val="tx2"/>
                          </a:solidFill>
                          <a:effectLst/>
                          <a:latin typeface="+mn-lt"/>
                        </a:rPr>
                        <a:t>Primary Activity </a:t>
                      </a:r>
                      <a:r>
                        <a:rPr kumimoji="0" lang="en-US" sz="1800" b="1" i="0" u="sng" strike="noStrike" cap="none" normalizeH="0" baseline="0" dirty="0">
                          <a:ln>
                            <a:noFill/>
                          </a:ln>
                          <a:solidFill>
                            <a:schemeClr val="tx2"/>
                          </a:solidFill>
                          <a:effectLst/>
                          <a:latin typeface="+mn-lt"/>
                        </a:rPr>
                        <a:t>Fall </a:t>
                      </a:r>
                      <a:r>
                        <a:rPr kumimoji="0" lang="en-US" sz="1800" b="1" i="0" u="sng" strike="noStrike" cap="none" normalizeH="0" baseline="0" dirty="0" smtClean="0">
                          <a:ln>
                            <a:noFill/>
                          </a:ln>
                          <a:solidFill>
                            <a:schemeClr val="tx2"/>
                          </a:solidFill>
                          <a:effectLst/>
                          <a:latin typeface="+mn-lt"/>
                        </a:rPr>
                        <a:t>2019</a:t>
                      </a:r>
                      <a:endParaRPr kumimoji="0" lang="en-US" sz="1800" b="1" i="0" u="sng" strike="noStrike" cap="none" normalizeH="0" baseline="0" dirty="0">
                        <a:ln>
                          <a:noFill/>
                        </a:ln>
                        <a:solidFill>
                          <a:schemeClr val="tx2"/>
                        </a:solidFill>
                        <a:effectLst/>
                        <a:latin typeface="Garamond" pitchFamily="18" charset="0"/>
                      </a:endParaRPr>
                    </a:p>
                  </a:txBody>
                  <a:tcPr>
                    <a:solidFill>
                      <a:schemeClr val="bg1">
                        <a:alpha val="20000"/>
                      </a:schemeClr>
                    </a:solidFill>
                  </a:tcPr>
                </a:tc>
                <a:tc>
                  <a:txBody>
                    <a:bodyPr/>
                    <a:lstStyle/>
                    <a:p>
                      <a:pPr algn="ctr"/>
                      <a:r>
                        <a:rPr lang="en-US" sz="1600" b="1" dirty="0">
                          <a:solidFill>
                            <a:schemeClr val="bg1"/>
                          </a:solidFill>
                        </a:rPr>
                        <a:t>Your</a:t>
                      </a:r>
                      <a:r>
                        <a:rPr lang="en-US" sz="1600" b="1" baseline="0" dirty="0">
                          <a:solidFill>
                            <a:schemeClr val="bg1"/>
                          </a:solidFill>
                        </a:rPr>
                        <a:t> Institution</a:t>
                      </a:r>
                      <a:endParaRPr lang="en-US" sz="1600" b="1" dirty="0">
                        <a:solidFill>
                          <a:schemeClr val="bg1"/>
                        </a:solidFill>
                      </a:endParaRPr>
                    </a:p>
                  </a:txBody>
                  <a:tcPr>
                    <a:solidFill>
                      <a:srgbClr val="93328E"/>
                    </a:solidFill>
                  </a:tcPr>
                </a:tc>
                <a:tc>
                  <a:txBody>
                    <a:bodyPr/>
                    <a:lstStyle/>
                    <a:p>
                      <a:pPr algn="ctr"/>
                      <a:r>
                        <a:rPr lang="en-US" sz="1600" b="1" dirty="0">
                          <a:solidFill>
                            <a:schemeClr val="bg1"/>
                          </a:solidFill>
                        </a:rPr>
                        <a:t>Comparison Group</a:t>
                      </a:r>
                    </a:p>
                  </a:txBody>
                  <a:tcPr>
                    <a:solidFill>
                      <a:srgbClr val="1F2A44"/>
                    </a:solidFill>
                  </a:tcPr>
                </a:tc>
                <a:extLst>
                  <a:ext uri="{0D108BD9-81ED-4DB2-BD59-A6C34878D82A}">
                    <a16:rowId xmlns:a16="http://schemas.microsoft.com/office/drawing/2014/main" val="10000"/>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Attend graduate/professional school full-time</a:t>
                      </a:r>
                    </a:p>
                  </a:txBody>
                  <a:tcPr>
                    <a:solidFill>
                      <a:schemeClr val="bg1">
                        <a:alpha val="20000"/>
                      </a:schemeClr>
                    </a:solidFill>
                  </a:tcPr>
                </a:tc>
                <a:tc>
                  <a:txBody>
                    <a:bodyPr/>
                    <a:lstStyle/>
                    <a:p>
                      <a:pPr algn="ctr"/>
                      <a:r>
                        <a:rPr lang="en-US" sz="1600" b="1" smtClean="0">
                          <a:solidFill>
                            <a:schemeClr val="bg1"/>
                          </a:solidFill>
                        </a:rPr>
                        <a:t>18.8%</a:t>
                      </a:r>
                      <a:endParaRPr lang="en-US" sz="1600" b="1" dirty="0">
                        <a:solidFill>
                          <a:schemeClr val="bg1"/>
                        </a:solidFill>
                      </a:endParaRPr>
                    </a:p>
                  </a:txBody>
                  <a:tcPr>
                    <a:solidFill>
                      <a:srgbClr val="93328E"/>
                    </a:solidFill>
                  </a:tcPr>
                </a:tc>
                <a:tc>
                  <a:txBody>
                    <a:bodyPr/>
                    <a:lstStyle/>
                    <a:p>
                      <a:pPr algn="ctr"/>
                      <a:r>
                        <a:rPr lang="en-US" sz="1600" b="1" smtClean="0">
                          <a:solidFill>
                            <a:schemeClr val="bg1"/>
                          </a:solidFill>
                        </a:rPr>
                        <a:t>34.3%</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1"/>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Attend graduate/professional school part-time</a:t>
                      </a:r>
                    </a:p>
                  </a:txBody>
                  <a:tcPr>
                    <a:solidFill>
                      <a:schemeClr val="bg1">
                        <a:alpha val="20000"/>
                      </a:schemeClr>
                    </a:solidFill>
                  </a:tcPr>
                </a:tc>
                <a:tc>
                  <a:txBody>
                    <a:bodyPr/>
                    <a:lstStyle/>
                    <a:p>
                      <a:pPr algn="ctr"/>
                      <a:r>
                        <a:rPr lang="en-US" sz="1600" b="1" smtClean="0">
                          <a:solidFill>
                            <a:schemeClr val="bg1"/>
                          </a:solidFill>
                        </a:rPr>
                        <a:t>3.1%</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9.5%</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2"/>
                  </a:ext>
                </a:extLst>
              </a:tr>
              <a:tr h="370840">
                <a:tc>
                  <a:txBody>
                    <a:bodyPr/>
                    <a:lstStyle/>
                    <a:p>
                      <a:endParaRPr lang="en-US" sz="1400" b="1" dirty="0">
                        <a:solidFill>
                          <a:schemeClr val="tx2"/>
                        </a:solidFill>
                      </a:endParaRPr>
                    </a:p>
                  </a:txBody>
                  <a:tcPr>
                    <a:solidFill>
                      <a:schemeClr val="bg1">
                        <a:alpha val="20000"/>
                      </a:schemeClr>
                    </a:solidFill>
                  </a:tcPr>
                </a:tc>
                <a:tc>
                  <a:txBody>
                    <a:bodyPr/>
                    <a:lstStyle/>
                    <a:p>
                      <a:pPr algn="ct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chemeClr val="bg1"/>
                        </a:solidFill>
                      </a:endParaRPr>
                    </a:p>
                  </a:txBody>
                  <a:tcPr>
                    <a:solidFill>
                      <a:srgbClr val="1F2A44"/>
                    </a:solidFill>
                  </a:tcPr>
                </a:tc>
                <a:extLst>
                  <a:ext uri="{0D108BD9-81ED-4DB2-BD59-A6C34878D82A}">
                    <a16:rowId xmlns:a16="http://schemas.microsoft.com/office/drawing/2014/main" val="10003"/>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1" i="0" u="sng" strike="noStrike" cap="none" normalizeH="0" baseline="0" dirty="0">
                          <a:ln>
                            <a:noFill/>
                          </a:ln>
                          <a:solidFill>
                            <a:schemeClr val="tx2"/>
                          </a:solidFill>
                          <a:effectLst/>
                          <a:latin typeface="Garamond" pitchFamily="18" charset="0"/>
                        </a:rPr>
                        <a:t>Current State of Educational Plans</a:t>
                      </a:r>
                    </a:p>
                  </a:txBody>
                  <a:tcPr>
                    <a:solidFill>
                      <a:schemeClr val="bg1">
                        <a:alpha val="20000"/>
                      </a:schemeClr>
                    </a:solidFill>
                  </a:tcPr>
                </a:tc>
                <a:tc>
                  <a:txBody>
                    <a:bodyPr/>
                    <a:lstStyle/>
                    <a:p>
                      <a:pPr algn="ct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chemeClr val="bg1"/>
                        </a:solidFill>
                      </a:endParaRPr>
                    </a:p>
                  </a:txBody>
                  <a:tcPr>
                    <a:solidFill>
                      <a:srgbClr val="1F2A44"/>
                    </a:solidFill>
                  </a:tcPr>
                </a:tc>
                <a:extLst>
                  <a:ext uri="{0D108BD9-81ED-4DB2-BD59-A6C34878D82A}">
                    <a16:rowId xmlns:a16="http://schemas.microsoft.com/office/drawing/2014/main" val="10004"/>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Accepted and will be attending in fall</a:t>
                      </a:r>
                    </a:p>
                  </a:txBody>
                  <a:tcPr marL="85725" marR="0" marT="0" marB="0" anchor="ctr" horzOverflow="overflow">
                    <a:solidFill>
                      <a:schemeClr val="bg1">
                        <a:alpha val="20000"/>
                      </a:schemeClr>
                    </a:solidFill>
                  </a:tcPr>
                </a:tc>
                <a:tc>
                  <a:txBody>
                    <a:bodyPr/>
                    <a:lstStyle/>
                    <a:p>
                      <a:pPr algn="ctr"/>
                      <a:r>
                        <a:rPr lang="en-US" sz="1600" b="1" smtClean="0">
                          <a:solidFill>
                            <a:schemeClr val="bg1"/>
                          </a:solidFill>
                        </a:rPr>
                        <a:t>15.6%</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25.2%</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5"/>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Still awaiting responses, no acceptances</a:t>
                      </a:r>
                    </a:p>
                  </a:txBody>
                  <a:tcPr marL="85725" marR="0" marT="0" marB="0" anchor="ctr" horzOverflow="overflow">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0.0%</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5.7%</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6"/>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No plans to apply to school now or in the future</a:t>
                      </a:r>
                    </a:p>
                  </a:txBody>
                  <a:tcPr marL="85725" marR="0" marT="0" marB="0" anchor="ctr" horzOverflow="overflow">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21.9%</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10.8%</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7"/>
                  </a:ext>
                </a:extLst>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D03FCFC5-10E2-4A97-9FE2-67E9545CBE5A}" type="slidenum">
              <a:rPr lang="en-US" sz="1200" u="none"/>
              <a:pPr algn="r" eaLnBrk="1" hangingPunct="1"/>
              <a:t>34</a:t>
            </a:fld>
            <a:endParaRPr lang="en-US" sz="1200" u="none"/>
          </a:p>
        </p:txBody>
      </p:sp>
      <p:sp>
        <p:nvSpPr>
          <p:cNvPr id="52227" name="Slide Number Placeholder 5"/>
          <p:cNvSpPr>
            <a:spLocks noGrp="1"/>
          </p:cNvSpPr>
          <p:nvPr>
            <p:ph type="sldNum" sz="quarter" idx="11"/>
          </p:nvPr>
        </p:nvSpPr>
        <p:spPr>
          <a:noFill/>
        </p:spPr>
        <p:txBody>
          <a:bodyPr/>
          <a:lstStyle/>
          <a:p>
            <a:fld id="{3D5B78E3-7D4E-4F9B-AB9C-A8B6B6FA1824}" type="slidenum">
              <a:rPr lang="en-US" smtClean="0"/>
              <a:pPr/>
              <a:t>34</a:t>
            </a:fld>
            <a:endParaRPr lang="en-US"/>
          </a:p>
        </p:txBody>
      </p:sp>
      <p:sp>
        <p:nvSpPr>
          <p:cNvPr id="50182" name="Rectangle 2"/>
          <p:cNvSpPr>
            <a:spLocks noGrp="1" noChangeArrowheads="1"/>
          </p:cNvSpPr>
          <p:nvPr>
            <p:ph type="title" idx="4294967295"/>
          </p:nvPr>
        </p:nvSpPr>
        <p:spPr>
          <a:xfrm>
            <a:off x="914400" y="152400"/>
            <a:ext cx="8226425" cy="990600"/>
          </a:xfrm>
        </p:spPr>
        <p:txBody>
          <a:bodyPr/>
          <a:lstStyle/>
          <a:p>
            <a:pPr eaLnBrk="1" hangingPunct="1">
              <a:defRPr/>
            </a:pPr>
            <a:r>
              <a:rPr lang="en-US" dirty="0"/>
              <a:t>Future Plans</a:t>
            </a:r>
            <a:r>
              <a:rPr lang="en-US" sz="2000" dirty="0"/>
              <a:t/>
            </a:r>
            <a:br>
              <a:rPr lang="en-US" sz="2000" dirty="0"/>
            </a:br>
            <a:r>
              <a:rPr lang="en-US" sz="1600" dirty="0"/>
              <a:t/>
            </a:r>
            <a:br>
              <a:rPr lang="en-US" sz="1600" dirty="0"/>
            </a:br>
            <a:r>
              <a:rPr lang="en-US" sz="2200" dirty="0">
                <a:solidFill>
                  <a:schemeClr val="accent4"/>
                </a:solidFill>
              </a:rPr>
              <a:t>Probable Career/Occupation</a:t>
            </a:r>
          </a:p>
        </p:txBody>
      </p:sp>
      <p:graphicFrame>
        <p:nvGraphicFramePr>
          <p:cNvPr id="409674" name="future plans"/>
          <p:cNvGraphicFramePr>
            <a:graphicFrameLocks noGrp="1"/>
          </p:cNvGraphicFramePr>
          <p:nvPr>
            <p:custDataLst>
              <p:tags r:id="rId1"/>
            </p:custDataLst>
            <p:extLst>
              <p:ext uri="{D42A27DB-BD31-4B8C-83A1-F6EECF244321}">
                <p14:modId xmlns:p14="http://schemas.microsoft.com/office/powerpoint/2010/main" val="3093059708"/>
              </p:ext>
            </p:extLst>
          </p:nvPr>
        </p:nvGraphicFramePr>
        <p:xfrm>
          <a:off x="312737" y="1676400"/>
          <a:ext cx="8602662" cy="4229102"/>
        </p:xfrm>
        <a:graphic>
          <a:graphicData uri="http://schemas.openxmlformats.org/drawingml/2006/table">
            <a:tbl>
              <a:tblPr/>
              <a:tblGrid>
                <a:gridCol w="2212112">
                  <a:extLst>
                    <a:ext uri="{9D8B030D-6E8A-4147-A177-3AD203B41FA5}">
                      <a16:colId xmlns:a16="http://schemas.microsoft.com/office/drawing/2014/main" val="20000"/>
                    </a:ext>
                  </a:extLst>
                </a:gridCol>
                <a:gridCol w="751751">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400386">
                  <a:extLst>
                    <a:ext uri="{9D8B030D-6E8A-4147-A177-3AD203B41FA5}">
                      <a16:colId xmlns:a16="http://schemas.microsoft.com/office/drawing/2014/main" val="20003"/>
                    </a:ext>
                  </a:extLst>
                </a:gridCol>
                <a:gridCol w="2800014">
                  <a:extLst>
                    <a:ext uri="{9D8B030D-6E8A-4147-A177-3AD203B41FA5}">
                      <a16:colId xmlns:a16="http://schemas.microsoft.com/office/drawing/2014/main" val="20004"/>
                    </a:ext>
                  </a:extLst>
                </a:gridCol>
                <a:gridCol w="825629">
                  <a:extLst>
                    <a:ext uri="{9D8B030D-6E8A-4147-A177-3AD203B41FA5}">
                      <a16:colId xmlns:a16="http://schemas.microsoft.com/office/drawing/2014/main" val="20005"/>
                    </a:ext>
                  </a:extLst>
                </a:gridCol>
                <a:gridCol w="774570">
                  <a:extLst>
                    <a:ext uri="{9D8B030D-6E8A-4147-A177-3AD203B41FA5}">
                      <a16:colId xmlns:a16="http://schemas.microsoft.com/office/drawing/2014/main" val="20006"/>
                    </a:ext>
                  </a:extLst>
                </a:gridCol>
              </a:tblGrid>
              <a:tr h="560822">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600" b="1" i="0" u="sng" strike="noStrike" cap="none" normalizeH="0" baseline="0" dirty="0">
                          <a:ln>
                            <a:noFill/>
                          </a:ln>
                          <a:solidFill>
                            <a:schemeClr val="tx1"/>
                          </a:solidFill>
                          <a:effectLst/>
                          <a:latin typeface="Garamond" pitchFamily="18" charset="0"/>
                        </a:rPr>
                        <a:t>Career/Occupation</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 </a:t>
                      </a:r>
                      <a:r>
                        <a:rPr kumimoji="0" lang="en-US" sz="1400" b="1" i="0" u="sng" strike="noStrike" cap="none" normalizeH="0" baseline="0" dirty="0">
                          <a:ln>
                            <a:noFill/>
                          </a:ln>
                          <a:solidFill>
                            <a:schemeClr val="bg1"/>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600" b="1" i="0" u="sng" strike="noStrike" cap="none" normalizeH="0" baseline="0" dirty="0">
                          <a:ln>
                            <a:noFill/>
                          </a:ln>
                          <a:solidFill>
                            <a:schemeClr val="tx1"/>
                          </a:solidFill>
                          <a:effectLst/>
                          <a:latin typeface="Garamond" pitchFamily="18" charset="0"/>
                        </a:rPr>
                        <a:t>Career/Occupation</a:t>
                      </a: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1"/>
                          </a:solidFill>
                          <a:effectLst/>
                          <a:latin typeface="Garamond" pitchFamily="18" charset="0"/>
                        </a:rPr>
                        <a:t> Inst</a:t>
                      </a:r>
                    </a:p>
                  </a:txBody>
                  <a:tcPr marL="91436" marR="91436" marT="45715" marB="45715" anchor="ctr"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0"/>
                  </a:ext>
                </a:extLst>
              </a:tr>
              <a:tr h="366828">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chemeClr val="tx2"/>
                          </a:solidFill>
                          <a:effectLst/>
                          <a:latin typeface="Garamond" pitchFamily="18" charset="0"/>
                        </a:rPr>
                        <a:t>Artist</a:t>
                      </a: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5.1%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4.1%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Health professional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5.1%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11.3%</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1"/>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Business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2.6%</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10.6%</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Homemaker (full-time)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2"/>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Business (Clerical)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1.5%</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Lawyer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7.7%</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3"/>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Clergy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Military (career)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10"/>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College Teacher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2.6%</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2.7%</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Nurse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4"/>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Doctor (MD or DDS)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5.1%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10.1%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Research Scientist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17.9%</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7.4%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5"/>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Education (secondary)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2.4%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Social/Welfare/Rec Worker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2.6%</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4.6%</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6"/>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Education (elementary)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2.6%</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1.3%</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Skilled worker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7"/>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400" b="1" i="0" u="none" strike="noStrike" cap="none" normalizeH="0" baseline="0" dirty="0">
                          <a:ln>
                            <a:noFill/>
                          </a:ln>
                          <a:solidFill>
                            <a:schemeClr val="tx2"/>
                          </a:solidFill>
                          <a:effectLst/>
                          <a:latin typeface="Garamond" pitchFamily="18" charset="0"/>
                        </a:rPr>
                        <a:t>Engineer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17.9%</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18.4%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Other choice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15.4%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11.8%</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8"/>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Farmer or forester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15.4%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0.8%</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Undecided</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5.7%</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9"/>
                  </a:ext>
                </a:extLst>
              </a:tr>
            </a:tbl>
          </a:graphicData>
        </a:graphic>
      </p:graphicFrame>
      <p:sp>
        <p:nvSpPr>
          <p:cNvPr id="6" name="Footer Placeholder 5"/>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48B3C719-0D47-4963-99E4-9A77EC12813D}" type="slidenum">
              <a:rPr lang="en-US" sz="1200" u="none"/>
              <a:pPr algn="r" eaLnBrk="1" hangingPunct="1"/>
              <a:t>35</a:t>
            </a:fld>
            <a:endParaRPr lang="en-US" sz="1200" u="none"/>
          </a:p>
        </p:txBody>
      </p:sp>
      <p:sp>
        <p:nvSpPr>
          <p:cNvPr id="53251" name="Slide Number Placeholder 5"/>
          <p:cNvSpPr>
            <a:spLocks noGrp="1"/>
          </p:cNvSpPr>
          <p:nvPr>
            <p:ph type="sldNum" sz="quarter" idx="11"/>
          </p:nvPr>
        </p:nvSpPr>
        <p:spPr>
          <a:noFill/>
        </p:spPr>
        <p:txBody>
          <a:bodyPr/>
          <a:lstStyle/>
          <a:p>
            <a:fld id="{20EA62FC-5393-4F90-9ECC-7ABE9142C93B}" type="slidenum">
              <a:rPr lang="en-US" smtClean="0"/>
              <a:pPr/>
              <a:t>35</a:t>
            </a:fld>
            <a:endParaRPr lang="en-US"/>
          </a:p>
        </p:txBody>
      </p:sp>
      <p:sp>
        <p:nvSpPr>
          <p:cNvPr id="52230" name="Rectangle 2"/>
          <p:cNvSpPr>
            <a:spLocks noGrp="1" noChangeArrowheads="1"/>
          </p:cNvSpPr>
          <p:nvPr>
            <p:ph type="title" idx="4294967295"/>
          </p:nvPr>
        </p:nvSpPr>
        <p:spPr>
          <a:xfrm>
            <a:off x="914400" y="152400"/>
            <a:ext cx="8226425" cy="1676400"/>
          </a:xfrm>
        </p:spPr>
        <p:txBody>
          <a:bodyPr/>
          <a:lstStyle/>
          <a:p>
            <a:pPr eaLnBrk="1" hangingPunct="1">
              <a:defRPr/>
            </a:pPr>
            <a:r>
              <a:rPr lang="en-US" dirty="0"/>
              <a:t>Future Plans</a:t>
            </a:r>
            <a:br>
              <a:rPr lang="en-US" dirty="0"/>
            </a:br>
            <a:r>
              <a:rPr lang="en-US" sz="1600" dirty="0">
                <a:solidFill>
                  <a:schemeClr val="accent1">
                    <a:lumMod val="50000"/>
                  </a:schemeClr>
                </a:solidFill>
              </a:rPr>
              <a:t/>
            </a:r>
            <a:br>
              <a:rPr lang="en-US" sz="1600" dirty="0">
                <a:solidFill>
                  <a:schemeClr val="accent1">
                    <a:lumMod val="50000"/>
                  </a:schemeClr>
                </a:solidFill>
              </a:rPr>
            </a:br>
            <a:r>
              <a:rPr lang="en-US" sz="1800" dirty="0">
                <a:solidFill>
                  <a:schemeClr val="accent4"/>
                </a:solidFill>
              </a:rPr>
              <a:t>When thinking about your career path after college, </a:t>
            </a:r>
            <a:br>
              <a:rPr lang="en-US" sz="1800" dirty="0">
                <a:solidFill>
                  <a:schemeClr val="accent4"/>
                </a:solidFill>
              </a:rPr>
            </a:br>
            <a:r>
              <a:rPr lang="en-US" sz="1800" dirty="0">
                <a:solidFill>
                  <a:schemeClr val="accent4"/>
                </a:solidFill>
              </a:rPr>
              <a:t>how important are the following considerations:</a:t>
            </a:r>
            <a:br>
              <a:rPr lang="en-US" sz="1800" dirty="0">
                <a:solidFill>
                  <a:schemeClr val="accent4"/>
                </a:solidFill>
              </a:rPr>
            </a:br>
            <a:r>
              <a:rPr lang="en-US" sz="1200" dirty="0">
                <a:solidFill>
                  <a:schemeClr val="accent1"/>
                </a:solidFill>
              </a:rPr>
              <a:t/>
            </a:r>
            <a:br>
              <a:rPr lang="en-US" sz="1200" dirty="0">
                <a:solidFill>
                  <a:schemeClr val="accent1"/>
                </a:solidFill>
              </a:rPr>
            </a:br>
            <a:r>
              <a:rPr lang="en-US" sz="1200" b="0" dirty="0"/>
              <a:t>(Percentages combine “Essential” and “Very Important” responses)</a:t>
            </a:r>
          </a:p>
        </p:txBody>
      </p:sp>
      <p:graphicFrame>
        <p:nvGraphicFramePr>
          <p:cNvPr id="6" name="Table 5"/>
          <p:cNvGraphicFramePr>
            <a:graphicFrameLocks noGrp="1"/>
          </p:cNvGraphicFramePr>
          <p:nvPr>
            <p:extLst>
              <p:ext uri="{D42A27DB-BD31-4B8C-83A1-F6EECF244321}">
                <p14:modId xmlns:p14="http://schemas.microsoft.com/office/powerpoint/2010/main" val="4219056335"/>
              </p:ext>
            </p:extLst>
          </p:nvPr>
        </p:nvGraphicFramePr>
        <p:xfrm>
          <a:off x="914400" y="1914144"/>
          <a:ext cx="7543800" cy="4450080"/>
        </p:xfrm>
        <a:graphic>
          <a:graphicData uri="http://schemas.openxmlformats.org/drawingml/2006/table">
            <a:tbl>
              <a:tblPr bandCol="1">
                <a:tableStyleId>{D27102A9-8310-4765-A935-A1911B00CA55}</a:tableStyleId>
              </a:tblPr>
              <a:tblGrid>
                <a:gridCol w="2514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tblGrid>
              <a:tr h="370840">
                <a:tc>
                  <a:txBody>
                    <a:bodyPr/>
                    <a:lstStyle/>
                    <a:p>
                      <a:endParaRPr lang="en-US" b="1" dirty="0">
                        <a:solidFill>
                          <a:schemeClr val="tx2"/>
                        </a:solidFill>
                      </a:endParaRPr>
                    </a:p>
                  </a:txBody>
                  <a:tcPr>
                    <a:solidFill>
                      <a:schemeClr val="bg1">
                        <a:alpha val="20000"/>
                      </a:schemeClr>
                    </a:solidFill>
                  </a:tcPr>
                </a:tc>
                <a:tc>
                  <a:txBody>
                    <a:bodyPr/>
                    <a:lstStyle/>
                    <a:p>
                      <a:pPr algn="ctr"/>
                      <a:r>
                        <a:rPr lang="en-US" sz="1600" b="1" dirty="0">
                          <a:solidFill>
                            <a:schemeClr val="bg1"/>
                          </a:solidFill>
                        </a:rPr>
                        <a:t>Your</a:t>
                      </a:r>
                      <a:r>
                        <a:rPr lang="en-US" sz="1600" b="1" baseline="0" dirty="0">
                          <a:solidFill>
                            <a:schemeClr val="bg1"/>
                          </a:solidFill>
                        </a:rPr>
                        <a:t> Institution</a:t>
                      </a:r>
                      <a:endParaRPr lang="en-US" sz="1600" b="1" dirty="0">
                        <a:solidFill>
                          <a:schemeClr val="bg1"/>
                        </a:solidFill>
                      </a:endParaRPr>
                    </a:p>
                  </a:txBody>
                  <a:tcPr>
                    <a:solidFill>
                      <a:srgbClr val="93328E"/>
                    </a:solidFill>
                  </a:tcPr>
                </a:tc>
                <a:tc>
                  <a:txBody>
                    <a:bodyPr/>
                    <a:lstStyle/>
                    <a:p>
                      <a:pPr algn="ctr"/>
                      <a:r>
                        <a:rPr lang="en-US" sz="1600" b="1" dirty="0">
                          <a:solidFill>
                            <a:schemeClr val="bg1"/>
                          </a:solidFill>
                        </a:rPr>
                        <a:t>Comparison Group</a:t>
                      </a:r>
                    </a:p>
                  </a:txBody>
                  <a:tcPr>
                    <a:solidFill>
                      <a:srgbClr val="1F2A44"/>
                    </a:solidFill>
                  </a:tcPr>
                </a:tc>
                <a:extLst>
                  <a:ext uri="{0D108BD9-81ED-4DB2-BD59-A6C34878D82A}">
                    <a16:rowId xmlns:a16="http://schemas.microsoft.com/office/drawing/2014/main" val="10000"/>
                  </a:ext>
                </a:extLst>
              </a:tr>
              <a:tr h="370840">
                <a:tc>
                  <a:txBody>
                    <a:bodyPr/>
                    <a:lstStyle/>
                    <a:p>
                      <a:r>
                        <a:rPr lang="en-US" sz="1400" b="1" dirty="0">
                          <a:solidFill>
                            <a:schemeClr val="tx2"/>
                          </a:solidFill>
                        </a:rPr>
                        <a:t>Work/Life</a:t>
                      </a:r>
                      <a:r>
                        <a:rPr lang="en-US" sz="1400" b="1" baseline="0" dirty="0">
                          <a:solidFill>
                            <a:schemeClr val="tx2"/>
                          </a:solidFill>
                        </a:rPr>
                        <a:t> balance</a:t>
                      </a:r>
                    </a:p>
                  </a:txBody>
                  <a:tcPr>
                    <a:solidFill>
                      <a:schemeClr val="bg1">
                        <a:alpha val="20000"/>
                      </a:schemeClr>
                    </a:solidFill>
                  </a:tcPr>
                </a:tc>
                <a:tc>
                  <a:txBody>
                    <a:bodyPr/>
                    <a:lstStyle/>
                    <a:p>
                      <a:pPr algn="ctr"/>
                      <a:r>
                        <a:rPr lang="en-US" sz="1600" b="1" smtClean="0">
                          <a:solidFill>
                            <a:schemeClr val="bg1"/>
                          </a:solidFill>
                        </a:rPr>
                        <a:t>84.4%</a:t>
                      </a:r>
                      <a:endParaRPr lang="en-US" sz="1600" b="1" dirty="0">
                        <a:solidFill>
                          <a:schemeClr val="bg1"/>
                        </a:solidFill>
                      </a:endParaRPr>
                    </a:p>
                  </a:txBody>
                  <a:tcPr>
                    <a:solidFill>
                      <a:srgbClr val="93328E"/>
                    </a:solidFill>
                  </a:tcPr>
                </a:tc>
                <a:tc>
                  <a:txBody>
                    <a:bodyPr/>
                    <a:lstStyle/>
                    <a:p>
                      <a:pPr algn="ctr"/>
                      <a:r>
                        <a:rPr lang="en-US" sz="1600" b="1" smtClean="0">
                          <a:solidFill>
                            <a:schemeClr val="bg1"/>
                          </a:solidFill>
                        </a:rPr>
                        <a:t>88.5%</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1"/>
                  </a:ext>
                </a:extLst>
              </a:tr>
              <a:tr h="370840">
                <a:tc>
                  <a:txBody>
                    <a:bodyPr/>
                    <a:lstStyle/>
                    <a:p>
                      <a:r>
                        <a:rPr lang="en-US" sz="1400" b="1" dirty="0">
                          <a:solidFill>
                            <a:schemeClr val="tx2"/>
                          </a:solidFill>
                        </a:rPr>
                        <a:t>Stable,</a:t>
                      </a:r>
                      <a:r>
                        <a:rPr lang="en-US" sz="1400" b="1" baseline="0" dirty="0">
                          <a:solidFill>
                            <a:schemeClr val="tx2"/>
                          </a:solidFill>
                        </a:rPr>
                        <a:t> secure future</a:t>
                      </a:r>
                      <a:endParaRPr lang="en-US" sz="1400" b="1" dirty="0">
                        <a:solidFill>
                          <a:schemeClr val="tx2"/>
                        </a:solidFill>
                      </a:endParaRPr>
                    </a:p>
                  </a:txBody>
                  <a:tcPr>
                    <a:solidFill>
                      <a:schemeClr val="bg1">
                        <a:alpha val="20000"/>
                      </a:schemeClr>
                    </a:solidFill>
                  </a:tcPr>
                </a:tc>
                <a:tc>
                  <a:txBody>
                    <a:bodyPr/>
                    <a:lstStyle/>
                    <a:p>
                      <a:pPr algn="ctr"/>
                      <a:r>
                        <a:rPr lang="en-US" sz="1600" b="1" smtClean="0">
                          <a:solidFill>
                            <a:schemeClr val="bg1"/>
                          </a:solidFill>
                        </a:rPr>
                        <a:t>80.6%</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88.3%</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2"/>
                  </a:ext>
                </a:extLst>
              </a:tr>
              <a:tr h="370840">
                <a:tc>
                  <a:txBody>
                    <a:bodyPr/>
                    <a:lstStyle/>
                    <a:p>
                      <a:r>
                        <a:rPr lang="en-US" sz="1400" b="1" dirty="0">
                          <a:solidFill>
                            <a:schemeClr val="tx2"/>
                          </a:solidFill>
                        </a:rPr>
                        <a:t>Availability of jobs</a:t>
                      </a:r>
                    </a:p>
                  </a:txBody>
                  <a:tcPr>
                    <a:solidFill>
                      <a:schemeClr val="bg1">
                        <a:alpha val="20000"/>
                      </a:schemeClr>
                    </a:solidFill>
                  </a:tcPr>
                </a:tc>
                <a:tc>
                  <a:txBody>
                    <a:bodyPr/>
                    <a:lstStyle/>
                    <a:p>
                      <a:pPr algn="ctr"/>
                      <a:r>
                        <a:rPr lang="en-US" sz="1600" b="1" smtClean="0">
                          <a:solidFill>
                            <a:schemeClr val="bg1"/>
                          </a:solidFill>
                        </a:rPr>
                        <a:t>71.9%</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80.8%</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3"/>
                  </a:ext>
                </a:extLst>
              </a:tr>
              <a:tr h="370840">
                <a:tc>
                  <a:txBody>
                    <a:bodyPr/>
                    <a:lstStyle/>
                    <a:p>
                      <a:r>
                        <a:rPr lang="en-US" sz="1400" b="1" dirty="0">
                          <a:solidFill>
                            <a:schemeClr val="tx2"/>
                          </a:solidFill>
                        </a:rPr>
                        <a:t>Ability to pay off debt</a:t>
                      </a:r>
                    </a:p>
                  </a:txBody>
                  <a:tcPr>
                    <a:solidFill>
                      <a:schemeClr val="bg1">
                        <a:alpha val="20000"/>
                      </a:schemeClr>
                    </a:solidFill>
                  </a:tcPr>
                </a:tc>
                <a:tc>
                  <a:txBody>
                    <a:bodyPr/>
                    <a:lstStyle/>
                    <a:p>
                      <a:pPr algn="ctr"/>
                      <a:r>
                        <a:rPr lang="en-US" sz="1600" b="1" smtClean="0">
                          <a:solidFill>
                            <a:schemeClr val="bg1"/>
                          </a:solidFill>
                        </a:rPr>
                        <a:t>78.1%</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74.9%</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4"/>
                  </a:ext>
                </a:extLst>
              </a:tr>
              <a:tr h="370840">
                <a:tc>
                  <a:txBody>
                    <a:bodyPr/>
                    <a:lstStyle/>
                    <a:p>
                      <a:r>
                        <a:rPr lang="en-US" sz="1400" b="1" dirty="0">
                          <a:solidFill>
                            <a:schemeClr val="tx2"/>
                          </a:solidFill>
                        </a:rPr>
                        <a:t>Leadership potential</a:t>
                      </a:r>
                    </a:p>
                  </a:txBody>
                  <a:tcPr>
                    <a:solidFill>
                      <a:schemeClr val="bg1">
                        <a:alpha val="20000"/>
                      </a:schemeClr>
                    </a:solidFill>
                  </a:tcPr>
                </a:tc>
                <a:tc>
                  <a:txBody>
                    <a:bodyPr/>
                    <a:lstStyle/>
                    <a:p>
                      <a:pPr algn="ctr"/>
                      <a:r>
                        <a:rPr lang="en-US" sz="1600" b="1" smtClean="0">
                          <a:solidFill>
                            <a:schemeClr val="bg1"/>
                          </a:solidFill>
                        </a:rPr>
                        <a:t>50.0%</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59.5%</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5"/>
                  </a:ext>
                </a:extLst>
              </a:tr>
              <a:tr h="370840">
                <a:tc>
                  <a:txBody>
                    <a:bodyPr/>
                    <a:lstStyle/>
                    <a:p>
                      <a:r>
                        <a:rPr lang="en-US" sz="1400" b="1" dirty="0">
                          <a:solidFill>
                            <a:schemeClr val="tx2"/>
                          </a:solidFill>
                        </a:rPr>
                        <a:t>Expression of personal</a:t>
                      </a:r>
                      <a:r>
                        <a:rPr lang="en-US" sz="1400" b="1" baseline="0" dirty="0">
                          <a:solidFill>
                            <a:schemeClr val="tx2"/>
                          </a:solidFill>
                        </a:rPr>
                        <a:t> values</a:t>
                      </a:r>
                      <a:endParaRPr lang="en-US" sz="1400" b="1" dirty="0">
                        <a:solidFill>
                          <a:schemeClr val="tx2"/>
                        </a:solidFill>
                      </a:endParaRP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59.4%</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63.8%</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6"/>
                  </a:ext>
                </a:extLst>
              </a:tr>
              <a:tr h="370840">
                <a:tc>
                  <a:txBody>
                    <a:bodyPr/>
                    <a:lstStyle/>
                    <a:p>
                      <a:r>
                        <a:rPr lang="en-US" sz="1400" b="1" dirty="0">
                          <a:solidFill>
                            <a:schemeClr val="tx2"/>
                          </a:solidFill>
                        </a:rPr>
                        <a:t>Creativity and initiative</a:t>
                      </a: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59.4%</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59.0%</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8"/>
                  </a:ext>
                </a:extLst>
              </a:tr>
              <a:tr h="370840">
                <a:tc>
                  <a:txBody>
                    <a:bodyPr/>
                    <a:lstStyle/>
                    <a:p>
                      <a:r>
                        <a:rPr lang="en-US" sz="1400" b="1" dirty="0">
                          <a:solidFill>
                            <a:schemeClr val="tx2"/>
                          </a:solidFill>
                        </a:rPr>
                        <a:t>High income potential</a:t>
                      </a: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46.9%</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68.4%</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9"/>
                  </a:ext>
                </a:extLst>
              </a:tr>
              <a:tr h="370840">
                <a:tc>
                  <a:txBody>
                    <a:bodyPr/>
                    <a:lstStyle/>
                    <a:p>
                      <a:r>
                        <a:rPr lang="en-US" sz="1400" b="1" dirty="0">
                          <a:solidFill>
                            <a:schemeClr val="tx2"/>
                          </a:solidFill>
                        </a:rPr>
                        <a:t>Working for social change</a:t>
                      </a: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40.7%</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47.9%</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10"/>
                  </a:ext>
                </a:extLst>
              </a:tr>
              <a:tr h="370840">
                <a:tc>
                  <a:txBody>
                    <a:bodyPr/>
                    <a:lstStyle/>
                    <a:p>
                      <a:r>
                        <a:rPr lang="en-US" sz="1400" b="1" dirty="0">
                          <a:solidFill>
                            <a:schemeClr val="tx2"/>
                          </a:solidFill>
                        </a:rPr>
                        <a:t>Social</a:t>
                      </a:r>
                      <a:r>
                        <a:rPr lang="en-US" sz="1400" b="1" baseline="0" dirty="0">
                          <a:solidFill>
                            <a:schemeClr val="tx2"/>
                          </a:solidFill>
                        </a:rPr>
                        <a:t> recognition or status</a:t>
                      </a:r>
                      <a:endParaRPr lang="en-US" sz="1400" b="1" dirty="0">
                        <a:solidFill>
                          <a:schemeClr val="tx2"/>
                        </a:solidFill>
                      </a:endParaRP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28.2%</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31.4%</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11"/>
                  </a:ext>
                </a:extLst>
              </a:tr>
              <a:tr h="370840">
                <a:tc>
                  <a:txBody>
                    <a:bodyPr/>
                    <a:lstStyle/>
                    <a:p>
                      <a:r>
                        <a:rPr lang="en-US" sz="1400" b="1" dirty="0">
                          <a:solidFill>
                            <a:schemeClr val="tx2"/>
                          </a:solidFill>
                        </a:rPr>
                        <a:t>Connection to college major</a:t>
                      </a: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50.0%</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57.2%</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12"/>
                  </a:ext>
                </a:extLst>
              </a:tr>
            </a:tbl>
          </a:graphicData>
        </a:graphic>
      </p:graphicFrame>
      <p:sp>
        <p:nvSpPr>
          <p:cNvPr id="7" name="Footer Placeholder 6"/>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ctrTitle" sz="quarter"/>
          </p:nvPr>
        </p:nvSpPr>
        <p:spPr>
          <a:xfrm>
            <a:off x="0" y="2813050"/>
            <a:ext cx="9144000" cy="1301750"/>
          </a:xfrm>
          <a:solidFill>
            <a:schemeClr val="accent4"/>
          </a:solidFill>
          <a:ln w="9525">
            <a:solidFill>
              <a:schemeClr val="tx2"/>
            </a:solidFill>
          </a:ln>
        </p:spPr>
        <p:txBody>
          <a:bodyPr anchor="ctr"/>
          <a:lstStyle/>
          <a:p>
            <a:pPr eaLnBrk="1" hangingPunct="1">
              <a:defRPr/>
            </a:pPr>
            <a:r>
              <a:rPr lang="en-US" dirty="0">
                <a:solidFill>
                  <a:schemeClr val="bg1"/>
                </a:solidFill>
              </a:rPr>
              <a:t>Satisfaction</a:t>
            </a:r>
          </a:p>
        </p:txBody>
      </p:sp>
      <p:sp>
        <p:nvSpPr>
          <p:cNvPr id="54275" name="Subtitle 5"/>
          <p:cNvSpPr>
            <a:spLocks noGrp="1"/>
          </p:cNvSpPr>
          <p:nvPr>
            <p:ph type="subTitle" sz="quarter" idx="1"/>
          </p:nvPr>
        </p:nvSpPr>
        <p:spPr>
          <a:xfrm>
            <a:off x="1371600" y="4343400"/>
            <a:ext cx="6400800" cy="1752600"/>
          </a:xfrm>
        </p:spPr>
        <p:txBody>
          <a:bodyPr/>
          <a:lstStyle/>
          <a:p>
            <a:pPr>
              <a:defRPr/>
            </a:pPr>
            <a:r>
              <a:rPr lang="en-US" sz="2400" b="1" dirty="0">
                <a:solidFill>
                  <a:schemeClr val="accent4"/>
                </a:solidFill>
                <a:effectLst/>
              </a:rPr>
              <a:t>Understanding how students perceive their college experience identifies areas that are working well and sheds light on those that need improvement.</a:t>
            </a:r>
          </a:p>
        </p:txBody>
      </p:sp>
      <p:sp>
        <p:nvSpPr>
          <p:cNvPr id="54277" name="Rectangle 4"/>
          <p:cNvSpPr>
            <a:spLocks noChangeArrowheads="1"/>
          </p:cNvSpPr>
          <p:nvPr/>
        </p:nvSpPr>
        <p:spPr bwMode="auto">
          <a:xfrm>
            <a:off x="2286000" y="2613025"/>
            <a:ext cx="4572000" cy="400050"/>
          </a:xfrm>
          <a:prstGeom prst="rect">
            <a:avLst/>
          </a:prstGeom>
          <a:noFill/>
          <a:ln w="9525">
            <a:noFill/>
            <a:miter lim="800000"/>
            <a:headEnd/>
            <a:tailEnd/>
          </a:ln>
        </p:spPr>
        <p:txBody>
          <a:bodyPr>
            <a:spAutoFit/>
          </a:bodyPr>
          <a:lstStyle/>
          <a:p>
            <a:endParaRPr lang="en-US"/>
          </a:p>
        </p:txBody>
      </p:sp>
      <p:sp>
        <p:nvSpPr>
          <p:cNvPr id="5" name="Footer Placeholder 7"/>
          <p:cNvSpPr>
            <a:spLocks noGrp="1"/>
          </p:cNvSpPr>
          <p:nvPr>
            <p:ph type="ftr" sz="quarter" idx="10"/>
          </p:nvPr>
        </p:nvSpPr>
        <p:spPr>
          <a:xfrm>
            <a:off x="228600" y="6400800"/>
            <a:ext cx="2895600" cy="457200"/>
          </a:xfrm>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37</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Overall Satisfaction</a:t>
            </a:r>
            <a:br>
              <a:rPr lang="en-US" dirty="0">
                <a:solidFill>
                  <a:srgbClr val="1F2A44"/>
                </a:solidFill>
              </a:rPr>
            </a:br>
            <a:r>
              <a:rPr lang="en-US" sz="1600" dirty="0">
                <a:solidFill>
                  <a:srgbClr val="1F2A44"/>
                </a:solidFill>
              </a:rPr>
              <a:t/>
            </a:r>
            <a:br>
              <a:rPr lang="en-US" sz="1600" dirty="0">
                <a:solidFill>
                  <a:srgbClr val="1F2A44"/>
                </a:solidFill>
              </a:rPr>
            </a:br>
            <a:r>
              <a:rPr lang="en-US" sz="1800" i="1" dirty="0">
                <a:solidFill>
                  <a:srgbClr val="93328E"/>
                </a:solidFill>
              </a:rPr>
              <a:t>Overall Satisfaction </a:t>
            </a:r>
            <a:r>
              <a:rPr lang="en-US" sz="1800" dirty="0">
                <a:solidFill>
                  <a:srgbClr val="93328E"/>
                </a:solidFill>
              </a:rPr>
              <a:t>measures students’ satisfaction with the college experience. </a:t>
            </a:r>
            <a:endParaRPr lang="en-US" sz="1600" dirty="0">
              <a:solidFill>
                <a:schemeClr val="accent4"/>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37</a:t>
            </a:fld>
            <a:endParaRPr lang="en-US"/>
          </a:p>
        </p:txBody>
      </p:sp>
      <p:sp>
        <p:nvSpPr>
          <p:cNvPr id="11271" name="TextBox 9"/>
          <p:cNvSpPr txBox="1">
            <a:spLocks noChangeArrowheads="1"/>
          </p:cNvSpPr>
          <p:nvPr/>
        </p:nvSpPr>
        <p:spPr bwMode="auto">
          <a:xfrm>
            <a:off x="5791200" y="1981200"/>
            <a:ext cx="3048000" cy="1815882"/>
          </a:xfrm>
          <a:prstGeom prst="rect">
            <a:avLst/>
          </a:prstGeom>
          <a:noFill/>
          <a:ln w="9525">
            <a:noFill/>
            <a:miter lim="800000"/>
            <a:headEnd/>
            <a:tailEnd/>
          </a:ln>
        </p:spPr>
        <p:txBody>
          <a:bodyPr>
            <a:spAutoFit/>
          </a:bodyPr>
          <a:lstStyle/>
          <a:p>
            <a:pPr>
              <a:defRPr/>
            </a:pPr>
            <a:r>
              <a:rPr lang="en-US" sz="1400" u="none" dirty="0">
                <a:solidFill>
                  <a:schemeClr val="accent1">
                    <a:lumMod val="50000"/>
                  </a:schemeClr>
                </a:solidFill>
              </a:rPr>
              <a:t>	</a:t>
            </a:r>
            <a:r>
              <a:rPr lang="en-US" sz="1400" b="1" dirty="0">
                <a:solidFill>
                  <a:schemeClr val="tx2"/>
                </a:solidFill>
              </a:rPr>
              <a:t>Construct Items</a:t>
            </a:r>
          </a:p>
          <a:p>
            <a:pPr>
              <a:defRPr/>
            </a:pPr>
            <a:endParaRPr lang="en-US" sz="1400" b="1" dirty="0">
              <a:solidFill>
                <a:schemeClr val="tx2"/>
              </a:solidFill>
            </a:endParaRPr>
          </a:p>
          <a:p>
            <a:pPr marL="285750" indent="-285750">
              <a:buFont typeface="Arial" panose="020B0604020202020204" pitchFamily="34" charset="0"/>
              <a:buChar char="•"/>
              <a:defRPr/>
            </a:pPr>
            <a:r>
              <a:rPr lang="en-US" sz="1400" b="1" u="none" dirty="0">
                <a:solidFill>
                  <a:schemeClr val="tx2"/>
                </a:solidFill>
              </a:rPr>
              <a:t>Overall college experience</a:t>
            </a:r>
          </a:p>
          <a:p>
            <a:pPr marL="285750" indent="-285750">
              <a:buFont typeface="Arial" panose="020B0604020202020204" pitchFamily="34" charset="0"/>
              <a:buChar char="•"/>
              <a:defRPr/>
            </a:pPr>
            <a:r>
              <a:rPr lang="en-US" sz="1400" b="1" u="none" dirty="0">
                <a:solidFill>
                  <a:schemeClr val="tx2"/>
                </a:solidFill>
              </a:rPr>
              <a:t>If you could make your college choice over, would </a:t>
            </a:r>
            <a:r>
              <a:rPr lang="en-US" sz="1400" b="1" u="none" dirty="0" smtClean="0">
                <a:solidFill>
                  <a:schemeClr val="tx2"/>
                </a:solidFill>
              </a:rPr>
              <a:t>you still </a:t>
            </a:r>
            <a:r>
              <a:rPr lang="en-US" sz="1400" b="1" u="none" dirty="0">
                <a:solidFill>
                  <a:schemeClr val="tx2"/>
                </a:solidFill>
              </a:rPr>
              <a:t>choose to enroll at your current college</a:t>
            </a:r>
          </a:p>
          <a:p>
            <a:pPr marL="285750" indent="-285750">
              <a:buFont typeface="Arial" panose="020B0604020202020204" pitchFamily="34" charset="0"/>
              <a:buChar char="•"/>
              <a:defRPr/>
            </a:pPr>
            <a:r>
              <a:rPr lang="en-US" sz="1400" b="1" u="none" dirty="0">
                <a:solidFill>
                  <a:schemeClr val="tx2"/>
                </a:solidFill>
              </a:rPr>
              <a:t>Overall quality of </a:t>
            </a:r>
            <a:r>
              <a:rPr lang="en-US" sz="1400" b="1" u="none" dirty="0" smtClean="0">
                <a:solidFill>
                  <a:schemeClr val="tx2"/>
                </a:solidFill>
              </a:rPr>
              <a:t>instruction</a:t>
            </a:r>
            <a:endParaRPr lang="en-US" sz="1400" b="1" u="none" dirty="0">
              <a:solidFill>
                <a:schemeClr val="tx2"/>
              </a:solidFill>
            </a:endParaRPr>
          </a:p>
        </p:txBody>
      </p:sp>
      <p:graphicFrame>
        <p:nvGraphicFramePr>
          <p:cNvPr id="9" name="Overall Satisfaction"/>
          <p:cNvGraphicFramePr>
            <a:graphicFrameLocks/>
          </p:cNvGraphicFramePr>
          <p:nvPr>
            <p:extLst>
              <p:ext uri="{D42A27DB-BD31-4B8C-83A1-F6EECF244321}">
                <p14:modId xmlns:p14="http://schemas.microsoft.com/office/powerpoint/2010/main" val="397246220"/>
              </p:ext>
            </p:extLst>
          </p:nvPr>
        </p:nvGraphicFramePr>
        <p:xfrm>
          <a:off x="495300" y="1905000"/>
          <a:ext cx="5181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extLst>
      <p:ext uri="{BB962C8B-B14F-4D97-AF65-F5344CB8AC3E}">
        <p14:creationId xmlns:p14="http://schemas.microsoft.com/office/powerpoint/2010/main" val="3734516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38</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Satisfaction with Coursework</a:t>
            </a:r>
            <a:br>
              <a:rPr lang="en-US" dirty="0">
                <a:solidFill>
                  <a:srgbClr val="1F2A44"/>
                </a:solidFill>
              </a:rPr>
            </a:br>
            <a:r>
              <a:rPr lang="en-US" sz="1600" dirty="0">
                <a:solidFill>
                  <a:srgbClr val="1F2A44"/>
                </a:solidFill>
              </a:rPr>
              <a:t/>
            </a:r>
            <a:br>
              <a:rPr lang="en-US" sz="1600" dirty="0">
                <a:solidFill>
                  <a:srgbClr val="1F2A44"/>
                </a:solidFill>
              </a:rPr>
            </a:br>
            <a:r>
              <a:rPr lang="en-US" sz="1800" i="1" dirty="0">
                <a:solidFill>
                  <a:srgbClr val="93328E"/>
                </a:solidFill>
              </a:rPr>
              <a:t>Satisfaction with Coursework </a:t>
            </a:r>
            <a:r>
              <a:rPr lang="en-US" sz="1800" dirty="0">
                <a:solidFill>
                  <a:srgbClr val="93328E"/>
                </a:solidFill>
              </a:rPr>
              <a:t>measures the extent to which students see their </a:t>
            </a:r>
            <a:br>
              <a:rPr lang="en-US" sz="1800" dirty="0">
                <a:solidFill>
                  <a:srgbClr val="93328E"/>
                </a:solidFill>
              </a:rPr>
            </a:br>
            <a:r>
              <a:rPr lang="en-US" sz="1800" dirty="0">
                <a:solidFill>
                  <a:srgbClr val="93328E"/>
                </a:solidFill>
              </a:rPr>
              <a:t>coursework as relevant, useful, and applicable to their academic success and future plans. </a:t>
            </a:r>
            <a:endParaRPr lang="en-US" sz="1600" dirty="0">
              <a:solidFill>
                <a:schemeClr val="accent4"/>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38</a:t>
            </a:fld>
            <a:endParaRPr lang="en-US"/>
          </a:p>
        </p:txBody>
      </p:sp>
      <p:sp>
        <p:nvSpPr>
          <p:cNvPr id="11271" name="TextBox 9"/>
          <p:cNvSpPr txBox="1">
            <a:spLocks noChangeArrowheads="1"/>
          </p:cNvSpPr>
          <p:nvPr/>
        </p:nvSpPr>
        <p:spPr bwMode="auto">
          <a:xfrm>
            <a:off x="5791200" y="1981200"/>
            <a:ext cx="3048000" cy="2677656"/>
          </a:xfrm>
          <a:prstGeom prst="rect">
            <a:avLst/>
          </a:prstGeom>
          <a:noFill/>
          <a:ln w="9525">
            <a:noFill/>
            <a:miter lim="800000"/>
            <a:headEnd/>
            <a:tailEnd/>
          </a:ln>
        </p:spPr>
        <p:txBody>
          <a:bodyPr>
            <a:spAutoFit/>
          </a:bodyPr>
          <a:lstStyle/>
          <a:p>
            <a:pPr>
              <a:defRPr/>
            </a:pPr>
            <a:r>
              <a:rPr lang="en-US" sz="1400" u="none" dirty="0">
                <a:solidFill>
                  <a:schemeClr val="tx2"/>
                </a:solidFill>
              </a:rPr>
              <a:t>	</a:t>
            </a:r>
            <a:r>
              <a:rPr lang="en-US" sz="1400" b="1" dirty="0">
                <a:solidFill>
                  <a:schemeClr val="tx2"/>
                </a:solidFill>
              </a:rPr>
              <a:t>Construct Items</a:t>
            </a:r>
          </a:p>
          <a:p>
            <a:pPr>
              <a:defRPr/>
            </a:pPr>
            <a:endParaRPr lang="en-US" sz="1400" b="1" u="none" dirty="0">
              <a:solidFill>
                <a:schemeClr val="tx2"/>
              </a:solidFill>
            </a:endParaRPr>
          </a:p>
          <a:p>
            <a:pPr marL="285750" indent="-285750">
              <a:buFont typeface="Arial" panose="020B0604020202020204" pitchFamily="34" charset="0"/>
              <a:buChar char="•"/>
              <a:defRPr/>
            </a:pPr>
            <a:r>
              <a:rPr lang="en-US" sz="1400" b="1" u="none" dirty="0">
                <a:solidFill>
                  <a:schemeClr val="tx2"/>
                </a:solidFill>
              </a:rPr>
              <a:t>Relevance of coursework to career plans</a:t>
            </a:r>
          </a:p>
          <a:p>
            <a:pPr marL="285750" indent="-285750">
              <a:buFont typeface="Arial" panose="020B0604020202020204" pitchFamily="34" charset="0"/>
              <a:buChar char="•"/>
              <a:defRPr/>
            </a:pPr>
            <a:r>
              <a:rPr lang="en-US" sz="1400" b="1" u="none" dirty="0" smtClean="0">
                <a:solidFill>
                  <a:schemeClr val="tx2"/>
                </a:solidFill>
              </a:rPr>
              <a:t>Relevance </a:t>
            </a:r>
            <a:r>
              <a:rPr lang="en-US" sz="1400" b="1" u="none" dirty="0">
                <a:solidFill>
                  <a:schemeClr val="tx2"/>
                </a:solidFill>
              </a:rPr>
              <a:t>of coursework to everyday life </a:t>
            </a:r>
          </a:p>
          <a:p>
            <a:pPr marL="285750" indent="-285750">
              <a:buFont typeface="Arial" panose="020B0604020202020204" pitchFamily="34" charset="0"/>
              <a:buChar char="•"/>
              <a:defRPr/>
            </a:pPr>
            <a:r>
              <a:rPr lang="en-US" sz="1400" b="1" u="none" dirty="0" smtClean="0">
                <a:solidFill>
                  <a:schemeClr val="tx2"/>
                </a:solidFill>
              </a:rPr>
              <a:t>Courses </a:t>
            </a:r>
            <a:r>
              <a:rPr lang="en-US" sz="1400" b="1" u="none" dirty="0">
                <a:solidFill>
                  <a:schemeClr val="tx2"/>
                </a:solidFill>
              </a:rPr>
              <a:t>in your major field</a:t>
            </a:r>
          </a:p>
          <a:p>
            <a:pPr marL="285750" indent="-285750">
              <a:buFont typeface="Arial" panose="020B0604020202020204" pitchFamily="34" charset="0"/>
              <a:buChar char="•"/>
              <a:defRPr/>
            </a:pPr>
            <a:r>
              <a:rPr lang="en-US" sz="1400" b="1" u="none" dirty="0">
                <a:solidFill>
                  <a:schemeClr val="tx2"/>
                </a:solidFill>
              </a:rPr>
              <a:t>General education or core curriculum courses</a:t>
            </a:r>
          </a:p>
          <a:p>
            <a:pPr marL="285750" indent="-285750">
              <a:buFont typeface="Arial" panose="020B0604020202020204" pitchFamily="34" charset="0"/>
              <a:buChar char="•"/>
              <a:defRPr/>
            </a:pPr>
            <a:endParaRPr lang="en-US" sz="1400" b="1" u="none" dirty="0">
              <a:solidFill>
                <a:schemeClr val="tx2"/>
              </a:solidFill>
            </a:endParaRPr>
          </a:p>
          <a:p>
            <a:pPr marL="285750" indent="-285750">
              <a:buFont typeface="Arial" panose="020B0604020202020204" pitchFamily="34" charset="0"/>
              <a:buChar char="•"/>
              <a:defRPr/>
            </a:pPr>
            <a:endParaRPr lang="en-US" sz="1400" b="1" u="none" dirty="0">
              <a:solidFill>
                <a:schemeClr val="tx2"/>
              </a:solidFill>
            </a:endParaRPr>
          </a:p>
          <a:p>
            <a:pPr>
              <a:buFont typeface="Arial" charset="0"/>
              <a:buChar char="•"/>
              <a:defRPr/>
            </a:pPr>
            <a:endParaRPr lang="en-US" sz="1400" b="1" dirty="0">
              <a:solidFill>
                <a:schemeClr val="tx2"/>
              </a:solidFill>
            </a:endParaRPr>
          </a:p>
        </p:txBody>
      </p:sp>
      <p:graphicFrame>
        <p:nvGraphicFramePr>
          <p:cNvPr id="9" name="Satisfaction with Coursework"/>
          <p:cNvGraphicFramePr>
            <a:graphicFrameLocks/>
          </p:cNvGraphicFramePr>
          <p:nvPr>
            <p:extLst>
              <p:ext uri="{D42A27DB-BD31-4B8C-83A1-F6EECF244321}">
                <p14:modId xmlns:p14="http://schemas.microsoft.com/office/powerpoint/2010/main" val="58638723"/>
              </p:ext>
            </p:extLst>
          </p:nvPr>
        </p:nvGraphicFramePr>
        <p:xfrm>
          <a:off x="495300" y="1905000"/>
          <a:ext cx="5181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extLst>
      <p:ext uri="{BB962C8B-B14F-4D97-AF65-F5344CB8AC3E}">
        <p14:creationId xmlns:p14="http://schemas.microsoft.com/office/powerpoint/2010/main" val="40168810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E6D176CE-F097-416C-9EC7-AF1907CA2BC3}" type="slidenum">
              <a:rPr lang="en-US" sz="1200" u="none"/>
              <a:pPr algn="r" eaLnBrk="1" hangingPunct="1"/>
              <a:t>39</a:t>
            </a:fld>
            <a:endParaRPr lang="en-US" sz="1200" u="none"/>
          </a:p>
        </p:txBody>
      </p:sp>
      <p:sp>
        <p:nvSpPr>
          <p:cNvPr id="39940" name="Slide Number Placeholder 11"/>
          <p:cNvSpPr>
            <a:spLocks noGrp="1"/>
          </p:cNvSpPr>
          <p:nvPr>
            <p:ph type="sldNum" sz="quarter" idx="11"/>
          </p:nvPr>
        </p:nvSpPr>
        <p:spPr>
          <a:noFill/>
        </p:spPr>
        <p:txBody>
          <a:bodyPr/>
          <a:lstStyle/>
          <a:p>
            <a:fld id="{F14F45C7-6634-483C-A48F-910A1DC619F2}" type="slidenum">
              <a:rPr lang="en-US" smtClean="0"/>
              <a:pPr/>
              <a:t>39</a:t>
            </a:fld>
            <a:endParaRPr lang="en-US"/>
          </a:p>
        </p:txBody>
      </p:sp>
      <p:sp>
        <p:nvSpPr>
          <p:cNvPr id="47110" name="Rectangle 2"/>
          <p:cNvSpPr>
            <a:spLocks noGrp="1" noChangeArrowheads="1"/>
          </p:cNvSpPr>
          <p:nvPr>
            <p:ph type="title" idx="4294967295"/>
          </p:nvPr>
        </p:nvSpPr>
        <p:spPr>
          <a:xfrm>
            <a:off x="914400" y="152400"/>
            <a:ext cx="8226425" cy="1143000"/>
          </a:xfrm>
        </p:spPr>
        <p:txBody>
          <a:bodyPr/>
          <a:lstStyle/>
          <a:p>
            <a:pPr eaLnBrk="1" hangingPunct="1">
              <a:defRPr/>
            </a:pPr>
            <a:r>
              <a:rPr lang="en-US" dirty="0"/>
              <a:t>Satisfaction with Academic Support and Courses</a:t>
            </a:r>
            <a:r>
              <a:rPr lang="en-US" sz="1600" dirty="0"/>
              <a:t/>
            </a:r>
            <a:br>
              <a:rPr lang="en-US" sz="1600" dirty="0"/>
            </a:br>
            <a:r>
              <a:rPr lang="en-US" sz="1600" dirty="0"/>
              <a:t/>
            </a:r>
            <a:br>
              <a:rPr lang="en-US" sz="1600" dirty="0"/>
            </a:br>
            <a:r>
              <a:rPr lang="en-US" sz="1800" dirty="0">
                <a:solidFill>
                  <a:schemeClr val="accent4"/>
                </a:solidFill>
              </a:rPr>
              <a:t>In addition to actual coursework, various support services are instrumental in </a:t>
            </a:r>
            <a:br>
              <a:rPr lang="en-US" sz="1800" dirty="0">
                <a:solidFill>
                  <a:schemeClr val="accent4"/>
                </a:solidFill>
              </a:rPr>
            </a:br>
            <a:r>
              <a:rPr lang="en-US" sz="1800" dirty="0">
                <a:solidFill>
                  <a:schemeClr val="accent4"/>
                </a:solidFill>
              </a:rPr>
              <a:t>shaping students’ academic experiences.</a:t>
            </a:r>
            <a:endParaRPr lang="en-US" sz="1600" dirty="0">
              <a:solidFill>
                <a:schemeClr val="accent4"/>
              </a:solidFill>
            </a:endParaRPr>
          </a:p>
        </p:txBody>
      </p:sp>
      <p:graphicFrame>
        <p:nvGraphicFramePr>
          <p:cNvPr id="13" name="Support and Courses"/>
          <p:cNvGraphicFramePr>
            <a:graphicFrameLocks noChangeAspect="1"/>
          </p:cNvGraphicFramePr>
          <p:nvPr>
            <p:extLst>
              <p:ext uri="{D42A27DB-BD31-4B8C-83A1-F6EECF244321}">
                <p14:modId xmlns:p14="http://schemas.microsoft.com/office/powerpoint/2010/main" val="4228141232"/>
              </p:ext>
            </p:extLst>
          </p:nvPr>
        </p:nvGraphicFramePr>
        <p:xfrm>
          <a:off x="76200" y="1752600"/>
          <a:ext cx="89408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47114" name="TextBox 10"/>
          <p:cNvSpPr txBox="1">
            <a:spLocks noChangeArrowheads="1"/>
          </p:cNvSpPr>
          <p:nvPr/>
        </p:nvSpPr>
        <p:spPr bwMode="auto">
          <a:xfrm>
            <a:off x="5054600" y="5405567"/>
            <a:ext cx="1828800" cy="523220"/>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Courses in your major field</a:t>
            </a:r>
            <a:endParaRPr lang="en-US" sz="1400" b="1" u="none" dirty="0">
              <a:solidFill>
                <a:schemeClr val="tx2"/>
              </a:solidFill>
            </a:endParaRPr>
          </a:p>
        </p:txBody>
      </p:sp>
      <p:sp>
        <p:nvSpPr>
          <p:cNvPr id="47115" name="TextBox 11"/>
          <p:cNvSpPr txBox="1">
            <a:spLocks noChangeArrowheads="1"/>
          </p:cNvSpPr>
          <p:nvPr/>
        </p:nvSpPr>
        <p:spPr bwMode="auto">
          <a:xfrm>
            <a:off x="2921000" y="5405567"/>
            <a:ext cx="1828800" cy="523220"/>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Technology resources</a:t>
            </a:r>
            <a:endParaRPr lang="en-US" sz="1400" b="1" u="none" dirty="0">
              <a:solidFill>
                <a:schemeClr val="tx2"/>
              </a:solidFill>
            </a:endParaRPr>
          </a:p>
        </p:txBody>
      </p:sp>
      <p:sp>
        <p:nvSpPr>
          <p:cNvPr id="47116" name="TextBox 13"/>
          <p:cNvSpPr txBox="1">
            <a:spLocks noChangeArrowheads="1"/>
          </p:cNvSpPr>
          <p:nvPr/>
        </p:nvSpPr>
        <p:spPr bwMode="auto">
          <a:xfrm>
            <a:off x="787400" y="5405567"/>
            <a:ext cx="1828800" cy="307777"/>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Library resources</a:t>
            </a:r>
            <a:endParaRPr lang="en-US" sz="1400" b="1" u="none" dirty="0">
              <a:solidFill>
                <a:schemeClr val="tx2"/>
              </a:solidFill>
            </a:endParaRPr>
          </a:p>
        </p:txBody>
      </p:sp>
      <p:sp>
        <p:nvSpPr>
          <p:cNvPr id="47117" name="TextBox 13"/>
          <p:cNvSpPr txBox="1">
            <a:spLocks noChangeArrowheads="1"/>
          </p:cNvSpPr>
          <p:nvPr/>
        </p:nvSpPr>
        <p:spPr bwMode="auto">
          <a:xfrm>
            <a:off x="7112000" y="5405567"/>
            <a:ext cx="1905000" cy="523220"/>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Overall quality of instruction</a:t>
            </a:r>
            <a:endParaRPr lang="en-US" sz="1400" b="1" u="none" dirty="0">
              <a:solidFill>
                <a:schemeClr val="tx2"/>
              </a:solidFill>
            </a:endParaRPr>
          </a:p>
        </p:txBody>
      </p:sp>
      <p:sp>
        <p:nvSpPr>
          <p:cNvPr id="14"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Very Satisfied</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Satisfied</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Very Satisfied</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lumMod val="50000"/>
                    <a:lumOff val="50000"/>
                  </a:schemeClr>
                </a:solidFill>
              </a:rPr>
              <a:t> </a:t>
            </a:r>
            <a:r>
              <a:rPr lang="en-US" sz="1200" u="none" dirty="0">
                <a:solidFill>
                  <a:schemeClr val="tx2"/>
                </a:solidFill>
              </a:rPr>
              <a:t>Satisfied</a:t>
            </a:r>
          </a:p>
          <a:p>
            <a:pPr>
              <a:defRPr/>
            </a:pPr>
            <a:endParaRPr lang="en-US" sz="1200" b="1" u="none" dirty="0">
              <a:solidFill>
                <a:schemeClr val="tx2"/>
              </a:solidFill>
            </a:endParaRPr>
          </a:p>
        </p:txBody>
      </p:sp>
      <p:sp>
        <p:nvSpPr>
          <p:cNvPr id="12" name="Footer Placeholder 11"/>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6"/>
          <p:cNvSpPr>
            <a:spLocks noGrp="1"/>
          </p:cNvSpPr>
          <p:nvPr>
            <p:ph type="title"/>
          </p:nvPr>
        </p:nvSpPr>
        <p:spPr/>
        <p:txBody>
          <a:bodyPr/>
          <a:lstStyle/>
          <a:p>
            <a:pPr>
              <a:defRPr/>
            </a:pPr>
            <a:r>
              <a:rPr lang="en-US" dirty="0"/>
              <a:t>A Note about CIRP Constructs</a:t>
            </a:r>
          </a:p>
        </p:txBody>
      </p:sp>
      <p:sp>
        <p:nvSpPr>
          <p:cNvPr id="8" name="Content Placeholder 7"/>
          <p:cNvSpPr>
            <a:spLocks noGrp="1"/>
          </p:cNvSpPr>
          <p:nvPr>
            <p:ph idx="1"/>
          </p:nvPr>
        </p:nvSpPr>
        <p:spPr/>
        <p:txBody>
          <a:bodyPr/>
          <a:lstStyle/>
          <a:p>
            <a:pPr>
              <a:buFontTx/>
              <a:buNone/>
              <a:defRPr/>
            </a:pPr>
            <a:r>
              <a:rPr lang="en-US" sz="2800" b="1">
                <a:solidFill>
                  <a:schemeClr val="accent1">
                    <a:lumMod val="50000"/>
                  </a:schemeClr>
                </a:solidFill>
                <a:effectLst/>
                <a:latin typeface="Franklin Gothic Book" panose="020B0503020102020204" pitchFamily="34" charset="0"/>
              </a:rPr>
              <a:t>	</a:t>
            </a:r>
            <a:r>
              <a:rPr lang="en-US" sz="2800" b="1">
                <a:solidFill>
                  <a:schemeClr val="accent4"/>
                </a:solidFill>
                <a:effectLst/>
                <a:latin typeface="Franklin Gothic Book" panose="020B0503020102020204" pitchFamily="34" charset="0"/>
              </a:rPr>
              <a:t>The CIRP constructs illustrate important information from the CSS about your students.</a:t>
            </a:r>
          </a:p>
          <a:p>
            <a:pPr>
              <a:buFontTx/>
              <a:buNone/>
              <a:defRPr/>
            </a:pPr>
            <a:endParaRPr lang="en-US" sz="1800" b="1" dirty="0">
              <a:solidFill>
                <a:schemeClr val="accent4"/>
              </a:solidFill>
              <a:effectLst/>
              <a:latin typeface="Franklin Gothic Book" panose="020B0503020102020204" pitchFamily="34" charset="0"/>
            </a:endParaRPr>
          </a:p>
          <a:p>
            <a:pPr marL="0" indent="0">
              <a:buClr>
                <a:schemeClr val="accent1">
                  <a:lumMod val="50000"/>
                </a:schemeClr>
              </a:buClr>
              <a:buFontTx/>
              <a:buNone/>
              <a:defRPr/>
            </a:pPr>
            <a:r>
              <a:rPr lang="en-US" sz="2400" b="1" dirty="0">
                <a:solidFill>
                  <a:schemeClr val="accent1">
                    <a:lumMod val="50000"/>
                  </a:schemeClr>
                </a:solidFill>
                <a:effectLst/>
                <a:latin typeface="Franklin Gothic Book" panose="020B0503020102020204" pitchFamily="34" charset="0"/>
              </a:rPr>
              <a:t>     </a:t>
            </a:r>
            <a:r>
              <a:rPr lang="en-US" sz="2400" b="1" dirty="0">
                <a:solidFill>
                  <a:schemeClr val="tx2"/>
                </a:solidFill>
                <a:effectLst/>
                <a:latin typeface="Franklin Gothic Book" panose="020B0503020102020204" pitchFamily="34" charset="0"/>
              </a:rPr>
              <a:t>Constructs</a:t>
            </a:r>
          </a:p>
          <a:p>
            <a:pPr lvl="1">
              <a:buClr>
                <a:schemeClr val="accent1"/>
              </a:buClr>
              <a:buFontTx/>
              <a:buNone/>
              <a:defRPr/>
            </a:pPr>
            <a:r>
              <a:rPr lang="en-US" sz="1800" b="1" dirty="0">
                <a:solidFill>
                  <a:schemeClr val="tx2"/>
                </a:solidFill>
                <a:effectLst/>
                <a:latin typeface="Franklin Gothic Book" panose="020B0503020102020204" pitchFamily="34" charset="0"/>
              </a:rPr>
              <a:t>	Constructs statistically aggregate questions from CIRP surveys that tap into key features of the college experience. These student traits and institutional practices contribute to learning and development in college.</a:t>
            </a:r>
          </a:p>
          <a:p>
            <a:pPr marL="0" indent="0">
              <a:buClr>
                <a:schemeClr val="accent1">
                  <a:lumMod val="50000"/>
                </a:schemeClr>
              </a:buClr>
              <a:buFontTx/>
              <a:buNone/>
              <a:defRPr/>
            </a:pPr>
            <a:r>
              <a:rPr lang="en-US" sz="2400" b="1" dirty="0">
                <a:solidFill>
                  <a:schemeClr val="tx2"/>
                </a:solidFill>
                <a:effectLst/>
                <a:latin typeface="Franklin Gothic Book" panose="020B0503020102020204" pitchFamily="34" charset="0"/>
              </a:rPr>
              <a:t>      Longitudinal Constructs</a:t>
            </a:r>
          </a:p>
          <a:p>
            <a:pPr lvl="1">
              <a:buClr>
                <a:schemeClr val="accent1"/>
              </a:buClr>
              <a:buFontTx/>
              <a:buNone/>
              <a:defRPr/>
            </a:pPr>
            <a:r>
              <a:rPr lang="en-US" sz="1800" b="1" dirty="0">
                <a:solidFill>
                  <a:schemeClr val="tx2"/>
                </a:solidFill>
                <a:effectLst/>
                <a:latin typeface="Franklin Gothic Book" panose="020B0503020102020204" pitchFamily="34" charset="0"/>
              </a:rPr>
              <a:t>	Constructs that are included in the CIRP TFS and CSS that measure change in your student population over time.</a:t>
            </a:r>
          </a:p>
        </p:txBody>
      </p:sp>
      <p:sp>
        <p:nvSpPr>
          <p:cNvPr id="48133" name="Slide Number Placeholder 5"/>
          <p:cNvSpPr>
            <a:spLocks noGrp="1"/>
          </p:cNvSpPr>
          <p:nvPr>
            <p:ph type="sldNum" sz="quarter" idx="11"/>
          </p:nvPr>
        </p:nvSpPr>
        <p:spPr>
          <a:noFill/>
        </p:spPr>
        <p:txBody>
          <a:bodyPr/>
          <a:lstStyle/>
          <a:p>
            <a:fld id="{17AA1F14-1E1C-48A6-89D7-558A670DAFD9}" type="slidenum">
              <a:rPr lang="en-US" smtClean="0"/>
              <a:pPr/>
              <a:t>4</a:t>
            </a:fld>
            <a:endParaRPr lang="en-US"/>
          </a:p>
        </p:txBody>
      </p:sp>
      <p:sp>
        <p:nvSpPr>
          <p:cNvPr id="5" name="Footer Placeholder 4"/>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62F8A478-FCD2-4991-98AD-C75AE6AF448E}" type="slidenum">
              <a:rPr lang="en-US" sz="1200" u="none"/>
              <a:pPr algn="r" eaLnBrk="1" hangingPunct="1"/>
              <a:t>40</a:t>
            </a:fld>
            <a:endParaRPr lang="en-US" sz="1200" u="none"/>
          </a:p>
        </p:txBody>
      </p:sp>
      <p:sp>
        <p:nvSpPr>
          <p:cNvPr id="40964" name="Slide Number Placeholder 12"/>
          <p:cNvSpPr>
            <a:spLocks noGrp="1"/>
          </p:cNvSpPr>
          <p:nvPr>
            <p:ph type="sldNum" sz="quarter" idx="11"/>
          </p:nvPr>
        </p:nvSpPr>
        <p:spPr>
          <a:noFill/>
        </p:spPr>
        <p:txBody>
          <a:bodyPr/>
          <a:lstStyle/>
          <a:p>
            <a:fld id="{48942DBE-5247-4108-BCEB-08C80503E37D}" type="slidenum">
              <a:rPr lang="en-US" smtClean="0"/>
              <a:pPr/>
              <a:t>40</a:t>
            </a:fld>
            <a:endParaRPr lang="en-US"/>
          </a:p>
        </p:txBody>
      </p:sp>
      <p:sp>
        <p:nvSpPr>
          <p:cNvPr id="48134" name="Rectangle 2"/>
          <p:cNvSpPr>
            <a:spLocks noGrp="1" noChangeArrowheads="1"/>
          </p:cNvSpPr>
          <p:nvPr>
            <p:ph type="title" idx="4294967295"/>
          </p:nvPr>
        </p:nvSpPr>
        <p:spPr>
          <a:xfrm>
            <a:off x="914400" y="152400"/>
            <a:ext cx="8229600" cy="1143000"/>
          </a:xfrm>
        </p:spPr>
        <p:txBody>
          <a:bodyPr/>
          <a:lstStyle/>
          <a:p>
            <a:pPr eaLnBrk="1" hangingPunct="1">
              <a:defRPr/>
            </a:pPr>
            <a:r>
              <a:rPr lang="en-US" dirty="0"/>
              <a:t>Satisfaction with Services and Community</a:t>
            </a:r>
            <a:r>
              <a:rPr lang="en-US" sz="1600" dirty="0"/>
              <a:t/>
            </a:r>
            <a:br>
              <a:rPr lang="en-US" sz="1600" dirty="0"/>
            </a:br>
            <a:r>
              <a:rPr lang="en-US" sz="1600" dirty="0">
                <a:solidFill>
                  <a:schemeClr val="accent1"/>
                </a:solidFill>
              </a:rPr>
              <a:t/>
            </a:r>
            <a:br>
              <a:rPr lang="en-US" sz="1600" dirty="0">
                <a:solidFill>
                  <a:schemeClr val="accent1"/>
                </a:solidFill>
              </a:rPr>
            </a:br>
            <a:r>
              <a:rPr lang="en-US" sz="1800" dirty="0" smtClean="0">
                <a:solidFill>
                  <a:schemeClr val="accent4"/>
                </a:solidFill>
              </a:rPr>
              <a:t>Community and </a:t>
            </a:r>
            <a:r>
              <a:rPr lang="en-US" sz="1800" dirty="0">
                <a:solidFill>
                  <a:schemeClr val="accent4"/>
                </a:solidFill>
              </a:rPr>
              <a:t>the support </a:t>
            </a:r>
            <a:r>
              <a:rPr lang="en-US" sz="1800" dirty="0" smtClean="0">
                <a:solidFill>
                  <a:schemeClr val="accent4"/>
                </a:solidFill>
              </a:rPr>
              <a:t>students </a:t>
            </a:r>
            <a:r>
              <a:rPr lang="en-US" sz="1800" dirty="0">
                <a:solidFill>
                  <a:schemeClr val="accent4"/>
                </a:solidFill>
              </a:rPr>
              <a:t>receive are critical to </a:t>
            </a:r>
            <a:br>
              <a:rPr lang="en-US" sz="1800" dirty="0">
                <a:solidFill>
                  <a:schemeClr val="accent4"/>
                </a:solidFill>
              </a:rPr>
            </a:br>
            <a:r>
              <a:rPr lang="en-US" sz="1800" dirty="0">
                <a:solidFill>
                  <a:schemeClr val="accent4"/>
                </a:solidFill>
              </a:rPr>
              <a:t>shaping their college experience.</a:t>
            </a:r>
            <a:endParaRPr lang="en-US" sz="1200" dirty="0">
              <a:solidFill>
                <a:schemeClr val="accent4"/>
              </a:solidFill>
            </a:endParaRPr>
          </a:p>
        </p:txBody>
      </p:sp>
      <p:graphicFrame>
        <p:nvGraphicFramePr>
          <p:cNvPr id="13" name="Satis Services"/>
          <p:cNvGraphicFramePr>
            <a:graphicFrameLocks noChangeAspect="1"/>
          </p:cNvGraphicFramePr>
          <p:nvPr>
            <p:extLst>
              <p:ext uri="{D42A27DB-BD31-4B8C-83A1-F6EECF244321}">
                <p14:modId xmlns:p14="http://schemas.microsoft.com/office/powerpoint/2010/main" val="1244461578"/>
              </p:ext>
            </p:extLst>
          </p:nvPr>
        </p:nvGraphicFramePr>
        <p:xfrm>
          <a:off x="52388" y="1196975"/>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48137" name="TextBox 9"/>
          <p:cNvSpPr txBox="1">
            <a:spLocks noChangeArrowheads="1"/>
          </p:cNvSpPr>
          <p:nvPr/>
        </p:nvSpPr>
        <p:spPr bwMode="auto">
          <a:xfrm>
            <a:off x="914400" y="4865688"/>
            <a:ext cx="1447800" cy="738664"/>
          </a:xfrm>
          <a:prstGeom prst="rect">
            <a:avLst/>
          </a:prstGeom>
          <a:noFill/>
          <a:ln w="9525">
            <a:noFill/>
            <a:miter lim="800000"/>
            <a:headEnd/>
            <a:tailEnd/>
          </a:ln>
        </p:spPr>
        <p:txBody>
          <a:bodyPr>
            <a:spAutoFit/>
          </a:bodyPr>
          <a:lstStyle/>
          <a:p>
            <a:pPr algn="ctr">
              <a:defRPr/>
            </a:pPr>
            <a:r>
              <a:rPr lang="en-US" sz="1400" b="1" u="none" dirty="0">
                <a:solidFill>
                  <a:schemeClr val="tx2"/>
                </a:solidFill>
              </a:rPr>
              <a:t>Career-related resources and support</a:t>
            </a:r>
          </a:p>
        </p:txBody>
      </p:sp>
      <p:sp>
        <p:nvSpPr>
          <p:cNvPr id="48138" name="TextBox 10"/>
          <p:cNvSpPr txBox="1">
            <a:spLocks noChangeArrowheads="1"/>
          </p:cNvSpPr>
          <p:nvPr/>
        </p:nvSpPr>
        <p:spPr bwMode="auto">
          <a:xfrm>
            <a:off x="5029200" y="4876800"/>
            <a:ext cx="1828800" cy="738664"/>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Student psychological services</a:t>
            </a:r>
            <a:endParaRPr lang="en-US" sz="1400" b="1" u="none" dirty="0">
              <a:solidFill>
                <a:schemeClr val="tx2"/>
              </a:solidFill>
            </a:endParaRPr>
          </a:p>
        </p:txBody>
      </p:sp>
      <p:sp>
        <p:nvSpPr>
          <p:cNvPr id="48139" name="TextBox 11"/>
          <p:cNvSpPr txBox="1">
            <a:spLocks noChangeArrowheads="1"/>
          </p:cNvSpPr>
          <p:nvPr/>
        </p:nvSpPr>
        <p:spPr bwMode="auto">
          <a:xfrm>
            <a:off x="2895600" y="4876800"/>
            <a:ext cx="1828800" cy="738664"/>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Availability of campus social activities</a:t>
            </a:r>
            <a:endParaRPr lang="en-US" sz="1400" b="1" u="none" dirty="0">
              <a:solidFill>
                <a:schemeClr val="tx2"/>
              </a:solidFill>
            </a:endParaRPr>
          </a:p>
        </p:txBody>
      </p:sp>
      <p:sp>
        <p:nvSpPr>
          <p:cNvPr id="48142" name="TextBox 13"/>
          <p:cNvSpPr txBox="1">
            <a:spLocks noChangeArrowheads="1"/>
          </p:cNvSpPr>
          <p:nvPr/>
        </p:nvSpPr>
        <p:spPr bwMode="auto">
          <a:xfrm>
            <a:off x="7086600" y="4876800"/>
            <a:ext cx="1905000" cy="738188"/>
          </a:xfrm>
          <a:prstGeom prst="rect">
            <a:avLst/>
          </a:prstGeom>
          <a:noFill/>
          <a:ln w="9525">
            <a:noFill/>
            <a:miter lim="800000"/>
            <a:headEnd/>
            <a:tailEnd/>
          </a:ln>
        </p:spPr>
        <p:txBody>
          <a:bodyPr wrap="square">
            <a:spAutoFit/>
          </a:bodyPr>
          <a:lstStyle/>
          <a:p>
            <a:pPr algn="ctr">
              <a:defRPr/>
            </a:pPr>
            <a:r>
              <a:rPr lang="en-US" sz="1400" b="1" u="none" dirty="0">
                <a:solidFill>
                  <a:schemeClr val="tx2"/>
                </a:solidFill>
              </a:rPr>
              <a:t>Overall sense of community among students</a:t>
            </a:r>
          </a:p>
        </p:txBody>
      </p:sp>
      <p:sp>
        <p:nvSpPr>
          <p:cNvPr id="18"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4"/>
                </a:solidFill>
              </a:rPr>
              <a:t>■</a:t>
            </a:r>
            <a:r>
              <a:rPr lang="en-US" sz="1400" b="1" u="none" dirty="0">
                <a:solidFill>
                  <a:schemeClr val="tx2"/>
                </a:solidFill>
              </a:rPr>
              <a:t> </a:t>
            </a:r>
            <a:r>
              <a:rPr lang="en-US" sz="1200" u="none" dirty="0">
                <a:solidFill>
                  <a:schemeClr val="tx2"/>
                </a:solidFill>
              </a:rPr>
              <a:t>Very Satisfied</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Satisfied</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Very Satisfied</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lumMod val="50000"/>
                    <a:lumOff val="50000"/>
                  </a:schemeClr>
                </a:solidFill>
              </a:rPr>
              <a:t> </a:t>
            </a:r>
            <a:r>
              <a:rPr lang="en-US" sz="1200" u="none" dirty="0">
                <a:solidFill>
                  <a:schemeClr val="tx2"/>
                </a:solidFill>
              </a:rPr>
              <a:t>Satisfied</a:t>
            </a:r>
          </a:p>
          <a:p>
            <a:pPr>
              <a:defRPr/>
            </a:pPr>
            <a:endParaRPr lang="en-US" sz="1200" b="1" u="none" dirty="0">
              <a:solidFill>
                <a:schemeClr val="tx2"/>
              </a:solidFill>
            </a:endParaRPr>
          </a:p>
        </p:txBody>
      </p:sp>
      <p:sp>
        <p:nvSpPr>
          <p:cNvPr id="12" name="Footer Placeholder 11"/>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9F14B3B4-7C8E-492B-83EC-7DA8112EB984}" type="slidenum">
              <a:rPr lang="en-US" sz="1200" u="none"/>
              <a:pPr algn="r" eaLnBrk="1" hangingPunct="1"/>
              <a:t>41</a:t>
            </a:fld>
            <a:endParaRPr lang="en-US" sz="1200" u="none"/>
          </a:p>
        </p:txBody>
      </p:sp>
      <p:sp>
        <p:nvSpPr>
          <p:cNvPr id="29700" name="Slide Number Placeholder 8"/>
          <p:cNvSpPr>
            <a:spLocks noGrp="1"/>
          </p:cNvSpPr>
          <p:nvPr>
            <p:ph type="sldNum" sz="quarter" idx="11"/>
          </p:nvPr>
        </p:nvSpPr>
        <p:spPr>
          <a:noFill/>
        </p:spPr>
        <p:txBody>
          <a:bodyPr/>
          <a:lstStyle/>
          <a:p>
            <a:fld id="{80163BC5-9686-480C-8FAE-21A5BC014911}" type="slidenum">
              <a:rPr lang="en-US" smtClean="0"/>
              <a:pPr/>
              <a:t>41</a:t>
            </a:fld>
            <a:endParaRPr lang="en-US"/>
          </a:p>
        </p:txBody>
      </p:sp>
      <p:graphicFrame>
        <p:nvGraphicFramePr>
          <p:cNvPr id="10" name="Alumni Engagement"/>
          <p:cNvGraphicFramePr>
            <a:graphicFrameLocks noChangeAspect="1"/>
          </p:cNvGraphicFramePr>
          <p:nvPr>
            <p:extLst>
              <p:ext uri="{D42A27DB-BD31-4B8C-83A1-F6EECF244321}">
                <p14:modId xmlns:p14="http://schemas.microsoft.com/office/powerpoint/2010/main" val="60010994"/>
              </p:ext>
            </p:extLst>
          </p:nvPr>
        </p:nvGraphicFramePr>
        <p:xfrm>
          <a:off x="50800" y="14224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36873" name="Rectangle 14"/>
          <p:cNvSpPr>
            <a:spLocks noChangeArrowheads="1"/>
          </p:cNvSpPr>
          <p:nvPr/>
        </p:nvSpPr>
        <p:spPr bwMode="auto">
          <a:xfrm>
            <a:off x="838200" y="5029200"/>
            <a:ext cx="3810000" cy="533400"/>
          </a:xfrm>
          <a:prstGeom prst="rect">
            <a:avLst/>
          </a:prstGeom>
          <a:noFill/>
          <a:ln w="9525">
            <a:noFill/>
            <a:miter lim="800000"/>
            <a:headEnd/>
            <a:tailEnd/>
          </a:ln>
        </p:spPr>
        <p:txBody>
          <a:bodyPr anchor="t"/>
          <a:lstStyle/>
          <a:p>
            <a:pPr algn="ctr" fontAlgn="ctr">
              <a:defRPr/>
            </a:pPr>
            <a:r>
              <a:rPr lang="en-US" sz="1400" b="1" u="none" dirty="0" smtClean="0">
                <a:solidFill>
                  <a:schemeClr val="tx2"/>
                </a:solidFill>
              </a:rPr>
              <a:t>I will give this college money as an alum</a:t>
            </a:r>
            <a:endParaRPr lang="en-US" sz="1400" b="1" u="none" dirty="0">
              <a:solidFill>
                <a:schemeClr val="tx2"/>
              </a:solidFill>
            </a:endParaRPr>
          </a:p>
        </p:txBody>
      </p:sp>
      <p:sp>
        <p:nvSpPr>
          <p:cNvPr id="36874" name="Rectangle 15"/>
          <p:cNvSpPr>
            <a:spLocks noChangeArrowheads="1"/>
          </p:cNvSpPr>
          <p:nvPr/>
        </p:nvSpPr>
        <p:spPr bwMode="auto">
          <a:xfrm>
            <a:off x="5029200" y="5029200"/>
            <a:ext cx="3733800" cy="533400"/>
          </a:xfrm>
          <a:prstGeom prst="rect">
            <a:avLst/>
          </a:prstGeom>
          <a:noFill/>
          <a:ln w="9525">
            <a:noFill/>
            <a:miter lim="800000"/>
            <a:headEnd/>
            <a:tailEnd/>
          </a:ln>
        </p:spPr>
        <p:txBody>
          <a:bodyPr anchor="t"/>
          <a:lstStyle/>
          <a:p>
            <a:pPr algn="ctr" fontAlgn="ctr">
              <a:defRPr/>
            </a:pPr>
            <a:r>
              <a:rPr lang="en-US" sz="1400" b="1" u="none" dirty="0" smtClean="0">
                <a:solidFill>
                  <a:schemeClr val="tx2"/>
                </a:solidFill>
              </a:rPr>
              <a:t>I plan to remain engaged with this college (e.g. campus events, fundraising, admissions)</a:t>
            </a:r>
            <a:endParaRPr lang="en-US" sz="1400" b="1" u="none" dirty="0">
              <a:solidFill>
                <a:schemeClr val="tx2"/>
              </a:solidFill>
            </a:endParaRPr>
          </a:p>
        </p:txBody>
      </p:sp>
      <p:sp>
        <p:nvSpPr>
          <p:cNvPr id="11"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u="none" dirty="0">
                <a:solidFill>
                  <a:schemeClr val="tx2"/>
                </a:solidFill>
                <a:latin typeface="Franklin Gothic Medium" panose="020B0603020102020204" pitchFamily="34" charset="0"/>
              </a:rPr>
              <a:t> </a:t>
            </a:r>
            <a:r>
              <a:rPr lang="en-US" sz="2800" b="1" u="none" dirty="0" smtClean="0">
                <a:solidFill>
                  <a:schemeClr val="accent4"/>
                </a:solidFill>
                <a:latin typeface="Franklin Gothic Medium" panose="020B0603020102020204" pitchFamily="34" charset="0"/>
              </a:rPr>
              <a:t>Alumni Engagement</a:t>
            </a:r>
            <a:endParaRPr lang="en-US" sz="2800" b="1" u="none" kern="0" dirty="0">
              <a:solidFill>
                <a:schemeClr val="accent4"/>
              </a:solidFill>
              <a:latin typeface="Franklin Gothic Medium" panose="020B0603020102020204" pitchFamily="34" charset="0"/>
              <a:ea typeface="+mj-ea"/>
              <a:cs typeface="+mj-cs"/>
            </a:endParaRPr>
          </a:p>
        </p:txBody>
      </p:sp>
      <p:sp>
        <p:nvSpPr>
          <p:cNvPr id="14"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smtClean="0">
                <a:solidFill>
                  <a:schemeClr val="tx2"/>
                </a:solidFill>
              </a:rPr>
              <a:t>Strongly Agree</a:t>
            </a:r>
            <a:endParaRPr lang="en-US" sz="1200" u="none" dirty="0">
              <a:solidFill>
                <a:schemeClr val="tx2"/>
              </a:solidFill>
            </a:endParaRP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smtClean="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t>
            </a:r>
            <a:r>
              <a:rPr lang="en-US" sz="1200" u="none" dirty="0" smtClean="0">
                <a:solidFill>
                  <a:schemeClr val="tx2"/>
                </a:solidFill>
              </a:rPr>
              <a:t>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t>
            </a:r>
            <a:r>
              <a:rPr lang="en-US" sz="1200" u="none" dirty="0" smtClean="0">
                <a:solidFill>
                  <a:schemeClr val="tx2"/>
                </a:solidFill>
              </a:rPr>
              <a:t>Agree</a:t>
            </a:r>
            <a:endParaRPr lang="en-US" sz="1200" u="none" dirty="0">
              <a:solidFill>
                <a:schemeClr val="tx2"/>
              </a:solidFill>
            </a:endParaRPr>
          </a:p>
          <a:p>
            <a:pPr>
              <a:defRPr/>
            </a:pPr>
            <a:endParaRPr lang="en-US" sz="1200" b="1" u="none" dirty="0">
              <a:solidFill>
                <a:schemeClr val="tx2"/>
              </a:solidFill>
            </a:endParaRPr>
          </a:p>
        </p:txBody>
      </p:sp>
      <p:sp>
        <p:nvSpPr>
          <p:cNvPr id="9" name="Footer Placeholder 8"/>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Slide Number Placeholder 4"/>
          <p:cNvSpPr>
            <a:spLocks noGrp="1"/>
          </p:cNvSpPr>
          <p:nvPr>
            <p:ph type="sldNum" sz="quarter" idx="11"/>
          </p:nvPr>
        </p:nvSpPr>
        <p:spPr>
          <a:xfrm>
            <a:off x="8305800" y="6400800"/>
            <a:ext cx="533400" cy="457200"/>
          </a:xfrm>
          <a:noFill/>
        </p:spPr>
        <p:txBody>
          <a:bodyPr/>
          <a:lstStyle/>
          <a:p>
            <a:fld id="{10D9E89E-C88D-469B-950F-0AD71B54491C}" type="slidenum">
              <a:rPr lang="en-US" smtClean="0"/>
              <a:pPr/>
              <a:t>42</a:t>
            </a:fld>
            <a:endParaRPr lang="en-US"/>
          </a:p>
        </p:txBody>
      </p:sp>
      <p:sp>
        <p:nvSpPr>
          <p:cNvPr id="53252" name="Rectangle 2"/>
          <p:cNvSpPr>
            <a:spLocks noChangeArrowheads="1"/>
          </p:cNvSpPr>
          <p:nvPr/>
        </p:nvSpPr>
        <p:spPr bwMode="auto">
          <a:xfrm>
            <a:off x="0" y="1676400"/>
            <a:ext cx="9144000" cy="4724400"/>
          </a:xfrm>
          <a:prstGeom prst="rect">
            <a:avLst/>
          </a:prstGeom>
          <a:noFill/>
          <a:ln w="9525">
            <a:noFill/>
            <a:miter lim="800000"/>
            <a:headEnd/>
            <a:tailEnd/>
          </a:ln>
        </p:spPr>
        <p:txBody>
          <a:bodyPr anchor="ctr"/>
          <a:lstStyle/>
          <a:p>
            <a:pPr algn="ctr" eaLnBrk="1" hangingPunct="1">
              <a:defRPr/>
            </a:pPr>
            <a:r>
              <a:rPr lang="en-US" sz="2800" b="1" u="none" dirty="0">
                <a:solidFill>
                  <a:schemeClr val="tx2"/>
                </a:solidFill>
                <a:latin typeface="Franklin Gothic Book" panose="020B0503020102020204" pitchFamily="34" charset="0"/>
              </a:rPr>
              <a:t>For more information about </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HERI/CIRP Surveys</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
            </a:r>
            <a:br>
              <a:rPr lang="en-US" sz="2800" b="1" u="none" dirty="0">
                <a:solidFill>
                  <a:schemeClr val="tx2"/>
                </a:solidFill>
                <a:latin typeface="Franklin Gothic Book" panose="020B0503020102020204" pitchFamily="34" charset="0"/>
              </a:rPr>
            </a:br>
            <a:r>
              <a:rPr lang="en-US" b="1" u="none" dirty="0">
                <a:solidFill>
                  <a:schemeClr val="tx2"/>
                </a:solidFill>
                <a:latin typeface="Franklin Gothic Book" panose="020B0503020102020204" pitchFamily="34" charset="0"/>
              </a:rPr>
              <a:t>The Freshman Survey</a:t>
            </a:r>
            <a:br>
              <a:rPr lang="en-US" b="1" u="none" dirty="0">
                <a:solidFill>
                  <a:schemeClr val="tx2"/>
                </a:solidFill>
                <a:latin typeface="Franklin Gothic Book" panose="020B0503020102020204" pitchFamily="34" charset="0"/>
              </a:rPr>
            </a:br>
            <a:r>
              <a:rPr lang="en-US" b="1" u="none" dirty="0">
                <a:solidFill>
                  <a:schemeClr val="tx2"/>
                </a:solidFill>
                <a:latin typeface="Franklin Gothic Book" panose="020B0503020102020204" pitchFamily="34" charset="0"/>
              </a:rPr>
              <a:t>Your First College Year Survey</a:t>
            </a:r>
          </a:p>
          <a:p>
            <a:pPr algn="ctr" eaLnBrk="1" hangingPunct="1">
              <a:defRPr/>
            </a:pPr>
            <a:r>
              <a:rPr lang="en-US" b="1" u="none" dirty="0">
                <a:solidFill>
                  <a:schemeClr val="tx2"/>
                </a:solidFill>
                <a:latin typeface="Franklin Gothic Book" panose="020B0503020102020204" pitchFamily="34" charset="0"/>
              </a:rPr>
              <a:t>Diverse Learning Environments Survey</a:t>
            </a:r>
            <a:br>
              <a:rPr lang="en-US" b="1" u="none" dirty="0">
                <a:solidFill>
                  <a:schemeClr val="tx2"/>
                </a:solidFill>
                <a:latin typeface="Franklin Gothic Book" panose="020B0503020102020204" pitchFamily="34" charset="0"/>
              </a:rPr>
            </a:br>
            <a:r>
              <a:rPr lang="en-US" b="1" u="none" dirty="0">
                <a:solidFill>
                  <a:schemeClr val="tx2"/>
                </a:solidFill>
                <a:latin typeface="Franklin Gothic Book" panose="020B0503020102020204" pitchFamily="34" charset="0"/>
              </a:rPr>
              <a:t>College Senior Survey</a:t>
            </a:r>
            <a:br>
              <a:rPr lang="en-US" b="1" u="none" dirty="0">
                <a:solidFill>
                  <a:schemeClr val="tx2"/>
                </a:solidFill>
                <a:latin typeface="Franklin Gothic Book" panose="020B0503020102020204" pitchFamily="34" charset="0"/>
              </a:rPr>
            </a:br>
            <a:r>
              <a:rPr lang="en-US" b="1" u="none" dirty="0">
                <a:solidFill>
                  <a:schemeClr val="tx2"/>
                </a:solidFill>
                <a:latin typeface="Franklin Gothic Book" panose="020B0503020102020204" pitchFamily="34" charset="0"/>
              </a:rPr>
              <a:t>Staff Climate Survey</a:t>
            </a:r>
          </a:p>
          <a:p>
            <a:pPr algn="ctr" eaLnBrk="1" hangingPunct="1">
              <a:defRPr/>
            </a:pPr>
            <a:r>
              <a:rPr lang="en-US" b="1" u="none" dirty="0">
                <a:solidFill>
                  <a:schemeClr val="tx2"/>
                </a:solidFill>
                <a:latin typeface="Franklin Gothic Book" panose="020B0503020102020204" pitchFamily="34" charset="0"/>
              </a:rPr>
              <a:t>The Faculty Survey</a:t>
            </a:r>
            <a:r>
              <a:rPr lang="en-US" sz="2800" b="1" u="none" dirty="0">
                <a:solidFill>
                  <a:schemeClr val="tx2"/>
                </a:solidFill>
                <a:latin typeface="Franklin Gothic Book" panose="020B0503020102020204" pitchFamily="34" charset="0"/>
              </a:rPr>
              <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Please contact:</a:t>
            </a:r>
          </a:p>
          <a:p>
            <a:pPr algn="ctr" eaLnBrk="1" hangingPunct="1">
              <a:defRPr/>
            </a:pPr>
            <a:r>
              <a:rPr lang="en-US" sz="2800" b="1" u="none" dirty="0">
                <a:solidFill>
                  <a:schemeClr val="tx2"/>
                </a:solidFill>
                <a:latin typeface="Franklin Gothic Book" panose="020B0503020102020204" pitchFamily="34" charset="0"/>
              </a:rPr>
              <a:t>heri@ucla.edu</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(310) 825-1925</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www.heri.ucla.edu</a:t>
            </a:r>
          </a:p>
        </p:txBody>
      </p:sp>
      <p:sp>
        <p:nvSpPr>
          <p:cNvPr id="5" name="TextBox 4"/>
          <p:cNvSpPr txBox="1"/>
          <p:nvPr/>
        </p:nvSpPr>
        <p:spPr>
          <a:xfrm>
            <a:off x="1066800" y="0"/>
            <a:ext cx="8077200" cy="954107"/>
          </a:xfrm>
          <a:prstGeom prst="rect">
            <a:avLst/>
          </a:prstGeom>
          <a:solidFill>
            <a:schemeClr val="accent4"/>
          </a:solidFill>
        </p:spPr>
        <p:txBody>
          <a:bodyPr wrap="square">
            <a:spAutoFit/>
          </a:bodyPr>
          <a:lstStyle/>
          <a:p>
            <a:pPr algn="ctr">
              <a:defRPr/>
            </a:pPr>
            <a:r>
              <a:rPr lang="en-US" sz="2800" u="none" dirty="0">
                <a:solidFill>
                  <a:srgbClr val="FFFFFF"/>
                </a:solidFill>
                <a:latin typeface="Franklin Gothic Book" panose="020B0503020102020204" pitchFamily="34" charset="0"/>
              </a:rPr>
              <a:t>The more you get to know your students, the better you can understand their needs. </a:t>
            </a:r>
          </a:p>
        </p:txBody>
      </p:sp>
      <p:sp>
        <p:nvSpPr>
          <p:cNvPr id="6" name="Footer Placeholder 5"/>
          <p:cNvSpPr>
            <a:spLocks noGrp="1"/>
          </p:cNvSpPr>
          <p:nvPr>
            <p:ph type="ftr" sz="quarter" idx="10"/>
          </p:nvPr>
        </p:nvSpPr>
        <p:spPr/>
        <p:txBody>
          <a:bodyPr/>
          <a:lstStyle/>
          <a:p>
            <a:pPr>
              <a:defRPr/>
            </a:pPr>
            <a:r>
              <a:rPr lang="en-US" dirty="0"/>
              <a:t>2019 College Senior Survey</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152400"/>
            <a:ext cx="9140825" cy="838200"/>
          </a:xfrm>
        </p:spPr>
        <p:txBody>
          <a:bodyPr/>
          <a:lstStyle/>
          <a:p>
            <a:pPr eaLnBrk="1" hangingPunct="1">
              <a:defRPr/>
            </a:pPr>
            <a:r>
              <a:rPr lang="en-US" dirty="0"/>
              <a:t>Demographics</a:t>
            </a:r>
            <a:endParaRPr lang="en-US" sz="1600" dirty="0"/>
          </a:p>
        </p:txBody>
      </p:sp>
      <p:graphicFrame>
        <p:nvGraphicFramePr>
          <p:cNvPr id="7" name="Gender ID"/>
          <p:cNvGraphicFramePr>
            <a:graphicFrameLocks noGrp="1" noChangeAspect="1"/>
          </p:cNvGraphicFramePr>
          <p:nvPr>
            <p:ph sz="half" idx="1"/>
            <p:extLst>
              <p:ext uri="{D42A27DB-BD31-4B8C-83A1-F6EECF244321}">
                <p14:modId xmlns:p14="http://schemas.microsoft.com/office/powerpoint/2010/main" val="1425259000"/>
              </p:ext>
            </p:extLst>
          </p:nvPr>
        </p:nvGraphicFramePr>
        <p:xfrm>
          <a:off x="152400" y="1219200"/>
          <a:ext cx="4414739" cy="500649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Race"/>
          <p:cNvGraphicFramePr>
            <a:graphicFrameLocks noGrp="1" noChangeAspect="1"/>
          </p:cNvGraphicFramePr>
          <p:nvPr>
            <p:ph sz="half" idx="2"/>
            <p:custDataLst>
              <p:tags r:id="rId1"/>
            </p:custDataLst>
            <p:extLst>
              <p:ext uri="{D42A27DB-BD31-4B8C-83A1-F6EECF244321}">
                <p14:modId xmlns:p14="http://schemas.microsoft.com/office/powerpoint/2010/main" val="4123680830"/>
              </p:ext>
            </p:extLst>
          </p:nvPr>
        </p:nvGraphicFramePr>
        <p:xfrm>
          <a:off x="3810000" y="1447800"/>
          <a:ext cx="5045721" cy="4495800"/>
        </p:xfrm>
        <a:graphic>
          <a:graphicData uri="http://schemas.openxmlformats.org/drawingml/2006/chart">
            <c:chart xmlns:c="http://schemas.openxmlformats.org/drawingml/2006/chart" xmlns:r="http://schemas.openxmlformats.org/officeDocument/2006/relationships" r:id="rId5"/>
          </a:graphicData>
        </a:graphic>
      </p:graphicFrame>
      <p:sp>
        <p:nvSpPr>
          <p:cNvPr id="1030" name="Slide Number Placeholder 5"/>
          <p:cNvSpPr>
            <a:spLocks noGrp="1"/>
          </p:cNvSpPr>
          <p:nvPr>
            <p:ph type="sldNum" sz="quarter" idx="11"/>
          </p:nvPr>
        </p:nvSpPr>
        <p:spPr>
          <a:noFill/>
        </p:spPr>
        <p:txBody>
          <a:bodyPr/>
          <a:lstStyle/>
          <a:p>
            <a:fld id="{231093F3-3B35-41E3-8CF1-FC9701722E64}" type="slidenum">
              <a:rPr lang="en-US" smtClean="0"/>
              <a:pPr/>
              <a:t>5</a:t>
            </a:fld>
            <a:endParaRPr lang="en-US"/>
          </a:p>
        </p:txBody>
      </p:sp>
      <p:sp>
        <p:nvSpPr>
          <p:cNvPr id="6" name="Footer Placeholder 5"/>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152400"/>
            <a:ext cx="8226425" cy="992188"/>
          </a:xfrm>
        </p:spPr>
        <p:txBody>
          <a:bodyPr/>
          <a:lstStyle/>
          <a:p>
            <a:pPr>
              <a:defRPr/>
            </a:pPr>
            <a:r>
              <a:rPr lang="en-US" dirty="0" smtClean="0"/>
              <a:t>Demographics</a:t>
            </a:r>
            <a:r>
              <a:rPr lang="en-US" sz="1800" dirty="0" smtClean="0">
                <a:solidFill>
                  <a:schemeClr val="accent1">
                    <a:lumMod val="50000"/>
                  </a:schemeClr>
                </a:solidFill>
              </a:rPr>
              <a:t/>
            </a:r>
            <a:br>
              <a:rPr lang="en-US" sz="1800" dirty="0" smtClean="0">
                <a:solidFill>
                  <a:schemeClr val="accent1">
                    <a:lumMod val="50000"/>
                  </a:schemeClr>
                </a:solidFill>
              </a:rPr>
            </a:br>
            <a:r>
              <a:rPr lang="en-US" sz="1600" dirty="0" smtClean="0">
                <a:solidFill>
                  <a:schemeClr val="accent1"/>
                </a:solidFill>
              </a:rPr>
              <a:t/>
            </a:r>
            <a:br>
              <a:rPr lang="en-US" sz="1600" dirty="0" smtClean="0">
                <a:solidFill>
                  <a:schemeClr val="accent1"/>
                </a:solidFill>
              </a:rPr>
            </a:br>
            <a:endParaRPr lang="en-US" sz="2200" dirty="0">
              <a:solidFill>
                <a:schemeClr val="accent4"/>
              </a:solidFill>
            </a:endParaRPr>
          </a:p>
        </p:txBody>
      </p:sp>
      <p:graphicFrame>
        <p:nvGraphicFramePr>
          <p:cNvPr id="6" name="Demographics"/>
          <p:cNvGraphicFramePr>
            <a:graphicFrameLocks noGrp="1"/>
          </p:cNvGraphicFramePr>
          <p:nvPr>
            <p:ph idx="1"/>
            <p:extLst>
              <p:ext uri="{D42A27DB-BD31-4B8C-83A1-F6EECF244321}">
                <p14:modId xmlns:p14="http://schemas.microsoft.com/office/powerpoint/2010/main" val="2719842095"/>
              </p:ext>
            </p:extLst>
          </p:nvPr>
        </p:nvGraphicFramePr>
        <p:xfrm>
          <a:off x="152400" y="1088994"/>
          <a:ext cx="88392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2053" name="Slide Number Placeholder 5"/>
          <p:cNvSpPr>
            <a:spLocks noGrp="1"/>
          </p:cNvSpPr>
          <p:nvPr>
            <p:ph type="sldNum" sz="quarter" idx="11"/>
          </p:nvPr>
        </p:nvSpPr>
        <p:spPr>
          <a:noFill/>
        </p:spPr>
        <p:txBody>
          <a:bodyPr/>
          <a:lstStyle/>
          <a:p>
            <a:fld id="{76068F8F-62B3-439E-9997-843DEA468F0F}" type="slidenum">
              <a:rPr lang="en-US" smtClean="0"/>
              <a:pPr/>
              <a:t>6</a:t>
            </a:fld>
            <a:endParaRPr lang="en-US"/>
          </a:p>
        </p:txBody>
      </p:sp>
      <p:sp>
        <p:nvSpPr>
          <p:cNvPr id="5" name="Footer Placeholder 4"/>
          <p:cNvSpPr>
            <a:spLocks noGrp="1"/>
          </p:cNvSpPr>
          <p:nvPr>
            <p:ph type="ftr" sz="quarter" idx="10"/>
          </p:nvPr>
        </p:nvSpPr>
        <p:spPr/>
        <p:txBody>
          <a:bodyPr/>
          <a:lstStyle/>
          <a:p>
            <a:pPr>
              <a:defRPr/>
            </a:pPr>
            <a:r>
              <a:rPr lang="en-US" dirty="0"/>
              <a:t>2019 College Senior Survey</a:t>
            </a:r>
          </a:p>
        </p:txBody>
      </p:sp>
      <p:graphicFrame>
        <p:nvGraphicFramePr>
          <p:cNvPr id="9" name="Race"/>
          <p:cNvGraphicFramePr>
            <a:graphicFrameLocks noChangeAspect="1"/>
          </p:cNvGraphicFramePr>
          <p:nvPr>
            <p:custDataLst>
              <p:tags r:id="rId1"/>
            </p:custDataLst>
            <p:extLst>
              <p:ext uri="{D42A27DB-BD31-4B8C-83A1-F6EECF244321}">
                <p14:modId xmlns:p14="http://schemas.microsoft.com/office/powerpoint/2010/main" val="2315902170"/>
              </p:ext>
            </p:extLst>
          </p:nvPr>
        </p:nvGraphicFramePr>
        <p:xfrm>
          <a:off x="152400" y="1209822"/>
          <a:ext cx="8666263" cy="5419578"/>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152400"/>
            <a:ext cx="8226425" cy="992188"/>
          </a:xfrm>
        </p:spPr>
        <p:txBody>
          <a:bodyPr/>
          <a:lstStyle/>
          <a:p>
            <a:pPr>
              <a:defRPr/>
            </a:pPr>
            <a:r>
              <a:rPr lang="en-US" dirty="0"/>
              <a:t>Demographics</a:t>
            </a:r>
            <a:r>
              <a:rPr lang="en-US" sz="1800" dirty="0">
                <a:solidFill>
                  <a:schemeClr val="accent1">
                    <a:lumMod val="50000"/>
                  </a:schemeClr>
                </a:solidFill>
              </a:rPr>
              <a:t/>
            </a:r>
            <a:br>
              <a:rPr lang="en-US" sz="1800" dirty="0">
                <a:solidFill>
                  <a:schemeClr val="accent1">
                    <a:lumMod val="50000"/>
                  </a:schemeClr>
                </a:solidFill>
              </a:rPr>
            </a:br>
            <a:r>
              <a:rPr lang="en-US" sz="1600" dirty="0">
                <a:solidFill>
                  <a:schemeClr val="accent1"/>
                </a:solidFill>
              </a:rPr>
              <a:t/>
            </a:r>
            <a:br>
              <a:rPr lang="en-US" sz="1600" dirty="0">
                <a:solidFill>
                  <a:schemeClr val="accent1"/>
                </a:solidFill>
              </a:rPr>
            </a:br>
            <a:r>
              <a:rPr lang="en-US" sz="2400" dirty="0">
                <a:solidFill>
                  <a:schemeClr val="accent4"/>
                </a:solidFill>
              </a:rPr>
              <a:t>Primary Major (Aggregated)</a:t>
            </a:r>
            <a:endParaRPr lang="en-US" sz="2000" dirty="0">
              <a:solidFill>
                <a:schemeClr val="accent4"/>
              </a:solidFill>
            </a:endParaRPr>
          </a:p>
        </p:txBody>
      </p:sp>
      <p:graphicFrame>
        <p:nvGraphicFramePr>
          <p:cNvPr id="6" name="Demographics"/>
          <p:cNvGraphicFramePr>
            <a:graphicFrameLocks noGrp="1"/>
          </p:cNvGraphicFramePr>
          <p:nvPr>
            <p:ph idx="1"/>
            <p:extLst>
              <p:ext uri="{D42A27DB-BD31-4B8C-83A1-F6EECF244321}">
                <p14:modId xmlns:p14="http://schemas.microsoft.com/office/powerpoint/2010/main" val="2738703335"/>
              </p:ext>
            </p:extLst>
          </p:nvPr>
        </p:nvGraphicFramePr>
        <p:xfrm>
          <a:off x="0" y="1088994"/>
          <a:ext cx="9144000" cy="5486400"/>
        </p:xfrm>
        <a:graphic>
          <a:graphicData uri="http://schemas.openxmlformats.org/drawingml/2006/chart">
            <c:chart xmlns:c="http://schemas.openxmlformats.org/drawingml/2006/chart" xmlns:r="http://schemas.openxmlformats.org/officeDocument/2006/relationships" r:id="rId3"/>
          </a:graphicData>
        </a:graphic>
      </p:graphicFrame>
      <p:sp>
        <p:nvSpPr>
          <p:cNvPr id="2053" name="Slide Number Placeholder 5"/>
          <p:cNvSpPr>
            <a:spLocks noGrp="1"/>
          </p:cNvSpPr>
          <p:nvPr>
            <p:ph type="sldNum" sz="quarter" idx="11"/>
          </p:nvPr>
        </p:nvSpPr>
        <p:spPr>
          <a:noFill/>
        </p:spPr>
        <p:txBody>
          <a:bodyPr/>
          <a:lstStyle/>
          <a:p>
            <a:fld id="{76068F8F-62B3-439E-9997-843DEA468F0F}" type="slidenum">
              <a:rPr lang="en-US" smtClean="0"/>
              <a:pPr/>
              <a:t>7</a:t>
            </a:fld>
            <a:endParaRPr lang="en-US"/>
          </a:p>
        </p:txBody>
      </p:sp>
      <p:sp>
        <p:nvSpPr>
          <p:cNvPr id="5" name="Footer Placeholder 4"/>
          <p:cNvSpPr>
            <a:spLocks noGrp="1"/>
          </p:cNvSpPr>
          <p:nvPr>
            <p:ph type="ftr" sz="quarter" idx="10"/>
          </p:nvPr>
        </p:nvSpPr>
        <p:spPr/>
        <p:txBody>
          <a:bodyPr/>
          <a:lstStyle/>
          <a:p>
            <a:pPr>
              <a:defRPr/>
            </a:pPr>
            <a:r>
              <a:rPr lang="en-US"/>
              <a:t>2019 College Senior Survey</a:t>
            </a:r>
            <a:endParaRPr lang="en-US" dirty="0"/>
          </a:p>
        </p:txBody>
      </p:sp>
    </p:spTree>
    <p:extLst>
      <p:ext uri="{BB962C8B-B14F-4D97-AF65-F5344CB8AC3E}">
        <p14:creationId xmlns:p14="http://schemas.microsoft.com/office/powerpoint/2010/main" val="2856512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8226425" cy="1143000"/>
          </a:xfrm>
        </p:spPr>
        <p:txBody>
          <a:bodyPr/>
          <a:lstStyle/>
          <a:p>
            <a:pPr>
              <a:defRPr/>
            </a:pPr>
            <a:r>
              <a:rPr lang="en-US" dirty="0"/>
              <a:t>Demographics</a:t>
            </a:r>
            <a:br>
              <a:rPr lang="en-US" dirty="0"/>
            </a:br>
            <a:r>
              <a:rPr lang="en-US" sz="1800" dirty="0"/>
              <a:t/>
            </a:r>
            <a:br>
              <a:rPr lang="en-US" sz="1800" dirty="0"/>
            </a:br>
            <a:r>
              <a:rPr lang="en-US" sz="2200" dirty="0">
                <a:solidFill>
                  <a:schemeClr val="accent4"/>
                </a:solidFill>
              </a:rPr>
              <a:t>Finances</a:t>
            </a:r>
          </a:p>
        </p:txBody>
      </p:sp>
      <p:sp>
        <p:nvSpPr>
          <p:cNvPr id="4101" name="Slide Number Placeholder 5"/>
          <p:cNvSpPr>
            <a:spLocks noGrp="1"/>
          </p:cNvSpPr>
          <p:nvPr>
            <p:ph type="sldNum" sz="quarter" idx="11"/>
          </p:nvPr>
        </p:nvSpPr>
        <p:spPr>
          <a:noFill/>
        </p:spPr>
        <p:txBody>
          <a:bodyPr/>
          <a:lstStyle/>
          <a:p>
            <a:fld id="{D518130B-55F3-4701-917D-097F90EC75B5}" type="slidenum">
              <a:rPr lang="en-US" smtClean="0"/>
              <a:pPr/>
              <a:t>8</a:t>
            </a:fld>
            <a:endParaRPr lang="en-US"/>
          </a:p>
        </p:txBody>
      </p:sp>
      <p:graphicFrame>
        <p:nvGraphicFramePr>
          <p:cNvPr id="9" name="Money Borrowed"/>
          <p:cNvGraphicFramePr>
            <a:graphicFrameLocks noGrp="1" noChangeAspect="1"/>
          </p:cNvGraphicFramePr>
          <p:nvPr>
            <p:ph sz="half" idx="1"/>
            <p:custDataLst>
              <p:tags r:id="rId1"/>
            </p:custDataLst>
            <p:extLst>
              <p:ext uri="{D42A27DB-BD31-4B8C-83A1-F6EECF244321}">
                <p14:modId xmlns:p14="http://schemas.microsoft.com/office/powerpoint/2010/main" val="1205451408"/>
              </p:ext>
            </p:extLst>
          </p:nvPr>
        </p:nvGraphicFramePr>
        <p:xfrm>
          <a:off x="304800" y="1471613"/>
          <a:ext cx="4749800" cy="432276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Median"/>
          <p:cNvGraphicFramePr>
            <a:graphicFrameLocks noGrp="1"/>
          </p:cNvGraphicFramePr>
          <p:nvPr>
            <p:extLst>
              <p:ext uri="{D42A27DB-BD31-4B8C-83A1-F6EECF244321}">
                <p14:modId xmlns:p14="http://schemas.microsoft.com/office/powerpoint/2010/main" val="4218609900"/>
              </p:ext>
            </p:extLst>
          </p:nvPr>
        </p:nvGraphicFramePr>
        <p:xfrm>
          <a:off x="5105400" y="2743200"/>
          <a:ext cx="3124200" cy="1355726"/>
        </p:xfrm>
        <a:graphic>
          <a:graphicData uri="http://schemas.openxmlformats.org/drawingml/2006/table">
            <a:tbl>
              <a:tblPr/>
              <a:tblGrid>
                <a:gridCol w="1774099">
                  <a:extLst>
                    <a:ext uri="{9D8B030D-6E8A-4147-A177-3AD203B41FA5}">
                      <a16:colId xmlns:a16="http://schemas.microsoft.com/office/drawing/2014/main" val="20000"/>
                    </a:ext>
                  </a:extLst>
                </a:gridCol>
                <a:gridCol w="1350101">
                  <a:extLst>
                    <a:ext uri="{9D8B030D-6E8A-4147-A177-3AD203B41FA5}">
                      <a16:colId xmlns:a16="http://schemas.microsoft.com/office/drawing/2014/main" val="20001"/>
                    </a:ext>
                  </a:extLst>
                </a:gridCol>
              </a:tblGrid>
              <a:tr h="366396">
                <a:tc gridSpan="2">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tx2"/>
                          </a:solidFill>
                          <a:effectLst/>
                          <a:latin typeface="Garamond" pitchFamily="18" charset="0"/>
                        </a:rPr>
                        <a:t>Median Amount Borrowed</a:t>
                      </a:r>
                    </a:p>
                  </a:txBody>
                  <a:tcPr marT="45671" marB="45671" anchor="ctr" horzOverflow="overflow">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49466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FFFFFF"/>
                          </a:solidFill>
                          <a:effectLst/>
                          <a:latin typeface="Garamond" pitchFamily="18" charset="0"/>
                        </a:rPr>
                        <a:t> Your Institution</a:t>
                      </a:r>
                    </a:p>
                  </a:txBody>
                  <a:tcPr marT="45671" marB="45671"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FFFFFF"/>
                          </a:solidFill>
                          <a:effectLst/>
                          <a:latin typeface="Garamond" pitchFamily="18" charset="0"/>
                        </a:rPr>
                        <a:t>$23,000.00</a:t>
                      </a:r>
                      <a:endParaRPr kumimoji="0" lang="en-US" sz="1400" b="1" i="0" u="none" strike="noStrike" cap="none" normalizeH="0" baseline="0" dirty="0">
                        <a:ln>
                          <a:noFill/>
                        </a:ln>
                        <a:solidFill>
                          <a:srgbClr val="FFFFFF"/>
                        </a:solidFill>
                        <a:effectLst/>
                        <a:latin typeface="Garamond" pitchFamily="18" charset="0"/>
                      </a:endParaRPr>
                    </a:p>
                  </a:txBody>
                  <a:tcPr marT="45671" marB="45671"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1"/>
                  </a:ext>
                </a:extLst>
              </a:tr>
              <a:tr h="49466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FFFFFF"/>
                          </a:solidFill>
                          <a:effectLst/>
                          <a:latin typeface="Garamond" pitchFamily="18" charset="0"/>
                        </a:rPr>
                        <a:t> Comparison Group</a:t>
                      </a:r>
                    </a:p>
                  </a:txBody>
                  <a:tcPr marT="45671" marB="45671"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FFFFFF"/>
                          </a:solidFill>
                          <a:effectLst/>
                          <a:latin typeface="Garamond" pitchFamily="18" charset="0"/>
                        </a:rPr>
                        <a:t>$20,500.00</a:t>
                      </a:r>
                      <a:endParaRPr kumimoji="0" lang="en-US" sz="1400" b="1" i="0" u="none" strike="noStrike" cap="none" normalizeH="0" baseline="0" dirty="0">
                        <a:ln>
                          <a:noFill/>
                        </a:ln>
                        <a:solidFill>
                          <a:srgbClr val="FFFFFF"/>
                        </a:solidFill>
                        <a:effectLst/>
                        <a:latin typeface="Garamond" pitchFamily="18" charset="0"/>
                      </a:endParaRPr>
                    </a:p>
                  </a:txBody>
                  <a:tcPr marT="45671" marB="45671"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2"/>
                  </a:ext>
                </a:extLst>
              </a:tr>
            </a:tbl>
          </a:graphicData>
        </a:graphic>
      </p:graphicFrame>
      <p:sp>
        <p:nvSpPr>
          <p:cNvPr id="10" name="Rectangle 31"/>
          <p:cNvSpPr>
            <a:spLocks noChangeArrowheads="1"/>
          </p:cNvSpPr>
          <p:nvPr/>
        </p:nvSpPr>
        <p:spPr bwMode="auto">
          <a:xfrm>
            <a:off x="3095625" y="6143625"/>
            <a:ext cx="2774950" cy="276225"/>
          </a:xfrm>
          <a:prstGeom prst="rect">
            <a:avLst/>
          </a:prstGeom>
          <a:noFill/>
          <a:ln w="9525">
            <a:noFill/>
            <a:miter lim="800000"/>
            <a:headEnd/>
            <a:tailEnd/>
          </a:ln>
        </p:spPr>
        <p:txBody>
          <a:bodyPr wrap="none">
            <a:spAutoFit/>
          </a:bodyPr>
          <a:lstStyle/>
          <a:p>
            <a:pPr algn="ctr">
              <a:defRPr/>
            </a:pPr>
            <a:r>
              <a:rPr lang="en-US" sz="1200" b="1" u="none" dirty="0">
                <a:solidFill>
                  <a:schemeClr val="accent4"/>
                </a:solidFill>
              </a:rPr>
              <a:t>■</a:t>
            </a:r>
            <a:r>
              <a:rPr lang="en-US" sz="1200" b="1" u="none" dirty="0">
                <a:solidFill>
                  <a:schemeClr val="tx2"/>
                </a:solidFill>
              </a:rPr>
              <a:t> Your Institution ■ Comparison Group</a:t>
            </a:r>
          </a:p>
        </p:txBody>
      </p:sp>
      <p:sp>
        <p:nvSpPr>
          <p:cNvPr id="7" name="Footer Placeholder 6"/>
          <p:cNvSpPr>
            <a:spLocks noGrp="1"/>
          </p:cNvSpPr>
          <p:nvPr>
            <p:ph type="ftr" sz="quarter" idx="10"/>
          </p:nvPr>
        </p:nvSpPr>
        <p:spPr/>
        <p:txBody>
          <a:bodyPr/>
          <a:lstStyle/>
          <a:p>
            <a:pPr>
              <a:defRPr/>
            </a:pPr>
            <a:r>
              <a:rPr lang="en-US" dirty="0"/>
              <a:t>2019 College Senior Survey</a:t>
            </a:r>
          </a:p>
        </p:txBody>
      </p:sp>
    </p:spTree>
    <p:extLst>
      <p:ext uri="{BB962C8B-B14F-4D97-AF65-F5344CB8AC3E}">
        <p14:creationId xmlns:p14="http://schemas.microsoft.com/office/powerpoint/2010/main" val="4250179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0" y="2743200"/>
            <a:ext cx="9144000" cy="1371600"/>
          </a:xfrm>
          <a:solidFill>
            <a:schemeClr val="accent4"/>
          </a:solidFill>
          <a:ln w="9525">
            <a:solidFill>
              <a:schemeClr val="tx2"/>
            </a:solidFill>
          </a:ln>
        </p:spPr>
        <p:txBody>
          <a:bodyPr anchor="ctr"/>
          <a:lstStyle/>
          <a:p>
            <a:pPr eaLnBrk="1" hangingPunct="1">
              <a:defRPr/>
            </a:pPr>
            <a:r>
              <a:rPr lang="en-US" dirty="0">
                <a:solidFill>
                  <a:schemeClr val="bg1"/>
                </a:solidFill>
              </a:rPr>
              <a:t>Academic Outcomes and Experiences</a:t>
            </a:r>
          </a:p>
        </p:txBody>
      </p:sp>
      <p:sp>
        <p:nvSpPr>
          <p:cNvPr id="49155" name="Subtitle 4"/>
          <p:cNvSpPr>
            <a:spLocks noGrp="1"/>
          </p:cNvSpPr>
          <p:nvPr>
            <p:ph type="subTitle" sz="quarter" idx="1"/>
          </p:nvPr>
        </p:nvSpPr>
        <p:spPr>
          <a:xfrm>
            <a:off x="1447800" y="4572000"/>
            <a:ext cx="6172200" cy="1752600"/>
          </a:xfrm>
        </p:spPr>
        <p:txBody>
          <a:bodyPr/>
          <a:lstStyle/>
          <a:p>
            <a:pPr>
              <a:defRPr/>
            </a:pPr>
            <a:r>
              <a:rPr lang="en-US" sz="2400" b="1" dirty="0">
                <a:solidFill>
                  <a:schemeClr val="accent4"/>
                </a:solidFill>
                <a:effectLst/>
              </a:rPr>
              <a:t>Students develop skills, knowledge, and abilities through their experiences both in and out of the classroom.</a:t>
            </a:r>
          </a:p>
        </p:txBody>
      </p:sp>
      <p:sp>
        <p:nvSpPr>
          <p:cNvPr id="4" name="Footer Placeholder 6"/>
          <p:cNvSpPr>
            <a:spLocks noGrp="1"/>
          </p:cNvSpPr>
          <p:nvPr>
            <p:ph type="ftr" sz="quarter" idx="10"/>
          </p:nvPr>
        </p:nvSpPr>
        <p:spPr>
          <a:xfrm>
            <a:off x="228600" y="6400800"/>
            <a:ext cx="2895600" cy="457200"/>
          </a:xfrm>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1.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2.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13.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2.xml><?xml version="1.0" encoding="utf-8"?>
<p:tagLst xmlns:a="http://schemas.openxmlformats.org/drawingml/2006/main" xmlns:r="http://schemas.openxmlformats.org/officeDocument/2006/relationships" xmlns:p="http://schemas.openxmlformats.org/presentationml/2006/main">
  <p:tag name="TEXT" val="titleBox"/>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FacIntSat"/>
</p:tagLst>
</file>

<file path=ppt/tags/tag5.xml><?xml version="1.0" encoding="utf-8"?>
<p:tagLst xmlns:a="http://schemas.openxmlformats.org/drawingml/2006/main" xmlns:r="http://schemas.openxmlformats.org/officeDocument/2006/relationships" xmlns:p="http://schemas.openxmlformats.org/presentationml/2006/main">
  <p:tag name="CHART" val="ctBorrowMoney"/>
</p:tagLst>
</file>

<file path=ppt/tags/tag6.xml><?xml version="1.0" encoding="utf-8"?>
<p:tagLst xmlns:a="http://schemas.openxmlformats.org/drawingml/2006/main" xmlns:r="http://schemas.openxmlformats.org/officeDocument/2006/relationships" xmlns:p="http://schemas.openxmlformats.org/presentationml/2006/main">
  <p:tag name="CHART" val="ctGains1"/>
</p:tagLst>
</file>

<file path=ppt/tags/tag7.xml><?xml version="1.0" encoding="utf-8"?>
<p:tagLst xmlns:a="http://schemas.openxmlformats.org/drawingml/2006/main" xmlns:r="http://schemas.openxmlformats.org/officeDocument/2006/relationships" xmlns:p="http://schemas.openxmlformats.org/presentationml/2006/main">
  <p:tag name="CHART" val="ctGains1"/>
</p:tagLst>
</file>

<file path=ppt/tags/tag8.xml><?xml version="1.0" encoding="utf-8"?>
<p:tagLst xmlns:a="http://schemas.openxmlformats.org/drawingml/2006/main" xmlns:r="http://schemas.openxmlformats.org/officeDocument/2006/relationships" xmlns:p="http://schemas.openxmlformats.org/presentationml/2006/main">
  <p:tag name="CHART" val="ctGains1"/>
</p:tagLst>
</file>

<file path=ppt/tags/tag9.xml><?xml version="1.0" encoding="utf-8"?>
<p:tagLst xmlns:a="http://schemas.openxmlformats.org/drawingml/2006/main" xmlns:r="http://schemas.openxmlformats.org/officeDocument/2006/relationships" xmlns:p="http://schemas.openxmlformats.org/presentationml/2006/main">
  <p:tag name="CHART" val="ctFinanceSource"/>
</p:tagLst>
</file>

<file path=ppt/theme/theme1.xml><?xml version="1.0" encoding="utf-8"?>
<a:theme xmlns:a="http://schemas.openxmlformats.org/drawingml/2006/main" name="Teamwork">
  <a:themeElements>
    <a:clrScheme name="HERI Official Colors">
      <a:dk1>
        <a:sysClr val="windowText" lastClr="000000"/>
      </a:dk1>
      <a:lt1>
        <a:sysClr val="window" lastClr="FFFFFF"/>
      </a:lt1>
      <a:dk2>
        <a:srgbClr val="1F2A44"/>
      </a:dk2>
      <a:lt2>
        <a:srgbClr val="98A4AE"/>
      </a:lt2>
      <a:accent1>
        <a:srgbClr val="E04E39"/>
      </a:accent1>
      <a:accent2>
        <a:srgbClr val="00AB8E"/>
      </a:accent2>
      <a:accent3>
        <a:srgbClr val="DE7C00"/>
      </a:accent3>
      <a:accent4>
        <a:srgbClr val="93328E"/>
      </a:accent4>
      <a:accent5>
        <a:srgbClr val="789D4A"/>
      </a:accent5>
      <a:accent6>
        <a:srgbClr val="FF00FF"/>
      </a:accent6>
      <a:hlink>
        <a:srgbClr val="1F2A44"/>
      </a:hlink>
      <a:folHlink>
        <a:srgbClr val="93328E"/>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006E6B"/>
        </a:dk1>
        <a:lt1>
          <a:srgbClr val="FFFFFF"/>
        </a:lt1>
        <a:dk2>
          <a:srgbClr val="006666"/>
        </a:dk2>
        <a:lt2>
          <a:srgbClr val="B9EFEE"/>
        </a:lt2>
        <a:accent1>
          <a:srgbClr val="7680AC"/>
        </a:accent1>
        <a:accent2>
          <a:srgbClr val="6AB475"/>
        </a:accent2>
        <a:accent3>
          <a:srgbClr val="AAB8B8"/>
        </a:accent3>
        <a:accent4>
          <a:srgbClr val="DADADA"/>
        </a:accent4>
        <a:accent5>
          <a:srgbClr val="BDC0D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2">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000000"/>
        </a:hlink>
        <a:folHlink>
          <a:srgbClr val="CCFF66"/>
        </a:folHlink>
      </a:clrScheme>
      <a:clrMap bg1="dk2" tx1="lt1" bg2="dk1" tx2="lt2" accent1="accent1" accent2="accent2" accent3="accent3" accent4="accent4" accent5="accent5" accent6="accent6" hlink="hlink" folHlink="folHlink"/>
    </a:extraClrScheme>
    <a:extraClrScheme>
      <a:clrScheme name="Teamwork 13">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7680AC"/>
        </a:hlink>
        <a:folHlink>
          <a:srgbClr val="CCFF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ERI Official Colors">
    <a:dk1>
      <a:sysClr val="windowText" lastClr="000000"/>
    </a:dk1>
    <a:lt1>
      <a:sysClr val="window" lastClr="FFFFFF"/>
    </a:lt1>
    <a:dk2>
      <a:srgbClr val="1F2A44"/>
    </a:dk2>
    <a:lt2>
      <a:srgbClr val="98A4AE"/>
    </a:lt2>
    <a:accent1>
      <a:srgbClr val="E04E39"/>
    </a:accent1>
    <a:accent2>
      <a:srgbClr val="00AB8E"/>
    </a:accent2>
    <a:accent3>
      <a:srgbClr val="DE7C00"/>
    </a:accent3>
    <a:accent4>
      <a:srgbClr val="93328E"/>
    </a:accent4>
    <a:accent5>
      <a:srgbClr val="789D4A"/>
    </a:accent5>
    <a:accent6>
      <a:srgbClr val="FF00FF"/>
    </a:accent6>
    <a:hlink>
      <a:srgbClr val="1F2A44"/>
    </a:hlink>
    <a:folHlink>
      <a:srgbClr val="93328E"/>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28125</TotalTime>
  <Words>3611</Words>
  <Application>Microsoft Office PowerPoint</Application>
  <PresentationFormat>On-screen Show (4:3)</PresentationFormat>
  <Paragraphs>738</Paragraphs>
  <Slides>42</Slides>
  <Notes>42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Franklin Gothic Book</vt:lpstr>
      <vt:lpstr>Franklin Gothic Medium</vt:lpstr>
      <vt:lpstr>Garamond</vt:lpstr>
      <vt:lpstr>Teamwork</vt:lpstr>
      <vt:lpstr>SUNY College of Environmental Science and Forestry College Senior Survey 2019 Results</vt:lpstr>
      <vt:lpstr>College Senior Survey</vt:lpstr>
      <vt:lpstr>Table of Contents</vt:lpstr>
      <vt:lpstr>A Note about CIRP Constructs</vt:lpstr>
      <vt:lpstr>Demographics</vt:lpstr>
      <vt:lpstr>Demographics  </vt:lpstr>
      <vt:lpstr>Demographics  Primary Major (Aggregated)</vt:lpstr>
      <vt:lpstr>Demographics  Finances</vt:lpstr>
      <vt:lpstr>Academic Outcomes and Experiences</vt:lpstr>
      <vt:lpstr> Habits of Mind  Habits of Mind is a unified measure of the behaviors and traits associated with academic success. These learning behaviors are seen as the foundation for lifelong learning. </vt:lpstr>
      <vt:lpstr>Pluralistic Orientation  Pluralistic Orientation is a unified measure of skills and dispositions appropriate  for living and working in a diverse society.</vt:lpstr>
      <vt:lpstr>Academic Self-Concept  Self-awareness and confidence in academic environments help students learn by  encouraging their intellectual inquiry. Academic Self-Concept is a unified measure of students’ beliefs about their abilities and confidence in academic environments. </vt:lpstr>
      <vt:lpstr>Faculty Interaction: Mentorship  Faculty Interaction: Mentorship measures the extent to which students and  faculty have mentoring relationships that foster both academic and personal  support and guidance. </vt:lpstr>
      <vt:lpstr>PowerPoint Presentation</vt:lpstr>
      <vt:lpstr>Academic Outcomes  These items illustrate the extent to which students agree that this institution  has contributed to their academic skills and abilities. </vt:lpstr>
      <vt:lpstr>Academic Enhancement Experiences  Opportunities to apply learning inside and outside the classroom augment  students’ academic involvement, allowing them to make meaningful intellectual  connections and communicate their knowledge to others.</vt:lpstr>
      <vt:lpstr>Co-Curricular Outcomes and Experiences</vt:lpstr>
      <vt:lpstr>Social Agency  Activities and beliefs equip and empower students to create a world that is equitable, just, democratic, and sustainable. Social Agency measures the extent to which students value political and social involvement as a personal goal.</vt:lpstr>
      <vt:lpstr> Civic Engagement   Engaged citizens are a critical element in the functioning of our democratic society. Civic Engagement measures the extent to which students are motivated and involved in civic, electoral, and political activities. </vt:lpstr>
      <vt:lpstr>Civic Awareness   The ability to evaluate, question, and develop solutions affecting local and global communities is an important skill. Civic Awareness measures students’ understanding of the issues facing their community, nation, and the world. </vt:lpstr>
      <vt:lpstr>Leadership  Leadership measures students' beliefs about their leadership development and  capability, and their experiences as a leader. </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Diversity</vt:lpstr>
      <vt:lpstr>Positive Cross-Racial Interaction  Contact with diverse peers allows students to gain valuable insights about  themselves and others. Positive Cross-Racial Interaction is a unified measure of  students’ level of positive interaction with diverse peers.</vt:lpstr>
      <vt:lpstr>Negative Cross-Racial Interaction  Contact with diverse peers allows students to gain valuable insights about  themselves and others. Negative Cross-Racial Interaction is a unified measure of  students’ level of negative interaction with diverse peers.</vt:lpstr>
      <vt:lpstr>Sense of Belonging  The campus community is a powerful source of influence on students’ development. Sense of Belonging measures the extent to which students feel a sense of academic and social integration on campus. </vt:lpstr>
      <vt:lpstr>PowerPoint Presentation</vt:lpstr>
      <vt:lpstr>PowerPoint Presentation</vt:lpstr>
      <vt:lpstr>Future Plans</vt:lpstr>
      <vt:lpstr>Future Plans  Preparedness for Future Plans</vt:lpstr>
      <vt:lpstr>Future Plans: Employment </vt:lpstr>
      <vt:lpstr> Future Plans: Graduate/Professional School</vt:lpstr>
      <vt:lpstr>Future Plans  Probable Career/Occupation</vt:lpstr>
      <vt:lpstr>Future Plans  When thinking about your career path after college,  how important are the following considerations:  (Percentages combine “Essential” and “Very Important” responses)</vt:lpstr>
      <vt:lpstr>Satisfaction</vt:lpstr>
      <vt:lpstr>Overall Satisfaction  Overall Satisfaction measures students’ satisfaction with the college experience. </vt:lpstr>
      <vt:lpstr>Satisfaction with Coursework  Satisfaction with Coursework measures the extent to which students see their  coursework as relevant, useful, and applicable to their academic success and future plans. </vt:lpstr>
      <vt:lpstr>Satisfaction with Academic Support and Courses  In addition to actual coursework, various support services are instrumental in  shaping students’ academic experiences.</vt:lpstr>
      <vt:lpstr>Satisfaction with Services and Community  Community and the support students receive are critical to  shaping their college experience.</vt:lpstr>
      <vt:lpstr>PowerPoint Presentation</vt:lpstr>
      <vt:lpstr>PowerPoint Presentation</vt:lpstr>
    </vt:vector>
  </TitlesOfParts>
  <Company>UCLA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Jared Planas</cp:lastModifiedBy>
  <cp:revision>2114</cp:revision>
  <cp:lastPrinted>2017-09-06T19:13:47Z</cp:lastPrinted>
  <dcterms:created xsi:type="dcterms:W3CDTF">2007-06-27T16:52:25Z</dcterms:created>
  <dcterms:modified xsi:type="dcterms:W3CDTF">2019-09-16T21:35:41Z</dcterms:modified>
</cp:coreProperties>
</file>