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4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7" r:id="rId15"/>
    <p:sldId id="281" r:id="rId16"/>
    <p:sldId id="282" r:id="rId17"/>
    <p:sldId id="283" r:id="rId18"/>
    <p:sldId id="285" r:id="rId19"/>
    <p:sldId id="284" r:id="rId20"/>
    <p:sldId id="276" r:id="rId21"/>
    <p:sldId id="272" r:id="rId22"/>
    <p:sldId id="302" r:id="rId23"/>
    <p:sldId id="273" r:id="rId24"/>
    <p:sldId id="312" r:id="rId25"/>
    <p:sldId id="275" r:id="rId26"/>
    <p:sldId id="293" r:id="rId27"/>
    <p:sldId id="311" r:id="rId28"/>
    <p:sldId id="280" r:id="rId29"/>
    <p:sldId id="290" r:id="rId30"/>
    <p:sldId id="306" r:id="rId31"/>
    <p:sldId id="313" r:id="rId32"/>
    <p:sldId id="288" r:id="rId33"/>
    <p:sldId id="292" r:id="rId34"/>
    <p:sldId id="289" r:id="rId35"/>
    <p:sldId id="301" r:id="rId36"/>
    <p:sldId id="269" r:id="rId37"/>
    <p:sldId id="271" r:id="rId38"/>
    <p:sldId id="279" r:id="rId39"/>
    <p:sldId id="307" r:id="rId40"/>
    <p:sldId id="286" r:id="rId41"/>
    <p:sldId id="287" r:id="rId42"/>
    <p:sldId id="291" r:id="rId43"/>
    <p:sldId id="481" r:id="rId44"/>
    <p:sldId id="304" r:id="rId45"/>
    <p:sldId id="426" r:id="rId46"/>
    <p:sldId id="305" r:id="rId47"/>
    <p:sldId id="294" r:id="rId48"/>
    <p:sldId id="295" r:id="rId49"/>
    <p:sldId id="296" r:id="rId50"/>
    <p:sldId id="474" r:id="rId51"/>
    <p:sldId id="494" r:id="rId52"/>
    <p:sldId id="475" r:id="rId53"/>
    <p:sldId id="476" r:id="rId54"/>
    <p:sldId id="477" r:id="rId55"/>
    <p:sldId id="478" r:id="rId56"/>
    <p:sldId id="479" r:id="rId57"/>
    <p:sldId id="480" r:id="rId58"/>
    <p:sldId id="482" r:id="rId59"/>
    <p:sldId id="483" r:id="rId60"/>
    <p:sldId id="308" r:id="rId61"/>
    <p:sldId id="309" r:id="rId62"/>
    <p:sldId id="297" r:id="rId63"/>
    <p:sldId id="442" r:id="rId64"/>
    <p:sldId id="298" r:id="rId65"/>
    <p:sldId id="299" r:id="rId66"/>
    <p:sldId id="310" r:id="rId67"/>
    <p:sldId id="303" r:id="rId68"/>
    <p:sldId id="495" r:id="rId69"/>
    <p:sldId id="492" r:id="rId70"/>
    <p:sldId id="489" r:id="rId71"/>
    <p:sldId id="484" r:id="rId72"/>
    <p:sldId id="491" r:id="rId73"/>
    <p:sldId id="497" r:id="rId74"/>
    <p:sldId id="486" r:id="rId75"/>
    <p:sldId id="487" r:id="rId76"/>
    <p:sldId id="499" r:id="rId77"/>
    <p:sldId id="488" r:id="rId78"/>
    <p:sldId id="353" r:id="rId79"/>
    <p:sldId id="354" r:id="rId80"/>
    <p:sldId id="496" r:id="rId81"/>
    <p:sldId id="485" r:id="rId82"/>
    <p:sldId id="493" r:id="rId83"/>
    <p:sldId id="314" r:id="rId84"/>
    <p:sldId id="328" r:id="rId85"/>
    <p:sldId id="315" r:id="rId86"/>
    <p:sldId id="316" r:id="rId87"/>
    <p:sldId id="317" r:id="rId88"/>
    <p:sldId id="318" r:id="rId89"/>
    <p:sldId id="319" r:id="rId90"/>
    <p:sldId id="321" r:id="rId91"/>
    <p:sldId id="329" r:id="rId92"/>
    <p:sldId id="320" r:id="rId93"/>
    <p:sldId id="322" r:id="rId94"/>
    <p:sldId id="323" r:id="rId95"/>
    <p:sldId id="324" r:id="rId96"/>
    <p:sldId id="325" r:id="rId97"/>
    <p:sldId id="327" r:id="rId98"/>
    <p:sldId id="326" r:id="rId99"/>
    <p:sldId id="330" r:id="rId100"/>
    <p:sldId id="331" r:id="rId101"/>
    <p:sldId id="332" r:id="rId102"/>
    <p:sldId id="333" r:id="rId103"/>
    <p:sldId id="334" r:id="rId104"/>
    <p:sldId id="335" r:id="rId105"/>
    <p:sldId id="336" r:id="rId106"/>
    <p:sldId id="337" r:id="rId107"/>
    <p:sldId id="338" r:id="rId108"/>
    <p:sldId id="420" r:id="rId109"/>
    <p:sldId id="498" r:id="rId110"/>
    <p:sldId id="422" r:id="rId111"/>
    <p:sldId id="423" r:id="rId112"/>
    <p:sldId id="424" r:id="rId113"/>
    <p:sldId id="425" r:id="rId114"/>
    <p:sldId id="427" r:id="rId115"/>
    <p:sldId id="339" r:id="rId116"/>
    <p:sldId id="340" r:id="rId117"/>
    <p:sldId id="341" r:id="rId118"/>
    <p:sldId id="342" r:id="rId119"/>
    <p:sldId id="343" r:id="rId120"/>
    <p:sldId id="344" r:id="rId121"/>
    <p:sldId id="345" r:id="rId122"/>
    <p:sldId id="346" r:id="rId123"/>
    <p:sldId id="347" r:id="rId124"/>
    <p:sldId id="348" r:id="rId125"/>
    <p:sldId id="349" r:id="rId126"/>
    <p:sldId id="350" r:id="rId127"/>
    <p:sldId id="351" r:id="rId128"/>
    <p:sldId id="453" r:id="rId129"/>
    <p:sldId id="409" r:id="rId130"/>
    <p:sldId id="410" r:id="rId131"/>
    <p:sldId id="411" r:id="rId132"/>
    <p:sldId id="412" r:id="rId133"/>
    <p:sldId id="413" r:id="rId134"/>
    <p:sldId id="414" r:id="rId135"/>
    <p:sldId id="415" r:id="rId136"/>
    <p:sldId id="428" r:id="rId137"/>
    <p:sldId id="490" r:id="rId138"/>
    <p:sldId id="429" r:id="rId139"/>
    <p:sldId id="430" r:id="rId140"/>
    <p:sldId id="431" r:id="rId141"/>
    <p:sldId id="368" r:id="rId142"/>
    <p:sldId id="369" r:id="rId143"/>
    <p:sldId id="441" r:id="rId144"/>
    <p:sldId id="378" r:id="rId145"/>
    <p:sldId id="370" r:id="rId146"/>
    <p:sldId id="371" r:id="rId147"/>
    <p:sldId id="372" r:id="rId148"/>
    <p:sldId id="373" r:id="rId149"/>
    <p:sldId id="374" r:id="rId150"/>
    <p:sldId id="375" r:id="rId151"/>
    <p:sldId id="379" r:id="rId152"/>
    <p:sldId id="376" r:id="rId153"/>
    <p:sldId id="382" r:id="rId154"/>
    <p:sldId id="377" r:id="rId155"/>
    <p:sldId id="380" r:id="rId156"/>
    <p:sldId id="381" r:id="rId157"/>
    <p:sldId id="383" r:id="rId158"/>
    <p:sldId id="384" r:id="rId159"/>
    <p:sldId id="385" r:id="rId160"/>
    <p:sldId id="386" r:id="rId161"/>
    <p:sldId id="390" r:id="rId162"/>
    <p:sldId id="391" r:id="rId163"/>
    <p:sldId id="387" r:id="rId164"/>
    <p:sldId id="392" r:id="rId165"/>
    <p:sldId id="393" r:id="rId166"/>
    <p:sldId id="388" r:id="rId167"/>
    <p:sldId id="389" r:id="rId168"/>
    <p:sldId id="394" r:id="rId169"/>
    <p:sldId id="395" r:id="rId170"/>
    <p:sldId id="396" r:id="rId171"/>
    <p:sldId id="397" r:id="rId172"/>
    <p:sldId id="398" r:id="rId173"/>
    <p:sldId id="399" r:id="rId174"/>
    <p:sldId id="402" r:id="rId175"/>
    <p:sldId id="403" r:id="rId176"/>
    <p:sldId id="400" r:id="rId177"/>
    <p:sldId id="401" r:id="rId178"/>
    <p:sldId id="404" r:id="rId179"/>
    <p:sldId id="407" r:id="rId180"/>
    <p:sldId id="408" r:id="rId181"/>
    <p:sldId id="406" r:id="rId182"/>
    <p:sldId id="443" r:id="rId183"/>
    <p:sldId id="405" r:id="rId184"/>
    <p:sldId id="444" r:id="rId185"/>
    <p:sldId id="455" r:id="rId186"/>
    <p:sldId id="456" r:id="rId187"/>
    <p:sldId id="355" r:id="rId188"/>
    <p:sldId id="445" r:id="rId189"/>
    <p:sldId id="446" r:id="rId190"/>
    <p:sldId id="447" r:id="rId191"/>
    <p:sldId id="449" r:id="rId192"/>
    <p:sldId id="450" r:id="rId193"/>
    <p:sldId id="451" r:id="rId194"/>
    <p:sldId id="452" r:id="rId195"/>
    <p:sldId id="457" r:id="rId196"/>
    <p:sldId id="458" r:id="rId197"/>
    <p:sldId id="460" r:id="rId198"/>
    <p:sldId id="459" r:id="rId199"/>
    <p:sldId id="461" r:id="rId200"/>
    <p:sldId id="462" r:id="rId201"/>
    <p:sldId id="463" r:id="rId202"/>
    <p:sldId id="464" r:id="rId203"/>
    <p:sldId id="465" r:id="rId204"/>
    <p:sldId id="466" r:id="rId205"/>
    <p:sldId id="467" r:id="rId206"/>
    <p:sldId id="468" r:id="rId207"/>
    <p:sldId id="469" r:id="rId208"/>
    <p:sldId id="471" r:id="rId209"/>
    <p:sldId id="470" r:id="rId210"/>
    <p:sldId id="472" r:id="rId211"/>
    <p:sldId id="473" r:id="rId212"/>
    <p:sldId id="300" r:id="rId213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70" d="100"/>
          <a:sy n="170" d="100"/>
        </p:scale>
        <p:origin x="544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-2550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viewProps" Target="viewProp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theme" Target="theme/theme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tableStyles" Target="tableStyle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handoutMaster" Target="handoutMasters/handoutMaster1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presProps" Target="pres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0465C-B183-4082-9593-B34481A3D803}" type="datetimeFigureOut">
              <a:rPr lang="en-US" smtClean="0"/>
              <a:t>8/15/24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DC8BF-DC12-4F73-BF38-7995C9E08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066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520D-AB22-4732-8498-34D1D147980E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ECA9-595F-4E46-82CD-B6A3FC39A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0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520D-AB22-4732-8498-34D1D147980E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ECA9-595F-4E46-82CD-B6A3FC39A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9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520D-AB22-4732-8498-34D1D147980E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ECA9-595F-4E46-82CD-B6A3FC39A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14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520D-AB22-4732-8498-34D1D147980E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ECA9-595F-4E46-82CD-B6A3FC39A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53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520D-AB22-4732-8498-34D1D147980E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ECA9-595F-4E46-82CD-B6A3FC39A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4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520D-AB22-4732-8498-34D1D147980E}" type="datetimeFigureOut">
              <a:rPr lang="en-US" smtClean="0"/>
              <a:t>8/15/24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ECA9-595F-4E46-82CD-B6A3FC39A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6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520D-AB22-4732-8498-34D1D147980E}" type="datetimeFigureOut">
              <a:rPr lang="en-US" smtClean="0"/>
              <a:t>8/15/24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ECA9-595F-4E46-82CD-B6A3FC39A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9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520D-AB22-4732-8498-34D1D147980E}" type="datetimeFigureOut">
              <a:rPr lang="en-US" smtClean="0"/>
              <a:t>8/15/24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ECA9-595F-4E46-82CD-B6A3FC39A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2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520D-AB22-4732-8498-34D1D147980E}" type="datetimeFigureOut">
              <a:rPr lang="en-US" smtClean="0"/>
              <a:t>8/15/24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ECA9-595F-4E46-82CD-B6A3FC39A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0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520D-AB22-4732-8498-34D1D147980E}" type="datetimeFigureOut">
              <a:rPr lang="en-US" smtClean="0"/>
              <a:t>8/15/24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ECA9-595F-4E46-82CD-B6A3FC39A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9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2520D-AB22-4732-8498-34D1D147980E}" type="datetimeFigureOut">
              <a:rPr lang="en-US" smtClean="0"/>
              <a:t>8/15/24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ECA9-595F-4E46-82CD-B6A3FC39A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6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tx2">
                <a:lumMod val="20000"/>
                <a:lumOff val="80000"/>
              </a:schemeClr>
            </a:gs>
            <a:gs pos="0">
              <a:schemeClr val="tx2">
                <a:lumMod val="75000"/>
              </a:schemeClr>
            </a:gs>
            <a:gs pos="20000">
              <a:schemeClr val="tx2">
                <a:lumMod val="40000"/>
                <a:lumOff val="60000"/>
              </a:schemeClr>
            </a:gs>
            <a:gs pos="100000">
              <a:schemeClr val="tx2">
                <a:lumMod val="75000"/>
              </a:schemeClr>
            </a:gs>
          </a:gsLst>
          <a:lin ang="16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2520D-AB22-4732-8498-34D1D147980E}" type="datetimeFigureOut">
              <a:rPr lang="en-US" smtClean="0"/>
              <a:t>8/15/24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FECA9-595F-4E46-82CD-B6A3FC39A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jpeg"/><Relationship Id="rId3" Type="http://schemas.openxmlformats.org/officeDocument/2006/relationships/image" Target="../media/image244.jpeg"/><Relationship Id="rId7" Type="http://schemas.openxmlformats.org/officeDocument/2006/relationships/image" Target="../media/image248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10" Type="http://schemas.openxmlformats.org/officeDocument/2006/relationships/image" Target="../media/image251.jpeg"/><Relationship Id="rId4" Type="http://schemas.openxmlformats.org/officeDocument/2006/relationships/image" Target="../media/image245.jpeg"/><Relationship Id="rId9" Type="http://schemas.openxmlformats.org/officeDocument/2006/relationships/image" Target="../media/image2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02525" y="342901"/>
            <a:ext cx="7315200" cy="1102519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Century of ESF Chemistry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1600200"/>
            <a:ext cx="3009900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753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Connie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Schuerch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a pioneer in carbohydrate research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637" y="1792432"/>
            <a:ext cx="3335482" cy="3070514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457" y="1268016"/>
            <a:ext cx="3527714" cy="27164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86678" y="4348595"/>
            <a:ext cx="1649682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… and wood twisting</a:t>
            </a:r>
          </a:p>
        </p:txBody>
      </p:sp>
    </p:spTree>
    <p:extLst>
      <p:ext uri="{BB962C8B-B14F-4D97-AF65-F5344CB8AC3E}">
        <p14:creationId xmlns:p14="http://schemas.microsoft.com/office/powerpoint/2010/main" val="248901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28674" name="Picture 2" descr="L:\FCH Photos\NYSFair08\P101009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9865" y="1066970"/>
            <a:ext cx="4794476" cy="359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53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29698" name="Picture 2" descr="L:\FCH Photos\NYSFair08\P10100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6783" y="1074623"/>
            <a:ext cx="4916942" cy="368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0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30722" name="Picture 2" descr="L:\Department Photos\2013 State Fair\FCH 2013 NYS Fair\NYS Fair 2013 18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7618" y="1094524"/>
            <a:ext cx="4757738" cy="35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27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31746" name="Picture 2" descr="L:\Department Photos\2013 State Fair\FCH 2013 NYS Fair\NYS Fair 2013 14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111" y="1096056"/>
            <a:ext cx="4751615" cy="356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75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32770" name="Picture 2" descr="L:\Department Photos\2013 State Fair\FCH 2013 NYS Fair\NYS Fair 2013 18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357" y="1089932"/>
            <a:ext cx="4539344" cy="34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7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33794" name="Picture 2" descr="L:\Department Photos\2013 State Fair\FCH 2013 NYS Fair\NYS Fair 2013 20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7835" y="1126671"/>
            <a:ext cx="4653644" cy="349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74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34818" name="Picture 2" descr="L:\Department Photos\2013 State Fair\FCH 2013 NYS Fair\NYS Fair 2013 1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495" y="1074624"/>
            <a:ext cx="4788354" cy="359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55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35842" name="Picture 2" descr="L:\Department Photos\2013 State Fair\P100033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6822" y="1091599"/>
            <a:ext cx="4414837" cy="36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643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2290081" y="1083808"/>
            <a:ext cx="4574042" cy="318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70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100354" name="Picture 2" descr="L:\Department Photos\pre 2010\Retirement photos\pi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314" y="1256969"/>
            <a:ext cx="4604657" cy="304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66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Professors like to play in the lab when nobody is around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1878" y="1399167"/>
            <a:ext cx="2006078" cy="30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7221" y="2168635"/>
            <a:ext cx="3296516" cy="2313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14783" y="4660323"/>
            <a:ext cx="126047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Michael </a:t>
            </a:r>
            <a:r>
              <a:rPr lang="en-US" dirty="0" err="1"/>
              <a:t>Szwarc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75170" y="4660323"/>
            <a:ext cx="1529521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Ernest </a:t>
            </a:r>
            <a:r>
              <a:rPr lang="en-US" dirty="0" err="1"/>
              <a:t>Sondheimer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38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101378" name="Picture 2" descr="L:\Department Photos\pre 2010\Retirement photos\pic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989" y="1414463"/>
            <a:ext cx="4622642" cy="30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70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102402" name="Picture 2" descr="L:\Department Photos\pre 2010\Retirement photos\pic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2510" y="1242485"/>
            <a:ext cx="4904694" cy="324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79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103426" name="Picture 2" descr="L:\Department Photos\pre 2010\Retirement photos\pic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255235"/>
            <a:ext cx="4929187" cy="325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30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104450" name="Picture 2" descr="F:\Seagate\Department of Chemistry\Chair\Chairs Christma Party 2016\P107035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310" y="1077686"/>
            <a:ext cx="5945642" cy="334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68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105474" name="Picture 2" descr="F:\Seagate\Department of Chemistry\Chair\Chairs Christma Party 2016\P107035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363" y="1218520"/>
            <a:ext cx="5438383" cy="306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0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36866" name="Picture 2" descr="L:\FCH Photos\FCH-BBQ-09\P10100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1712" y="1097587"/>
            <a:ext cx="4500563" cy="337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7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37890" name="Picture 2" descr="L:\FCH Photos\FCH-BBQ-09\P1010028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5627" y="1230765"/>
            <a:ext cx="3967843" cy="33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78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38914" name="Picture 2" descr="L:\FCH Photos\FCH-BBQ-09\P101003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1315" y="1164447"/>
            <a:ext cx="4384221" cy="342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44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39938" name="Picture 2" descr="L:\FCH Photos\FCH-BBQ-09\P101003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5191" y="1287405"/>
            <a:ext cx="4427085" cy="332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23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40962" name="Picture 2" descr="L:\FCH Photos\FCH-BBQ-10\P1010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9247" y="1102179"/>
            <a:ext cx="4935311" cy="370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25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Chemistry in the 60’s: no gloves, no goggles, but bow ties and white shirts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0642" y="1639229"/>
            <a:ext cx="2700542" cy="178923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2491" y="1789438"/>
            <a:ext cx="2091170" cy="28085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6060" y="3830129"/>
            <a:ext cx="1418706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100" dirty="0"/>
              <a:t>John Meyer</a:t>
            </a:r>
          </a:p>
        </p:txBody>
      </p:sp>
    </p:spTree>
    <p:extLst>
      <p:ext uri="{BB962C8B-B14F-4D97-AF65-F5344CB8AC3E}">
        <p14:creationId xmlns:p14="http://schemas.microsoft.com/office/powerpoint/2010/main" val="272355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41986" name="Picture 2" descr="L:\FCH Photos\FCH-BBQ-10\P101001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6230" y="1120550"/>
            <a:ext cx="4159704" cy="363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52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43010" name="Picture 2" descr="L:\FCH Photos\FCH-BBQ-10\P101001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5590" y="1224643"/>
            <a:ext cx="4504643" cy="337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57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44034" name="Picture 2" descr="L:\FCH Photos\FCH-BBQ-10\P10100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0082" y="1131263"/>
            <a:ext cx="4512809" cy="338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2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45058" name="Picture 2" descr="L:\FCH Photos\FCH-2011\P10101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220" y="1210865"/>
            <a:ext cx="4598534" cy="344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7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46082" name="Picture 2" descr="L:\FCH Photos\FCH-2011\P101011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2149" y="1031762"/>
            <a:ext cx="4353606" cy="362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45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47106" name="Picture 2" descr="L:\FCH Photos\FCH-2011\P10101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7618" y="1034823"/>
            <a:ext cx="4812846" cy="360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1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48130" name="Picture 2" descr="L:\FCH Photos\2014-04-28 FCH BBQ 2014\FCH BBQ 2014 00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5028" y="1194027"/>
            <a:ext cx="3233057" cy="33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L:\FCH Photos\2014-04-28 FCH BBQ 2014\FCH BBQ 2014 00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2268" y="1194027"/>
            <a:ext cx="2912609" cy="33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6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49154" name="Picture 2" descr="L:\FCH Photos\2014-04-28 FCH BBQ 2014\FCH BBQ 2014 0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8414" y="1059316"/>
            <a:ext cx="4916942" cy="368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9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50178" name="Picture 2" descr="L:\FCH Photos\2014-04-28 FCH BBQ 2014\FCH BBQ 2014 0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3343" y="1091464"/>
            <a:ext cx="4569959" cy="342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72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93186" name="Picture 2" descr="F:\Seagate\PICs\FCH\Spring Awards BBQ-2016\P106089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340" y="1010329"/>
            <a:ext cx="6417291" cy="361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07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 fast can styrene polymerize?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5077" y="1187199"/>
            <a:ext cx="3132859" cy="368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88948" y="4597977"/>
            <a:ext cx="1953099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Han </a:t>
            </a:r>
            <a:r>
              <a:rPr lang="en-US" dirty="0" err="1"/>
              <a:t>Smid</a:t>
            </a:r>
            <a:r>
              <a:rPr lang="en-US" dirty="0"/>
              <a:t> in action, 1960</a:t>
            </a:r>
          </a:p>
        </p:txBody>
      </p:sp>
    </p:spTree>
    <p:extLst>
      <p:ext uri="{BB962C8B-B14F-4D97-AF65-F5344CB8AC3E}">
        <p14:creationId xmlns:p14="http://schemas.microsoft.com/office/powerpoint/2010/main" val="316084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94210" name="Picture 2" descr="F:\Seagate\PICs\FCH\Spring Awards BBQ-2016\P106089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8340" y="1164968"/>
            <a:ext cx="6360141" cy="358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07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95234" name="Picture 2" descr="F:\Seagate\PICs\FCH\Spring Awards BBQ-2016\P106090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1855" y="1154370"/>
            <a:ext cx="5915026" cy="332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43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96258" name="Picture 2" descr="F:\Seagate\PICs\FCH\Spring Awards BBQ-2016\P106089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2869" y="1135440"/>
            <a:ext cx="5939519" cy="334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01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97282" name="Picture 2" descr="F:\Seagate\PICs\FCH\Welcome BBQ-2015\P10601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8596" y="1133081"/>
            <a:ext cx="5959956" cy="335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5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98306" name="Picture 2" descr="F:\Seagate\PICs\FCH\Welcome BBQ-2015\P106012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3679" y="1122287"/>
            <a:ext cx="6164037" cy="34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65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Outside the lab</a:t>
            </a:r>
          </a:p>
        </p:txBody>
      </p:sp>
      <p:pic>
        <p:nvPicPr>
          <p:cNvPr id="99330" name="Picture 2" descr="F:\Seagate\PICs\FCH\Welcome BBQ-2015\P106013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4759" y="1172045"/>
            <a:ext cx="6021267" cy="338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02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can be formal</a:t>
            </a:r>
          </a:p>
        </p:txBody>
      </p:sp>
      <p:pic>
        <p:nvPicPr>
          <p:cNvPr id="108546" name="Picture 2" descr="L:\Department Photos\ESF-Lenz-Dec-09\P101008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7618" y="1062378"/>
            <a:ext cx="4788354" cy="359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1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can be formal</a:t>
            </a:r>
          </a:p>
        </p:txBody>
      </p:sp>
      <p:pic>
        <p:nvPicPr>
          <p:cNvPr id="159746" name="Picture 2" descr="L:\FCH Centennial\photos from archives\Nomura photos\PC0500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7374" y="1133836"/>
            <a:ext cx="4768251" cy="357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06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can be formal</a:t>
            </a:r>
          </a:p>
        </p:txBody>
      </p:sp>
      <p:pic>
        <p:nvPicPr>
          <p:cNvPr id="109570" name="Picture 2" descr="L:\Department Photos\ESF-Lenz-Dec-09\P101008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5807" y="1063909"/>
            <a:ext cx="4672013" cy="350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4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…and dancing</a:t>
            </a:r>
          </a:p>
        </p:txBody>
      </p:sp>
      <p:pic>
        <p:nvPicPr>
          <p:cNvPr id="110594" name="Picture 2" descr="L:\Department Photos\ESF-Lenz-Dec-09\P101009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930" y="1321082"/>
            <a:ext cx="4467906" cy="33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8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You can touch it only once!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8164" y="1151627"/>
            <a:ext cx="4391421" cy="3333010"/>
          </a:xfrm>
        </p:spPr>
      </p:pic>
      <p:sp>
        <p:nvSpPr>
          <p:cNvPr id="3" name="TextBox 2"/>
          <p:cNvSpPr txBox="1"/>
          <p:nvPr/>
        </p:nvSpPr>
        <p:spPr>
          <a:xfrm>
            <a:off x="2399222" y="4577355"/>
            <a:ext cx="4702249" cy="23852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100" dirty="0"/>
              <a:t>Han Smid shows Prof. Nikolay A. Plate (Vice President of RAS) a “living” polymer</a:t>
            </a:r>
          </a:p>
        </p:txBody>
      </p:sp>
    </p:spTree>
    <p:extLst>
      <p:ext uri="{BB962C8B-B14F-4D97-AF65-F5344CB8AC3E}">
        <p14:creationId xmlns:p14="http://schemas.microsoft.com/office/powerpoint/2010/main" val="211768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can be formal</a:t>
            </a:r>
          </a:p>
        </p:txBody>
      </p:sp>
      <p:pic>
        <p:nvPicPr>
          <p:cNvPr id="111618" name="Picture 2" descr="L:\Department Photos\ESF-Lenz-Dec-09\P101009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6423" y="1154226"/>
            <a:ext cx="4506686" cy="338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6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52226" name="Picture 2" descr="L:\FCH Photos\FCH-Convocation-08\P101004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8452" y="1177188"/>
            <a:ext cx="4702630" cy="352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0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4" name="Picture 2" descr="L:\FCH Photos\FCH-Dec-2008\P101004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3996" y="1285875"/>
            <a:ext cx="4204607" cy="315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06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53250" name="Picture 2" descr="L:\FCH Photos\FCH-Convocation-08\P101004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7039" y="1298122"/>
            <a:ext cx="4408715" cy="330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8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54274" name="Picture 2" descr="L:\FCH Photos\FCH-Convocation-08\P101003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153" y="1047068"/>
            <a:ext cx="4776108" cy="358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22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55298" name="Picture 2" descr="L:\FCH Photos\FCH-Convocation-08\P10100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776" y="1102178"/>
            <a:ext cx="2553381" cy="34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L:\FCH Photos\FCH-Convocation-08\P101003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3230" y="1102179"/>
            <a:ext cx="2553382" cy="34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95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56322" name="Picture 2" descr="L:\FCH Photos\FCH-Convocation-09\P101009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8850" y="1080747"/>
            <a:ext cx="4861833" cy="364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72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57346" name="Picture 2" descr="L:\FCH Photos\FCH-Convocation-09\P10101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3562" y="1227704"/>
            <a:ext cx="4439330" cy="332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27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58370" name="Picture 2" descr="L:\FCH Photos\FCH-Convocation-09\P10101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6205" y="1086870"/>
            <a:ext cx="4635275" cy="347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60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59394" name="Picture 2" descr="L:\FCH Photos\FCH-Convocation-09\P101008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8271" y="1206273"/>
            <a:ext cx="4416878" cy="331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30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Not this knob, the other knob…</a:t>
            </a: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3264" y="1268017"/>
            <a:ext cx="4333009" cy="32968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7063" y="4664776"/>
            <a:ext cx="337534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Paul Caluwe, Tom </a:t>
            </a:r>
            <a:r>
              <a:rPr lang="en-US" dirty="0" err="1"/>
              <a:t>Majewicz</a:t>
            </a:r>
            <a:r>
              <a:rPr lang="en-US" dirty="0"/>
              <a:t> &amp; David Wilkins </a:t>
            </a:r>
          </a:p>
        </p:txBody>
      </p:sp>
    </p:spTree>
    <p:extLst>
      <p:ext uri="{BB962C8B-B14F-4D97-AF65-F5344CB8AC3E}">
        <p14:creationId xmlns:p14="http://schemas.microsoft.com/office/powerpoint/2010/main" val="363337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60420" name="Picture 4" descr="L:\FCH Photos\FCH-Convo-10\P10100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9684" y="1200151"/>
            <a:ext cx="4280127" cy="321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59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61442" name="Picture 2" descr="L:\FCH Photos\FCH-Convo-10\P10100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5807" y="1181780"/>
            <a:ext cx="4647521" cy="348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1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62466" name="Picture 2" descr="L:\FCH Photos\FCH-Convo-10\P101003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756" y="1014923"/>
            <a:ext cx="4953680" cy="371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64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63490" name="Picture 2" descr="L:\FCH Photos\FCH-Convo-10\P101003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38" y="1155757"/>
            <a:ext cx="4704671" cy="352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64514" name="Picture 2" descr="L:\FCH Photos\FCH-Convo-10\P10100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8632" y="1111363"/>
            <a:ext cx="4878162" cy="365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4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65538" name="Picture 2" descr="L:\FCH Photos\FCH-Convo-10\P101003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1750" y="1074623"/>
            <a:ext cx="3845379" cy="372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8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66562" name="Picture 2" descr="L:\FCH Photos\FCH-Convo-11\P101002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5988" y="1125142"/>
            <a:ext cx="4782230" cy="358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1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67586" name="Picture 2" descr="L:\FCH Photos\FCH-Convo-11\P101003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068" y="1140448"/>
            <a:ext cx="4341359" cy="32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25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68610" name="Picture 2" descr="L:\FCH Photos\FCH-Convo-11\P10100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371" y="1048601"/>
            <a:ext cx="4800601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53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69634" name="Picture 2" descr="L:\FCH Photos\FCH-Convo-11\P10100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5589" y="1034824"/>
            <a:ext cx="4669972" cy="350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 to teach an organic chemistry professor simple electronics? Use your fingers.</a:t>
            </a: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7802" y="1441739"/>
            <a:ext cx="3567716" cy="308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5954" y="4704964"/>
            <a:ext cx="2164182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Dave Wilkins &amp; Paul Caluwe</a:t>
            </a:r>
          </a:p>
        </p:txBody>
      </p:sp>
    </p:spTree>
    <p:extLst>
      <p:ext uri="{BB962C8B-B14F-4D97-AF65-F5344CB8AC3E}">
        <p14:creationId xmlns:p14="http://schemas.microsoft.com/office/powerpoint/2010/main" val="203156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70658" name="Picture 2" descr="L:\FCH Photos\FCH-Convo-11\P10100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1071" y="1175657"/>
            <a:ext cx="2695745" cy="359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3" descr="L:\FCH Photos\FCH-Convo-11\P101003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8686" y="1175657"/>
            <a:ext cx="2510405" cy="355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27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71682" name="Picture 2" descr="L:\FCH Photos\May 2012\IMG_046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5589" y="1114425"/>
            <a:ext cx="4792436" cy="359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63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72706" name="Picture 2" descr="L:\FCH Photos\May 2012\IMG_047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5191" y="1025638"/>
            <a:ext cx="4935311" cy="370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7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73730" name="Picture 2" descr="L:\FCH Photos\May 2012\IMG_04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8452" y="1180249"/>
            <a:ext cx="4549548" cy="341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99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74754" name="Picture 2" descr="L:\FCH Photos\May 2012\IMG_048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6385" y="1132027"/>
            <a:ext cx="4692425" cy="351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06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75778" name="Picture 2" descr="L:\FCH Photos\May 2012\IMG_049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9429" y="1036355"/>
            <a:ext cx="5059816" cy="379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2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76802" name="Picture 2" descr="L:\FCH Photos\May 2013\May 2013 07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8850" y="1103710"/>
            <a:ext cx="4825093" cy="361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64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77826" name="Picture 2" descr="L:\FCH Photos\May 2013\May 2013 07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6424" y="1143510"/>
            <a:ext cx="4557713" cy="34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60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78850" name="Picture 2" descr="L:\FCH Photos\May 2013\May 2013 07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7004" y="1051331"/>
            <a:ext cx="4145054" cy="370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9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79875" name="Picture 3" descr="L:\FCH Photos\May 2013\May 2013 07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6829" y="1460192"/>
            <a:ext cx="2363561" cy="34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4" name="Picture 2" descr="L:\FCH Photos\May 2013\May 2013 06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7824" y="1316491"/>
            <a:ext cx="1290929" cy="253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6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Molecular models bring much more comfort</a:t>
            </a: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6091" y="1371223"/>
            <a:ext cx="4705705" cy="3125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1144" y="4769427"/>
            <a:ext cx="3165867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Typewriter/Computer(?) and Paul </a:t>
            </a:r>
            <a:r>
              <a:rPr lang="en-US" dirty="0" err="1"/>
              <a:t>Caluwe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8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80898" name="Picture 2" descr="L:\FCH Photos\2014-05-13 FCH May 14\FCH May 14 0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220" y="1115955"/>
            <a:ext cx="4641398" cy="348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33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81923" name="Picture 3" descr="L:\FCH Photos\2014-05-13 FCH May 14\FCH May 14 04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8632" y="1022576"/>
            <a:ext cx="4947557" cy="371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04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82946" name="Picture 2" descr="L:\FCH Photos\2014-05-13 FCH May 14\FCH May 14 02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277" y="1059315"/>
            <a:ext cx="4931230" cy="369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44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83970" name="Picture 2" descr="L:\FCH Photos\2014-05-13 FCH May 14\FCH May 14 00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4500" y="1175656"/>
            <a:ext cx="5808890" cy="333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9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84994" name="Picture 2" descr="L:\FCH Photos\FCH Convocation 2015\FCH Convocation 2015 0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314" y="1177187"/>
            <a:ext cx="4482194" cy="336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92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86018" name="Picture 2" descr="L:\FCH Photos\FCH Convocation 2015\FCH Convocation 2015 06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7219" y="1201681"/>
            <a:ext cx="4629151" cy="34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93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87042" name="Picture 2" descr="L:\FCH Photos\FCH Convocation 2015\FCH Convocation 2015 06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26" y="1024108"/>
            <a:ext cx="5125130" cy="384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98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88066" name="Picture 2" descr="L:\FCH Photos\FCH Convocation 2015\FCH Convocation 2015 05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7836" y="1145041"/>
            <a:ext cx="4718958" cy="353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4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89091" name="Picture 3" descr="F:\Seagate\PICs\FCH\Convocation-Breakfast-2015\WTW CT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3506" y="1085020"/>
            <a:ext cx="3210324" cy="352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3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91138" name="Picture 2" descr="L:\FCH Photos\FCH Convocation 2015\FCH Convocation 2015 04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9249" y="1112894"/>
            <a:ext cx="4729163" cy="354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53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distinguished FCH faculty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2000251" y="1028701"/>
            <a:ext cx="5255285" cy="359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57901" y="4686300"/>
            <a:ext cx="894989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May, 1971</a:t>
            </a:r>
          </a:p>
        </p:txBody>
      </p:sp>
    </p:spTree>
    <p:extLst>
      <p:ext uri="{BB962C8B-B14F-4D97-AF65-F5344CB8AC3E}">
        <p14:creationId xmlns:p14="http://schemas.microsoft.com/office/powerpoint/2010/main" val="121612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90114" name="Picture 2" descr="L:\FCH Photos\FCH Convocation 2015\FCH Convocation 2015 04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5807" y="1169533"/>
            <a:ext cx="4433208" cy="332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3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92162" name="Picture 2" descr="L:\FCH Photos\FCH Convocation 2015\FCH Convocation 2015 04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5807" y="1218520"/>
            <a:ext cx="4369935" cy="327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8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113666" name="Picture 2" descr="L:\Department Photos\2016 Spring Convocation\IMG_07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4575" y="1160349"/>
            <a:ext cx="4629150" cy="34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4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112642" name="Picture 2" descr="L:\Department Photos\2016 Spring Convocation\IMG_07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3560" y="1122079"/>
            <a:ext cx="4439330" cy="332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1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Farewell Parties</a:t>
            </a:r>
          </a:p>
        </p:txBody>
      </p:sp>
      <p:pic>
        <p:nvPicPr>
          <p:cNvPr id="114690" name="Picture 2" descr="L:\Department Photos\2016 Spring Convocation\IMG_071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0593" y="1123609"/>
            <a:ext cx="3037115" cy="367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19810" name="Picture 2" descr="L:\FCH Photos\Graduation 2007\P1010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26" y="1201681"/>
            <a:ext cx="4665890" cy="349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20834" name="Picture 2" descr="L:\FCH Photos\Graduation 2007\P10100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8632" y="1108303"/>
            <a:ext cx="4714875" cy="353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92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15714" name="Picture 2" descr="L:\FCH Photos\FCH-Convocation-08\P101005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726" y="1145041"/>
            <a:ext cx="4751615" cy="35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16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16738" name="Picture 2" descr="L:\FCH Photos\FCH-Convocation-08\P101005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371" y="1135856"/>
            <a:ext cx="4641397" cy="348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2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17762" name="Picture 2" descr="L:\FCH Photos\FCH-Convocation-09\P10101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8451" y="1186373"/>
            <a:ext cx="4696505" cy="352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0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world authority in wood chemistry</a:t>
            </a: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170" y="2072986"/>
            <a:ext cx="3882023" cy="273135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756" y="1454727"/>
            <a:ext cx="2616386" cy="3006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3604" y="4665844"/>
            <a:ext cx="96173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Torre </a:t>
            </a:r>
            <a:r>
              <a:rPr lang="en-US" dirty="0" err="1"/>
              <a:t>Timel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8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18786" name="Picture 2" descr="L:\FCH Photos\FCH-Convocation-09\P101011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0916" y="1177188"/>
            <a:ext cx="4606697" cy="345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21858" name="Picture 2" descr="L:\FCH Photos\FCH-Convo-10\P101003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067" y="1152695"/>
            <a:ext cx="4555672" cy="341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26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22882" name="Picture 2" descr="L:\FCH Photos\FCH-Convo-10\P101003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110" y="1073093"/>
            <a:ext cx="4880203" cy="366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9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23906" name="Picture 2" descr="L:\FCH Photos\FCH-Convo-10\P101004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358" y="1152695"/>
            <a:ext cx="4733245" cy="354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73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24930" name="Picture 2" descr="L:\FCH Photos\FCH-Convo-10\P101004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9466" y="1128202"/>
            <a:ext cx="4739369" cy="355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25954" name="Picture 2" descr="L:\FCH Photos\FCH-Convo-11\P101004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111" y="1129734"/>
            <a:ext cx="4812848" cy="360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33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26978" name="Picture 2" descr="L:\FCH Photos\FCH-Convo-11\P101004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8452" y="1218519"/>
            <a:ext cx="4469948" cy="335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94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29026" name="Picture 2" descr="L:\FCH Photos\May 2012\IMG_05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6784" y="1089932"/>
            <a:ext cx="5045528" cy="378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65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28002" name="Picture 2" descr="L:\FCH Photos\May 2012\IMG_05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7837" y="1122078"/>
            <a:ext cx="4690382" cy="351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38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30050" name="Picture 2" descr="L:\FCH Photos\May 2013\May 2013 08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603" y="1146572"/>
            <a:ext cx="4837340" cy="362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02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885951"/>
            <a:ext cx="54864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Early Years</a:t>
            </a:r>
          </a:p>
        </p:txBody>
      </p:sp>
    </p:spTree>
    <p:extLst>
      <p:ext uri="{BB962C8B-B14F-4D97-AF65-F5344CB8AC3E}">
        <p14:creationId xmlns:p14="http://schemas.microsoft.com/office/powerpoint/2010/main" val="209045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Where is the “naked” ion here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2694214" y="1235846"/>
            <a:ext cx="3995909" cy="333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65016" y="4718172"/>
            <a:ext cx="201465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Han Smid and Roger </a:t>
            </a:r>
            <a:r>
              <a:rPr lang="en-US" dirty="0" err="1"/>
              <a:t>Sinta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52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31074" name="Picture 2" descr="L:\FCH Photos\May 2013\May 2013 08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8234" y="1103709"/>
            <a:ext cx="4923065" cy="369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3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32098" name="Picture 2" descr="L:\FCH Photos\2014-05-13 FCH May 14\FCH May 14 05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4139" y="1056255"/>
            <a:ext cx="4943475" cy="370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98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33122" name="Picture 2" descr="L:\FCH Photos\2014-05-13 FCH May 14\FCH May 14 06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46357" y="1304245"/>
            <a:ext cx="5041734" cy="33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68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34146" name="Picture 2" descr="L:\FCH Photos\2014-05-13 FCH May 14\FCH May 14 06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1712" y="1233153"/>
            <a:ext cx="4231142" cy="345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73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35170" name="Picture 2" descr="L:\FCH Photos\2014-05-13 FCH May 14\FCH May 14 09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3742" y="1065439"/>
            <a:ext cx="4892448" cy="366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72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36194" name="Picture 2" descr="L:\FCH Photos\2014-05-13 FCH May 14\FCH May 14 09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10480" y="1218520"/>
            <a:ext cx="4806184" cy="354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0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37218" name="Picture 2" descr="L:\FCH Photos\FCH Convocation 2015\FCH Convocation 2015 08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755" y="1112894"/>
            <a:ext cx="5014913" cy="376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27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38242" name="Picture 2" descr="L:\FCH Photos\FCH Convocation 2015\FCH Convocation 2015 08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7656" y="1213927"/>
            <a:ext cx="4574042" cy="343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84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40291" name="Picture 3" descr="L:\FCH Photos\FCH Convocation 2015\FCH Convocation 2015 1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8234" y="1120547"/>
            <a:ext cx="4996544" cy="374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5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39267" name="Picture 3" descr="L:\FCH Photos\FCH Convocation 2015\FCH Convocation 2015 11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7731" y="1149174"/>
            <a:ext cx="3452399" cy="369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8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Ken, do you see any crystalline reflexes?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9286" y="1347943"/>
            <a:ext cx="3991782" cy="303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0078" y="4558006"/>
            <a:ext cx="2785250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Tony </a:t>
            </a:r>
            <a:r>
              <a:rPr lang="en-US" dirty="0" err="1"/>
              <a:t>Sarko</a:t>
            </a:r>
            <a:r>
              <a:rPr lang="en-US" dirty="0"/>
              <a:t>, Ken Smith &amp; Vivian </a:t>
            </a:r>
            <a:r>
              <a:rPr lang="en-US" dirty="0" err="1"/>
              <a:t>Suan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52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41314" name="Picture 2" descr="L:\FCH Photos\FCH Convocation 2015\FCH Convocation 2015 1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9466" y="1157288"/>
            <a:ext cx="4692424" cy="351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53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graduates – our pride and our legacy</a:t>
            </a:r>
          </a:p>
        </p:txBody>
      </p:sp>
      <p:pic>
        <p:nvPicPr>
          <p:cNvPr id="142338" name="Picture 2" descr="L:\FCH Photos\FCH Convocation 2015\FCH Convocation 2015 11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83997" y="1177380"/>
            <a:ext cx="4261757" cy="345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8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020" y="145257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The Department Chairs </a:t>
            </a:r>
            <a:br>
              <a:rPr lang="en-US" dirty="0"/>
            </a:br>
            <a:r>
              <a:rPr lang="en-US" sz="2700" dirty="0"/>
              <a:t>(servants, to be precise)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050" y="1200150"/>
            <a:ext cx="914400" cy="108585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350" y="1200150"/>
            <a:ext cx="893036" cy="1085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3861" y="1200151"/>
            <a:ext cx="982790" cy="10923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3275" y="1197062"/>
            <a:ext cx="897693" cy="10906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50" y="1200150"/>
            <a:ext cx="857250" cy="1085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2803974"/>
            <a:ext cx="918277" cy="12353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350" y="2796318"/>
            <a:ext cx="979507" cy="12354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6828" y="2820204"/>
            <a:ext cx="976432" cy="1219842"/>
          </a:xfrm>
          <a:prstGeom prst="rect">
            <a:avLst/>
          </a:prstGeom>
        </p:spPr>
      </p:pic>
      <p:pic>
        <p:nvPicPr>
          <p:cNvPr id="1026" name="Picture 2" descr="F:\Seagate\IG-Lichni\IG-lichni raboti\IG-photo\gitsov[1]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2088" y="2820204"/>
            <a:ext cx="1034823" cy="121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8564" y="4609667"/>
            <a:ext cx="2727926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Note the decreasing time of service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3546" y="2286001"/>
            <a:ext cx="810559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1200" dirty="0"/>
              <a:t>Luis Wise</a:t>
            </a:r>
          </a:p>
          <a:p>
            <a:pPr algn="ctr"/>
            <a:r>
              <a:rPr lang="en-US" sz="1200" dirty="0"/>
              <a:t>1919-1932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35244" y="2287671"/>
            <a:ext cx="1044613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1200" dirty="0"/>
              <a:t>Clarence Libby</a:t>
            </a:r>
          </a:p>
          <a:p>
            <a:pPr algn="ctr"/>
            <a:r>
              <a:rPr lang="en-US" sz="1200" dirty="0"/>
              <a:t>1932-1952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69649" y="2286000"/>
            <a:ext cx="1193452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1200" dirty="0"/>
              <a:t>Conrad </a:t>
            </a:r>
            <a:r>
              <a:rPr lang="en-US" sz="1200" dirty="0" err="1"/>
              <a:t>Schuerch</a:t>
            </a:r>
            <a:endParaRPr lang="en-US" sz="1200" dirty="0"/>
          </a:p>
          <a:p>
            <a:pPr algn="ctr"/>
            <a:r>
              <a:rPr lang="en-US" sz="1200" dirty="0"/>
              <a:t>1956-1972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33934" y="2292513"/>
            <a:ext cx="1058223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1200" dirty="0"/>
              <a:t>Kenneth Smith</a:t>
            </a:r>
          </a:p>
          <a:p>
            <a:pPr algn="ctr"/>
            <a:r>
              <a:rPr lang="en-US" sz="1200" dirty="0"/>
              <a:t>1972-1984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84972" y="2286001"/>
            <a:ext cx="1003207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1200" dirty="0"/>
              <a:t>Anatole </a:t>
            </a:r>
            <a:r>
              <a:rPr lang="en-US" sz="1200" dirty="0" err="1"/>
              <a:t>Sarko</a:t>
            </a:r>
            <a:endParaRPr lang="en-US" sz="1200" dirty="0"/>
          </a:p>
          <a:p>
            <a:pPr algn="ctr"/>
            <a:r>
              <a:rPr lang="en-US" sz="1200" dirty="0"/>
              <a:t>1984-1997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85865" y="4031720"/>
            <a:ext cx="932612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1200" dirty="0"/>
              <a:t>John Hassett</a:t>
            </a:r>
          </a:p>
          <a:p>
            <a:pPr algn="ctr"/>
            <a:r>
              <a:rPr lang="en-US" sz="1200" dirty="0"/>
              <a:t>1997-2007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33936" y="4029760"/>
            <a:ext cx="1225865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1200" dirty="0"/>
              <a:t>Arthur </a:t>
            </a:r>
            <a:r>
              <a:rPr lang="en-US" sz="1200" dirty="0" err="1"/>
              <a:t>Stipanovic</a:t>
            </a:r>
            <a:endParaRPr lang="en-US" sz="1200" dirty="0"/>
          </a:p>
          <a:p>
            <a:pPr algn="ctr"/>
            <a:r>
              <a:rPr lang="en-US" sz="1200" dirty="0"/>
              <a:t>2007-2011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34659" y="4029760"/>
            <a:ext cx="1041199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1200" dirty="0"/>
              <a:t>Gregory Boyer</a:t>
            </a:r>
          </a:p>
          <a:p>
            <a:pPr algn="ctr"/>
            <a:r>
              <a:rPr lang="en-US" sz="1200" dirty="0"/>
              <a:t>2011-2014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67228" y="4040047"/>
            <a:ext cx="828064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1200" dirty="0"/>
              <a:t>Ivan Gitsov</a:t>
            </a:r>
          </a:p>
          <a:p>
            <a:pPr algn="ctr"/>
            <a:r>
              <a:rPr lang="en-US" sz="1200" dirty="0"/>
              <a:t>2015-20xx</a:t>
            </a:r>
          </a:p>
        </p:txBody>
      </p:sp>
    </p:spTree>
    <p:extLst>
      <p:ext uri="{BB962C8B-B14F-4D97-AF65-F5344CB8AC3E}">
        <p14:creationId xmlns:p14="http://schemas.microsoft.com/office/powerpoint/2010/main" val="269545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Prof, there is no space to stick this in</a:t>
            </a:r>
          </a:p>
        </p:txBody>
      </p:sp>
      <p:pic>
        <p:nvPicPr>
          <p:cNvPr id="2050" name="Picture 2" descr="L:\FCH Centennial\photos from archives\Anatole Sarko, Terry Bluhm, Charles Lee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9902" y="1451202"/>
            <a:ext cx="3996699" cy="307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5169" y="4678136"/>
            <a:ext cx="2866426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Tony </a:t>
            </a:r>
            <a:r>
              <a:rPr lang="en-US" dirty="0" err="1"/>
              <a:t>Sarko</a:t>
            </a:r>
            <a:r>
              <a:rPr lang="en-US" dirty="0"/>
              <a:t>, Terry Blum &amp; Charles Lee </a:t>
            </a:r>
          </a:p>
        </p:txBody>
      </p:sp>
    </p:spTree>
    <p:extLst>
      <p:ext uri="{BB962C8B-B14F-4D97-AF65-F5344CB8AC3E}">
        <p14:creationId xmlns:p14="http://schemas.microsoft.com/office/powerpoint/2010/main" val="65863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Complex machinery yields simple molecules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5787" y="1348221"/>
            <a:ext cx="4065749" cy="3106125"/>
          </a:xfrm>
        </p:spPr>
      </p:pic>
      <p:sp>
        <p:nvSpPr>
          <p:cNvPr id="3" name="TextBox 2"/>
          <p:cNvSpPr txBox="1"/>
          <p:nvPr/>
        </p:nvSpPr>
        <p:spPr>
          <a:xfrm>
            <a:off x="3416754" y="4649854"/>
            <a:ext cx="336239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Glen Pearce, Milt Silverstein &amp; Hazel Jenison</a:t>
            </a:r>
          </a:p>
        </p:txBody>
      </p:sp>
    </p:spTree>
    <p:extLst>
      <p:ext uri="{BB962C8B-B14F-4D97-AF65-F5344CB8AC3E}">
        <p14:creationId xmlns:p14="http://schemas.microsoft.com/office/powerpoint/2010/main" val="209714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new toy – a Bruker 300 MHz NMR</a:t>
            </a:r>
          </a:p>
        </p:txBody>
      </p:sp>
      <p:pic>
        <p:nvPicPr>
          <p:cNvPr id="11266" name="Picture 2" descr="L:\FCH Centennial\photos from archives\Anatole Sarko,, Daryle Fish, William Winter 199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1102" y="1475694"/>
            <a:ext cx="4134215" cy="279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3307" y="4518932"/>
            <a:ext cx="3209597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Tony </a:t>
            </a:r>
            <a:r>
              <a:rPr lang="en-US" dirty="0" err="1"/>
              <a:t>Sarko</a:t>
            </a:r>
            <a:r>
              <a:rPr lang="en-US" dirty="0"/>
              <a:t>, </a:t>
            </a:r>
            <a:r>
              <a:rPr lang="en-US" dirty="0" err="1"/>
              <a:t>Daryle</a:t>
            </a:r>
            <a:r>
              <a:rPr lang="en-US" dirty="0"/>
              <a:t> Fish &amp; Bill Winter, 1990</a:t>
            </a:r>
          </a:p>
        </p:txBody>
      </p:sp>
    </p:spTree>
    <p:extLst>
      <p:ext uri="{BB962C8B-B14F-4D97-AF65-F5344CB8AC3E}">
        <p14:creationId xmlns:p14="http://schemas.microsoft.com/office/powerpoint/2010/main" val="214847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9038" y="2478232"/>
            <a:ext cx="3510824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Regardless of the viewing angle the NMR spectrum looks the same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0092" y="1483303"/>
            <a:ext cx="3051908" cy="2308622"/>
          </a:xfrm>
        </p:spPr>
      </p:pic>
    </p:spTree>
    <p:extLst>
      <p:ext uri="{BB962C8B-B14F-4D97-AF65-F5344CB8AC3E}">
        <p14:creationId xmlns:p14="http://schemas.microsoft.com/office/powerpoint/2010/main" val="345025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 want to see a triplet right here</a:t>
            </a: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3294" y="1268016"/>
            <a:ext cx="4137413" cy="3170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1964" y="4630820"/>
            <a:ext cx="3566746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Tom </a:t>
            </a:r>
            <a:r>
              <a:rPr lang="en-US" dirty="0" err="1"/>
              <a:t>Donvito</a:t>
            </a:r>
            <a:r>
              <a:rPr lang="en-US" dirty="0"/>
              <a:t>, Larry McCandless &amp; Bob </a:t>
            </a:r>
            <a:r>
              <a:rPr lang="en-US" dirty="0" err="1"/>
              <a:t>LaLonde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90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This is simple, press this key …</a:t>
            </a:r>
          </a:p>
        </p:txBody>
      </p:sp>
      <p:pic>
        <p:nvPicPr>
          <p:cNvPr id="10242" name="Picture 2" descr="L:\FCH Centennial\photos from archives\Dave Kiemle and student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0736" y="1425446"/>
            <a:ext cx="3875994" cy="2971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20923" y="4564129"/>
            <a:ext cx="2200346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Dave </a:t>
            </a:r>
            <a:r>
              <a:rPr lang="en-US" dirty="0" err="1"/>
              <a:t>Kiemle</a:t>
            </a:r>
            <a:r>
              <a:rPr lang="en-US" dirty="0"/>
              <a:t> helps a student</a:t>
            </a:r>
          </a:p>
        </p:txBody>
      </p:sp>
    </p:spTree>
    <p:extLst>
      <p:ext uri="{BB962C8B-B14F-4D97-AF65-F5344CB8AC3E}">
        <p14:creationId xmlns:p14="http://schemas.microsoft.com/office/powerpoint/2010/main" val="61848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powerful triumvirate</a:t>
            </a: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521" y="1268017"/>
            <a:ext cx="4542958" cy="3394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62795" y="4761635"/>
            <a:ext cx="3418436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Ken Smith, Stu </a:t>
            </a:r>
            <a:r>
              <a:rPr lang="en-US" dirty="0" err="1"/>
              <a:t>Tanenbaum</a:t>
            </a:r>
            <a:r>
              <a:rPr lang="en-US" dirty="0"/>
              <a:t> &amp; Michael </a:t>
            </a:r>
            <a:r>
              <a:rPr lang="en-US" dirty="0" err="1"/>
              <a:t>Szwarc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5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Szwarc group in the 60’s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2114549" y="1200150"/>
            <a:ext cx="5018823" cy="3604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46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Bray Hall – the first home of FCH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0048" y="1268017"/>
            <a:ext cx="4223905" cy="3237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38405" y="4652530"/>
            <a:ext cx="50398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1954</a:t>
            </a:r>
          </a:p>
        </p:txBody>
      </p:sp>
    </p:spTree>
    <p:extLst>
      <p:ext uri="{BB962C8B-B14F-4D97-AF65-F5344CB8AC3E}">
        <p14:creationId xmlns:p14="http://schemas.microsoft.com/office/powerpoint/2010/main" val="195731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Michael Szwarc receives the Kyoto Prize from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Inamori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Foundation</a:t>
            </a:r>
          </a:p>
        </p:txBody>
      </p:sp>
      <p:pic>
        <p:nvPicPr>
          <p:cNvPr id="5122" name="Picture 2" descr="L:\FCH Centennial\Photos from communications\1950-1990s\Kyoto medalia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7684" y="1561420"/>
            <a:ext cx="1773955" cy="223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L:\FCH Centennial\Photos from communications\1950-1990s\Swarc japa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4763" y="1860886"/>
            <a:ext cx="4343400" cy="265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9749" y="3845379"/>
            <a:ext cx="1672574" cy="453970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/>
              <a:t>The Kyoto Star</a:t>
            </a:r>
          </a:p>
          <a:p>
            <a:pPr algn="ctr"/>
            <a:r>
              <a:rPr lang="en-US" sz="1100" dirty="0"/>
              <a:t>On exhibit in Bray Rotunda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1588" y="4609325"/>
            <a:ext cx="2863541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The official reception by Kyoto Mayor</a:t>
            </a:r>
          </a:p>
        </p:txBody>
      </p:sp>
    </p:spTree>
    <p:extLst>
      <p:ext uri="{BB962C8B-B14F-4D97-AF65-F5344CB8AC3E}">
        <p14:creationId xmlns:p14="http://schemas.microsoft.com/office/powerpoint/2010/main" val="41506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Michael Szwarc: 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Work gives you a sense of life</a:t>
            </a:r>
          </a:p>
        </p:txBody>
      </p:sp>
      <p:pic>
        <p:nvPicPr>
          <p:cNvPr id="12290" name="Picture 2" descr="L:\FCH Centennial\Photos from communications\1950-1990s\Szwarc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179" y="1347108"/>
            <a:ext cx="1765630" cy="212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3020" y="1677251"/>
            <a:ext cx="1867580" cy="264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2921" y="2102303"/>
            <a:ext cx="2863454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5994" y="3631066"/>
            <a:ext cx="122591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Syracuse, 1980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7309" y="4458967"/>
            <a:ext cx="128567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California, 1999</a:t>
            </a:r>
          </a:p>
        </p:txBody>
      </p:sp>
    </p:spTree>
    <p:extLst>
      <p:ext uri="{BB962C8B-B14F-4D97-AF65-F5344CB8AC3E}">
        <p14:creationId xmlns:p14="http://schemas.microsoft.com/office/powerpoint/2010/main" val="4172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50"/>
          <a:stretch/>
        </p:blipFill>
        <p:spPr>
          <a:xfrm>
            <a:off x="4537707" y="2864648"/>
            <a:ext cx="3087277" cy="1929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dirty="0"/>
              <a:t>Senior faculty shows junior colleagues a reflux condenser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7351" y="1195964"/>
            <a:ext cx="2914649" cy="1912422"/>
          </a:xfrm>
        </p:spPr>
      </p:pic>
      <p:sp>
        <p:nvSpPr>
          <p:cNvPr id="3" name="TextBox 2"/>
          <p:cNvSpPr txBox="1"/>
          <p:nvPr/>
        </p:nvSpPr>
        <p:spPr>
          <a:xfrm>
            <a:off x="2000250" y="3217295"/>
            <a:ext cx="2075280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900" dirty="0"/>
              <a:t>Jim </a:t>
            </a:r>
            <a:r>
              <a:rPr lang="en-US" sz="900" dirty="0" err="1"/>
              <a:t>Nakas</a:t>
            </a:r>
            <a:r>
              <a:rPr lang="en-US" sz="900" dirty="0"/>
              <a:t>, Stu Tanenbaum, John Hassett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29251" y="4794132"/>
            <a:ext cx="1224326" cy="2077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900" dirty="0"/>
              <a:t>John Hassett &amp; student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8764" y="2514600"/>
            <a:ext cx="3124317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>
                <a:solidFill>
                  <a:srgbClr val="006600"/>
                </a:solidFill>
              </a:rPr>
              <a:t>And the junior colleague shows it further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26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Always excited about science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272" y="1234678"/>
            <a:ext cx="4419456" cy="3394472"/>
          </a:xfrm>
        </p:spPr>
      </p:pic>
      <p:sp>
        <p:nvSpPr>
          <p:cNvPr id="3" name="TextBox 2"/>
          <p:cNvSpPr txBox="1"/>
          <p:nvPr/>
        </p:nvSpPr>
        <p:spPr>
          <a:xfrm>
            <a:off x="4811188" y="4707082"/>
            <a:ext cx="203799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Stu Tanenbaum &amp; student</a:t>
            </a:r>
          </a:p>
        </p:txBody>
      </p:sp>
    </p:spTree>
    <p:extLst>
      <p:ext uri="{BB962C8B-B14F-4D97-AF65-F5344CB8AC3E}">
        <p14:creationId xmlns:p14="http://schemas.microsoft.com/office/powerpoint/2010/main" val="14600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There are no peaks in my chromatogram!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522" y="1200151"/>
            <a:ext cx="4542958" cy="3394472"/>
          </a:xfrm>
        </p:spPr>
      </p:pic>
      <p:sp>
        <p:nvSpPr>
          <p:cNvPr id="3" name="TextBox 2"/>
          <p:cNvSpPr txBox="1"/>
          <p:nvPr/>
        </p:nvSpPr>
        <p:spPr>
          <a:xfrm>
            <a:off x="4457701" y="4662101"/>
            <a:ext cx="176041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John Hassett and a GC</a:t>
            </a:r>
          </a:p>
        </p:txBody>
      </p:sp>
    </p:spTree>
    <p:extLst>
      <p:ext uri="{BB962C8B-B14F-4D97-AF65-F5344CB8AC3E}">
        <p14:creationId xmlns:p14="http://schemas.microsoft.com/office/powerpoint/2010/main" val="96240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Imagine, there was time without Google, laptops and even smart phones</a:t>
            </a: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7262" y="1435724"/>
            <a:ext cx="4613565" cy="32107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5359" y="4741810"/>
            <a:ext cx="3587842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Dave Johnson, an instrument and a tick manual</a:t>
            </a:r>
          </a:p>
        </p:txBody>
      </p:sp>
    </p:spTree>
    <p:extLst>
      <p:ext uri="{BB962C8B-B14F-4D97-AF65-F5344CB8AC3E}">
        <p14:creationId xmlns:p14="http://schemas.microsoft.com/office/powerpoint/2010/main" val="412088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FCH high vacuum techniques developed in Bray, practiced in Baker and…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2731" y="2143462"/>
            <a:ext cx="1717735" cy="226533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1873" y="1666661"/>
            <a:ext cx="1296119" cy="2449545"/>
          </a:xfrm>
          <a:prstGeom prst="rect">
            <a:avLst/>
          </a:prstGeom>
        </p:spPr>
      </p:pic>
      <p:pic>
        <p:nvPicPr>
          <p:cNvPr id="2050" name="Picture 2" descr="L:\FCH Centennial\Photos from communications\1950-1990s\Chemistry 195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1" y="1257300"/>
            <a:ext cx="2857499" cy="228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3151" y="3633878"/>
            <a:ext cx="128304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Han Smid, 1950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9856" y="4237851"/>
            <a:ext cx="38856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???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7830" y="4525241"/>
            <a:ext cx="1722635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200" dirty="0"/>
              <a:t>Gotham Chatterjee, 1992</a:t>
            </a:r>
          </a:p>
        </p:txBody>
      </p:sp>
    </p:spTree>
    <p:extLst>
      <p:ext uri="{BB962C8B-B14F-4D97-AF65-F5344CB8AC3E}">
        <p14:creationId xmlns:p14="http://schemas.microsoft.com/office/powerpoint/2010/main" val="341779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…and shamelessly copied elsewhere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72514" y="4678163"/>
            <a:ext cx="1988686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Ivan Gitsov, Cornell, 1994</a:t>
            </a:r>
          </a:p>
        </p:txBody>
      </p:sp>
      <p:pic>
        <p:nvPicPr>
          <p:cNvPr id="10" name="Picture 7" descr="C:\Users\Ivan\Desktop\PICs\IG-Cornell-1990 00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6995" y="1156295"/>
            <a:ext cx="2534651" cy="352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3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Biochemists like Erlenmeyer flasks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485" y="1473074"/>
            <a:ext cx="3664767" cy="2425337"/>
          </a:xfrm>
          <a:prstGeom prst="rect">
            <a:avLst/>
          </a:prstGeom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690" y="2244437"/>
            <a:ext cx="3734002" cy="2595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2571" y="4103469"/>
            <a:ext cx="1714700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Greg Boyer &amp; student</a:t>
            </a:r>
          </a:p>
        </p:txBody>
      </p:sp>
    </p:spTree>
    <p:extLst>
      <p:ext uri="{BB962C8B-B14F-4D97-AF65-F5344CB8AC3E}">
        <p14:creationId xmlns:p14="http://schemas.microsoft.com/office/powerpoint/2010/main" val="9404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Baker basement – a place of exciting experiments</a:t>
            </a:r>
          </a:p>
        </p:txBody>
      </p:sp>
      <p:pic>
        <p:nvPicPr>
          <p:cNvPr id="6146" name="Picture 2" descr="L:\Department Photos\pre 2010\Art&amp;pup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964" y="1377724"/>
            <a:ext cx="3941510" cy="307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69835" y="4603202"/>
            <a:ext cx="2967672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Art </a:t>
            </a:r>
            <a:r>
              <a:rPr lang="en-US" dirty="0" err="1"/>
              <a:t>Stipanovic</a:t>
            </a:r>
            <a:r>
              <a:rPr lang="en-US" dirty="0"/>
              <a:t> hugging his lab assistant</a:t>
            </a:r>
          </a:p>
        </p:txBody>
      </p:sp>
    </p:spTree>
    <p:extLst>
      <p:ext uri="{BB962C8B-B14F-4D97-AF65-F5344CB8AC3E}">
        <p14:creationId xmlns:p14="http://schemas.microsoft.com/office/powerpoint/2010/main" val="272752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Science in the basement of Bray Hall</a:t>
            </a:r>
          </a:p>
        </p:txBody>
      </p:sp>
      <p:pic>
        <p:nvPicPr>
          <p:cNvPr id="3074" name="Picture 2" descr="L:\FCH Centennial\Photos from communications\1950-1990s\Chemistry 195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7907" y="1798403"/>
            <a:ext cx="2687134" cy="215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2221" y="1268016"/>
            <a:ext cx="2251576" cy="329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Something is brewing here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1" y="1257301"/>
            <a:ext cx="3112579" cy="2247182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00" y="1833418"/>
            <a:ext cx="2069343" cy="293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501" y="3829050"/>
            <a:ext cx="1794787" cy="715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Jim </a:t>
            </a:r>
            <a:r>
              <a:rPr lang="en-US" dirty="0" err="1"/>
              <a:t>Nakas</a:t>
            </a:r>
            <a:r>
              <a:rPr lang="en-US" dirty="0"/>
              <a:t> and …</a:t>
            </a:r>
          </a:p>
          <a:p>
            <a:r>
              <a:rPr lang="en-US" dirty="0"/>
              <a:t>first attempts towards </a:t>
            </a:r>
          </a:p>
          <a:p>
            <a:r>
              <a:rPr lang="en-US" dirty="0"/>
              <a:t>artificial life</a:t>
            </a:r>
          </a:p>
        </p:txBody>
      </p:sp>
    </p:spTree>
    <p:extLst>
      <p:ext uri="{BB962C8B-B14F-4D97-AF65-F5344CB8AC3E}">
        <p14:creationId xmlns:p14="http://schemas.microsoft.com/office/powerpoint/2010/main" val="106418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is Sigourney Weaver?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300" y="1314451"/>
            <a:ext cx="4214579" cy="2955337"/>
          </a:xfrm>
        </p:spPr>
      </p:pic>
      <p:sp>
        <p:nvSpPr>
          <p:cNvPr id="3" name="TextBox 2"/>
          <p:cNvSpPr txBox="1"/>
          <p:nvPr/>
        </p:nvSpPr>
        <p:spPr>
          <a:xfrm>
            <a:off x="3886201" y="4493885"/>
            <a:ext cx="2915991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Jim </a:t>
            </a:r>
            <a:r>
              <a:rPr lang="en-US" dirty="0" err="1"/>
              <a:t>Nakas</a:t>
            </a:r>
            <a:r>
              <a:rPr lang="en-US" dirty="0"/>
              <a:t> with the Alien brewing tank</a:t>
            </a:r>
          </a:p>
        </p:txBody>
      </p:sp>
    </p:spTree>
    <p:extLst>
      <p:ext uri="{BB962C8B-B14F-4D97-AF65-F5344CB8AC3E}">
        <p14:creationId xmlns:p14="http://schemas.microsoft.com/office/powerpoint/2010/main" val="15872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No, this is not a paper towel roll!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539" y="1399196"/>
            <a:ext cx="2904695" cy="1943100"/>
          </a:xfrm>
        </p:spPr>
      </p:pic>
      <p:sp>
        <p:nvSpPr>
          <p:cNvPr id="3" name="TextBox 2"/>
          <p:cNvSpPr txBox="1"/>
          <p:nvPr/>
        </p:nvSpPr>
        <p:spPr>
          <a:xfrm>
            <a:off x="2800351" y="4485442"/>
            <a:ext cx="4003147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Israel </a:t>
            </a:r>
            <a:r>
              <a:rPr lang="en-US" dirty="0" err="1"/>
              <a:t>Cabasso</a:t>
            </a:r>
            <a:r>
              <a:rPr lang="en-US" dirty="0"/>
              <a:t> with one of his new membranes, 1981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900" y="1933692"/>
            <a:ext cx="2514600" cy="241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8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new type of FCH researcher – oceanographic chemist</a:t>
            </a:r>
          </a:p>
        </p:txBody>
      </p:sp>
      <p:pic>
        <p:nvPicPr>
          <p:cNvPr id="150530" name="Picture 2" descr="L:\FCH Centennial\Photos from communications\1950-1990s\Dave Kieber 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7436" y="1665514"/>
            <a:ext cx="3961262" cy="278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64331" y="4584833"/>
            <a:ext cx="214667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Dave Kieber just joining ESF</a:t>
            </a:r>
          </a:p>
        </p:txBody>
      </p:sp>
    </p:spTree>
    <p:extLst>
      <p:ext uri="{BB962C8B-B14F-4D97-AF65-F5344CB8AC3E}">
        <p14:creationId xmlns:p14="http://schemas.microsoft.com/office/powerpoint/2010/main" val="103484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Jahn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Laboratory – FCH recent home</a:t>
            </a:r>
          </a:p>
        </p:txBody>
      </p:sp>
      <p:pic>
        <p:nvPicPr>
          <p:cNvPr id="4098" name="Picture 2" descr="L:\Department Photos\pre 2010\Jahn Lab high resolutionCroppe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627" y="1267506"/>
            <a:ext cx="4360778" cy="309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88504" y="4698840"/>
            <a:ext cx="50398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1997</a:t>
            </a:r>
          </a:p>
        </p:txBody>
      </p:sp>
    </p:spTree>
    <p:extLst>
      <p:ext uri="{BB962C8B-B14F-4D97-AF65-F5344CB8AC3E}">
        <p14:creationId xmlns:p14="http://schemas.microsoft.com/office/powerpoint/2010/main" val="316201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official opening of </a:t>
            </a:r>
            <a:r>
              <a:rPr lang="en-US" dirty="0" err="1"/>
              <a:t>Jahn</a:t>
            </a:r>
            <a:r>
              <a:rPr lang="en-US" dirty="0"/>
              <a:t> Laboratory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993" y="1359294"/>
            <a:ext cx="5690081" cy="2880184"/>
          </a:xfrm>
        </p:spPr>
      </p:pic>
      <p:sp>
        <p:nvSpPr>
          <p:cNvPr id="3" name="TextBox 2"/>
          <p:cNvSpPr txBox="1"/>
          <p:nvPr/>
        </p:nvSpPr>
        <p:spPr>
          <a:xfrm>
            <a:off x="4047444" y="4341359"/>
            <a:ext cx="3439596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Ed </a:t>
            </a:r>
            <a:r>
              <a:rPr lang="en-US" dirty="0" err="1"/>
              <a:t>Jahn</a:t>
            </a:r>
            <a:r>
              <a:rPr lang="en-US" dirty="0"/>
              <a:t> surrounded by non-chemistry people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690382" y="2173742"/>
            <a:ext cx="0" cy="3551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5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885951"/>
            <a:ext cx="54864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Jahn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Years</a:t>
            </a:r>
          </a:p>
        </p:txBody>
      </p:sp>
    </p:spTree>
    <p:extLst>
      <p:ext uri="{BB962C8B-B14F-4D97-AF65-F5344CB8AC3E}">
        <p14:creationId xmlns:p14="http://schemas.microsoft.com/office/powerpoint/2010/main" val="133970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This is not my start-up package, but they let me get a picture in front of it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426" y="1620982"/>
            <a:ext cx="3556325" cy="2524991"/>
          </a:xfrm>
        </p:spPr>
      </p:pic>
      <p:sp>
        <p:nvSpPr>
          <p:cNvPr id="3" name="TextBox 2"/>
          <p:cNvSpPr txBox="1"/>
          <p:nvPr/>
        </p:nvSpPr>
        <p:spPr>
          <a:xfrm>
            <a:off x="2813426" y="4360440"/>
            <a:ext cx="3709477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Ivan </a:t>
            </a:r>
            <a:r>
              <a:rPr lang="en-US" dirty="0" err="1"/>
              <a:t>Gitsov</a:t>
            </a:r>
            <a:r>
              <a:rPr lang="en-US" dirty="0"/>
              <a:t> and the multi-detector SEC line, 1997</a:t>
            </a:r>
          </a:p>
        </p:txBody>
      </p:sp>
    </p:spTree>
    <p:extLst>
      <p:ext uri="{BB962C8B-B14F-4D97-AF65-F5344CB8AC3E}">
        <p14:creationId xmlns:p14="http://schemas.microsoft.com/office/powerpoint/2010/main" val="124005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7150"/>
            <a:ext cx="6172200" cy="857250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Always use goggles when working with hazardous instruments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6146" y="1200151"/>
            <a:ext cx="5091708" cy="3394472"/>
          </a:xfrm>
        </p:spPr>
      </p:pic>
      <p:sp>
        <p:nvSpPr>
          <p:cNvPr id="3" name="TextBox 2"/>
          <p:cNvSpPr txBox="1"/>
          <p:nvPr/>
        </p:nvSpPr>
        <p:spPr>
          <a:xfrm>
            <a:off x="4743451" y="4719251"/>
            <a:ext cx="1833579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Neal Abrams &amp; student</a:t>
            </a:r>
          </a:p>
        </p:txBody>
      </p:sp>
    </p:spTree>
    <p:extLst>
      <p:ext uri="{BB962C8B-B14F-4D97-AF65-F5344CB8AC3E}">
        <p14:creationId xmlns:p14="http://schemas.microsoft.com/office/powerpoint/2010/main" val="210106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And always use gloves when working with computers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212" y="1381614"/>
            <a:ext cx="4325576" cy="3244182"/>
          </a:xfrm>
        </p:spPr>
      </p:pic>
      <p:sp>
        <p:nvSpPr>
          <p:cNvPr id="3" name="TextBox 2"/>
          <p:cNvSpPr txBox="1"/>
          <p:nvPr/>
        </p:nvSpPr>
        <p:spPr>
          <a:xfrm>
            <a:off x="4816187" y="4739394"/>
            <a:ext cx="1917320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Students &amp; Neal Abrams</a:t>
            </a:r>
          </a:p>
        </p:txBody>
      </p:sp>
    </p:spTree>
    <p:extLst>
      <p:ext uri="{BB962C8B-B14F-4D97-AF65-F5344CB8AC3E}">
        <p14:creationId xmlns:p14="http://schemas.microsoft.com/office/powerpoint/2010/main" val="392820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Science in the Basement of Bray Hall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521" y="1268017"/>
            <a:ext cx="2411119" cy="195496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0177" y="2143126"/>
            <a:ext cx="3647560" cy="277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4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in Antarctica </a:t>
            </a:r>
          </a:p>
        </p:txBody>
      </p:sp>
      <p:pic>
        <p:nvPicPr>
          <p:cNvPr id="143362" name="Picture 2" descr="L:\Department Photos\Pictures for 100 yr anne\Our research team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469" y="1152423"/>
            <a:ext cx="3966138" cy="332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18386" y="4564129"/>
            <a:ext cx="249536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Dave Kieber and his group, 2005</a:t>
            </a:r>
          </a:p>
        </p:txBody>
      </p:sp>
    </p:spTree>
    <p:extLst>
      <p:ext uri="{BB962C8B-B14F-4D97-AF65-F5344CB8AC3E}">
        <p14:creationId xmlns:p14="http://schemas.microsoft.com/office/powerpoint/2010/main" val="99769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in Antarctica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78109" y="4496774"/>
            <a:ext cx="2989536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Some stay warm – Jordan &amp; John, 2005</a:t>
            </a:r>
          </a:p>
        </p:txBody>
      </p:sp>
      <p:pic>
        <p:nvPicPr>
          <p:cNvPr id="1026" name="Picture 2" descr="L:\Department Photos\Pictures for 100 yr anne\Jordan and John Rv NBP lab sho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5770" y="1079046"/>
            <a:ext cx="4794477" cy="319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96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in Antarctica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45303" y="4554217"/>
            <a:ext cx="2829877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Dave Kieber with some natives, 2005</a:t>
            </a:r>
          </a:p>
        </p:txBody>
      </p:sp>
      <p:pic>
        <p:nvPicPr>
          <p:cNvPr id="144386" name="Picture 2" descr="L:\Department Photos\Pictures for 100 yr anne\Dave and Emperors 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5303" y="995623"/>
            <a:ext cx="2473779" cy="339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75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in warmer environment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57418" y="4552762"/>
            <a:ext cx="299197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Dave Kieber funneling the clouds, 2006</a:t>
            </a:r>
          </a:p>
        </p:txBody>
      </p:sp>
      <p:pic>
        <p:nvPicPr>
          <p:cNvPr id="145411" name="Picture 3" descr="L:\Department Photos\Pictures for 100 yr anne\Dave sampling on the towe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0454" y="1102178"/>
            <a:ext cx="2525827" cy="33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25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and the romantic of the sea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49661" y="3870751"/>
            <a:ext cx="255140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err="1"/>
              <a:t>Yuting</a:t>
            </a:r>
            <a:r>
              <a:rPr lang="en-US" dirty="0"/>
              <a:t> is ready to deploy the CTD</a:t>
            </a:r>
          </a:p>
        </p:txBody>
      </p:sp>
      <p:pic>
        <p:nvPicPr>
          <p:cNvPr id="146434" name="Picture 2" descr="L:\Department Photos\Pictures for 100 yr anne\team effort 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990" y="1027568"/>
            <a:ext cx="3048685" cy="174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5" name="Picture 3" descr="L:\Department Photos\Pictures for 100 yr anne\Yuting ready to deploy the CT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5323" y="1409830"/>
            <a:ext cx="3082017" cy="231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6" name="Picture 4" descr="L:\Department Photos\Pictures for 100 yr anne\DSC_000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2471" y="2931859"/>
            <a:ext cx="2963636" cy="1975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74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More aqueous adventures</a:t>
            </a:r>
          </a:p>
        </p:txBody>
      </p:sp>
      <p:pic>
        <p:nvPicPr>
          <p:cNvPr id="147458" name="Picture 2" descr="L:\Department Photos\2011\MarkBFC_WolfSandPatch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7325" y="1148104"/>
            <a:ext cx="3226934" cy="242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59" name="Picture 3" descr="L:\FCH Centennial\Photos from communications\2005-2009\M.Teece 200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0893" y="1426709"/>
            <a:ext cx="2443163" cy="325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2110" y="4013040"/>
            <a:ext cx="3008196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Mark </a:t>
            </a:r>
            <a:r>
              <a:rPr lang="en-US" dirty="0" err="1"/>
              <a:t>Teece</a:t>
            </a:r>
            <a:r>
              <a:rPr lang="en-US" dirty="0"/>
              <a:t> in deep and shallow waters</a:t>
            </a:r>
          </a:p>
        </p:txBody>
      </p:sp>
    </p:spTree>
    <p:extLst>
      <p:ext uri="{BB962C8B-B14F-4D97-AF65-F5344CB8AC3E}">
        <p14:creationId xmlns:p14="http://schemas.microsoft.com/office/powerpoint/2010/main" val="102817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More aqueous adventures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8520" y="4048061"/>
            <a:ext cx="3827009" cy="4539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dirty="0"/>
              <a:t>John Hassett with PISCES </a:t>
            </a:r>
            <a:r>
              <a:rPr lang="en-US" sz="1100" dirty="0"/>
              <a:t>(this is a device, not a </a:t>
            </a:r>
            <a:r>
              <a:rPr lang="en-US" sz="1100" dirty="0" err="1"/>
              <a:t>Zodiak</a:t>
            </a:r>
            <a:r>
              <a:rPr lang="en-US" sz="1100" dirty="0"/>
              <a:t> sign)</a:t>
            </a:r>
          </a:p>
        </p:txBody>
      </p:sp>
      <p:pic>
        <p:nvPicPr>
          <p:cNvPr id="148482" name="Picture 2" descr="L:\FCH Centennial\Photos from communications\2005-2009\JPH on Onondaga Lake 20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8520" y="1203211"/>
            <a:ext cx="3226934" cy="242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3" name="Picture 3" descr="L:\FCH Centennial\Photos from communications\2005-2009\JPH w PISCES Candandaigua Lake200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289" y="1328738"/>
            <a:ext cx="2408465" cy="361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08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816" y="273844"/>
            <a:ext cx="7886700" cy="994172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Pheromone Stories</a:t>
            </a:r>
          </a:p>
        </p:txBody>
      </p:sp>
      <p:pic>
        <p:nvPicPr>
          <p:cNvPr id="149506" name="Picture 2" descr="L:\FCH Centennial\Photos from communications\2005-2009\FranWebster200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2866" y="1132795"/>
            <a:ext cx="2395708" cy="319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7" name="Picture 3" descr="L:\Department Photos\2011\LJ 3-4 Webster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9640" y="1628775"/>
            <a:ext cx="2159963" cy="287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3811" y="2461532"/>
            <a:ext cx="1394710" cy="9002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1800" dirty="0"/>
              <a:t>Fran Webster</a:t>
            </a:r>
          </a:p>
          <a:p>
            <a:pPr algn="ctr"/>
            <a:r>
              <a:rPr lang="en-US" sz="1800" dirty="0"/>
              <a:t>and</a:t>
            </a:r>
          </a:p>
          <a:p>
            <a:pPr algn="ctr"/>
            <a:r>
              <a:rPr lang="en-US" sz="1800" dirty="0"/>
              <a:t>his victims</a:t>
            </a:r>
          </a:p>
        </p:txBody>
      </p:sp>
      <p:sp>
        <p:nvSpPr>
          <p:cNvPr id="4" name="Right Arrow 3"/>
          <p:cNvSpPr/>
          <p:nvPr/>
        </p:nvSpPr>
        <p:spPr>
          <a:xfrm>
            <a:off x="5308827" y="2576853"/>
            <a:ext cx="257175" cy="1285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0800000">
            <a:off x="3725223" y="3134065"/>
            <a:ext cx="257175" cy="1285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Students can try as hard as they can, but only a professor can pull a rabbit when needed</a:t>
            </a:r>
          </a:p>
        </p:txBody>
      </p:sp>
      <p:pic>
        <p:nvPicPr>
          <p:cNvPr id="151554" name="Picture 2" descr="L:\Department Photos\pre 2010\JoseNM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9947" y="1500188"/>
            <a:ext cx="3843336" cy="28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5" name="Picture 3" descr="L:\FCH Centennial\Photos from communications\2005-2009\NMR 200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247" y="1500188"/>
            <a:ext cx="2254548" cy="28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3354" y="4413647"/>
            <a:ext cx="2518334" cy="43858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1200" dirty="0"/>
              <a:t>Deep Bhattacharya, Maren </a:t>
            </a:r>
            <a:r>
              <a:rPr lang="en-US" sz="1200" dirty="0" err="1"/>
              <a:t>Grunert</a:t>
            </a:r>
            <a:r>
              <a:rPr lang="en-US" sz="1200" dirty="0"/>
              <a:t> &amp; </a:t>
            </a:r>
          </a:p>
          <a:p>
            <a:pPr algn="ctr"/>
            <a:r>
              <a:rPr lang="en-US" sz="1200" dirty="0"/>
              <a:t>Corky </a:t>
            </a:r>
            <a:r>
              <a:rPr lang="en-US" sz="1200" dirty="0" err="1"/>
              <a:t>Mittelstaedt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5985734" y="4494438"/>
            <a:ext cx="837409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Jose </a:t>
            </a:r>
            <a:r>
              <a:rPr lang="en-US" dirty="0" err="1"/>
              <a:t>Jiner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56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in the news</a:t>
            </a:r>
          </a:p>
        </p:txBody>
      </p:sp>
      <p:pic>
        <p:nvPicPr>
          <p:cNvPr id="152578" name="Picture 2" descr="L:\Department Photos\pre 2010\Joseweedarticle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0971" y="1243012"/>
            <a:ext cx="2106884" cy="29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79" name="Picture 3" descr="L:\Department Photos\pre 2010\Websterarticl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896" y="1243013"/>
            <a:ext cx="2573593" cy="290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0" name="Picture 4" descr="L:\FCH Centennial\Photos from communications\2005-2009\Dr.Winter2006Nano crystals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2542" y="1243014"/>
            <a:ext cx="2181395" cy="290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47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3050" y="1200150"/>
            <a:ext cx="6096000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Baker Laboratory – FCH New Home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03448" y="4676775"/>
            <a:ext cx="50398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1957</a:t>
            </a:r>
          </a:p>
        </p:txBody>
      </p:sp>
    </p:spTree>
    <p:extLst>
      <p:ext uri="{BB962C8B-B14F-4D97-AF65-F5344CB8AC3E}">
        <p14:creationId xmlns:p14="http://schemas.microsoft.com/office/powerpoint/2010/main" val="147002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chemists in a friendly dispute</a:t>
            </a:r>
          </a:p>
        </p:txBody>
      </p:sp>
      <p:pic>
        <p:nvPicPr>
          <p:cNvPr id="7170" name="Picture 2" descr="L:\Department Photos\Eby08\P101006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51" y="1429005"/>
            <a:ext cx="4292373" cy="321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78641" y="4717210"/>
            <a:ext cx="340612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Israel </a:t>
            </a:r>
            <a:r>
              <a:rPr lang="en-US" dirty="0" err="1"/>
              <a:t>Cabasso</a:t>
            </a:r>
            <a:r>
              <a:rPr lang="en-US" dirty="0"/>
              <a:t>, Paul Caluwe &amp; Ron </a:t>
            </a:r>
            <a:r>
              <a:rPr lang="en-US" dirty="0" err="1"/>
              <a:t>Eby</a:t>
            </a:r>
            <a:r>
              <a:rPr lang="en-US" dirty="0"/>
              <a:t>, 2008 </a:t>
            </a:r>
          </a:p>
        </p:txBody>
      </p:sp>
    </p:spTree>
    <p:extLst>
      <p:ext uri="{BB962C8B-B14F-4D97-AF65-F5344CB8AC3E}">
        <p14:creationId xmlns:p14="http://schemas.microsoft.com/office/powerpoint/2010/main" val="36150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Remember when I did that?</a:t>
            </a:r>
          </a:p>
        </p:txBody>
      </p:sp>
      <p:pic>
        <p:nvPicPr>
          <p:cNvPr id="8194" name="Picture 2" descr="L:\Department Photos\Eby08\P101007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0737" y="1457326"/>
            <a:ext cx="3967843" cy="297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69984" y="4619238"/>
            <a:ext cx="1696490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Ron </a:t>
            </a:r>
            <a:r>
              <a:rPr lang="en-US" dirty="0" err="1"/>
              <a:t>Eby</a:t>
            </a:r>
            <a:r>
              <a:rPr lang="en-US" dirty="0"/>
              <a:t> &amp; Bill Winter</a:t>
            </a:r>
          </a:p>
        </p:txBody>
      </p:sp>
    </p:spTree>
    <p:extLst>
      <p:ext uri="{BB962C8B-B14F-4D97-AF65-F5344CB8AC3E}">
        <p14:creationId xmlns:p14="http://schemas.microsoft.com/office/powerpoint/2010/main" val="1903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Robert Lenz – pioneer of microbial polyesters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3150" y="1200150"/>
            <a:ext cx="4686300" cy="353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00651" y="4776401"/>
            <a:ext cx="170418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Bob Lenz at ESF, 2009</a:t>
            </a:r>
          </a:p>
        </p:txBody>
      </p:sp>
    </p:spTree>
    <p:extLst>
      <p:ext uri="{BB962C8B-B14F-4D97-AF65-F5344CB8AC3E}">
        <p14:creationId xmlns:p14="http://schemas.microsoft.com/office/powerpoint/2010/main" val="316069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Robert Lenz – pioneer of microbial polyesters</a:t>
            </a:r>
          </a:p>
        </p:txBody>
      </p:sp>
      <p:pic>
        <p:nvPicPr>
          <p:cNvPr id="107522" name="Picture 2" descr="L:\Department Photos\ESF-Lenz-Dec-09\P101006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36" y="1417524"/>
            <a:ext cx="4600576" cy="3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9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Two great alums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1789" y="1143000"/>
            <a:ext cx="44958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04595" y="4655631"/>
            <a:ext cx="3318409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Han Smid, ‘57 Ph.D. and Bob Lenz, ‘56 Ph.D.</a:t>
            </a:r>
          </a:p>
        </p:txBody>
      </p:sp>
    </p:spTree>
    <p:extLst>
      <p:ext uri="{BB962C8B-B14F-4D97-AF65-F5344CB8AC3E}">
        <p14:creationId xmlns:p14="http://schemas.microsoft.com/office/powerpoint/2010/main" val="130811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Ivan: I can make “living” polymers with enzymes</a:t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Bob: I don’t think so</a:t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Terry: I pass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120" y="1399665"/>
            <a:ext cx="4325030" cy="324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00551" y="4719251"/>
            <a:ext cx="2545890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Ivan Gitsov, Terry Blum, Bob Lenz</a:t>
            </a:r>
          </a:p>
        </p:txBody>
      </p:sp>
    </p:spTree>
    <p:extLst>
      <p:ext uri="{BB962C8B-B14F-4D97-AF65-F5344CB8AC3E}">
        <p14:creationId xmlns:p14="http://schemas.microsoft.com/office/powerpoint/2010/main" val="312248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Perusing the percolation probability</a:t>
            </a:r>
          </a:p>
        </p:txBody>
      </p:sp>
      <p:pic>
        <p:nvPicPr>
          <p:cNvPr id="9218" name="Picture 2" descr="L:\Department Photos\2010\Avik-Perusing-the-Percolation-Probability-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5447" y="1475695"/>
            <a:ext cx="4284207" cy="321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7519" y="4772319"/>
            <a:ext cx="1703159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Avik Chatterjee, 2010</a:t>
            </a:r>
          </a:p>
        </p:txBody>
      </p:sp>
    </p:spTree>
    <p:extLst>
      <p:ext uri="{BB962C8B-B14F-4D97-AF65-F5344CB8AC3E}">
        <p14:creationId xmlns:p14="http://schemas.microsoft.com/office/powerpoint/2010/main" val="43758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Biochemists still like Erlenmeyer flasks</a:t>
            </a:r>
          </a:p>
        </p:txBody>
      </p:sp>
      <p:pic>
        <p:nvPicPr>
          <p:cNvPr id="3074" name="Picture 2" descr="L:\FCH Centennial\Photos from communications\2010-2012\C.Namuralab 20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2295" y="1311677"/>
            <a:ext cx="3792233" cy="252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80629" y="4085102"/>
            <a:ext cx="1587166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Chris Nomura, 2012</a:t>
            </a:r>
          </a:p>
        </p:txBody>
      </p:sp>
      <p:pic>
        <p:nvPicPr>
          <p:cNvPr id="3075" name="Picture 3" descr="L:\FCH Centennial\photos from archives\Nomura photos\IMG_027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95" y="2025130"/>
            <a:ext cx="3300628" cy="247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5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This is what genetic engineering can do to you</a:t>
            </a:r>
          </a:p>
        </p:txBody>
      </p:sp>
      <p:pic>
        <p:nvPicPr>
          <p:cNvPr id="2050" name="Picture 2" descr="L:\FCH Centennial\photos from archives\Nomura photos\IMG_144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4574" y="1268866"/>
            <a:ext cx="4921024" cy="328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55747" y="4674347"/>
            <a:ext cx="201388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Chris Nomura &amp; his group</a:t>
            </a:r>
          </a:p>
        </p:txBody>
      </p:sp>
    </p:spTree>
    <p:extLst>
      <p:ext uri="{BB962C8B-B14F-4D97-AF65-F5344CB8AC3E}">
        <p14:creationId xmlns:p14="http://schemas.microsoft.com/office/powerpoint/2010/main" val="26085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 a biochemist without Erlenmeyer</a:t>
            </a:r>
          </a:p>
        </p:txBody>
      </p:sp>
      <p:pic>
        <p:nvPicPr>
          <p:cNvPr id="161794" name="Picture 2" descr="L:\FCH Centennial\Photos from communications\2005-2009\G.Boyer20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833" y="985210"/>
            <a:ext cx="2613804" cy="348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44050" y="4580626"/>
            <a:ext cx="212795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Greg Boyer &amp; a lot of water</a:t>
            </a:r>
          </a:p>
        </p:txBody>
      </p:sp>
    </p:spTree>
    <p:extLst>
      <p:ext uri="{BB962C8B-B14F-4D97-AF65-F5344CB8AC3E}">
        <p14:creationId xmlns:p14="http://schemas.microsoft.com/office/powerpoint/2010/main" val="74804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885951"/>
            <a:ext cx="54864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Baker Years</a:t>
            </a:r>
          </a:p>
        </p:txBody>
      </p:sp>
    </p:spTree>
    <p:extLst>
      <p:ext uri="{BB962C8B-B14F-4D97-AF65-F5344CB8AC3E}">
        <p14:creationId xmlns:p14="http://schemas.microsoft.com/office/powerpoint/2010/main" val="40352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students hard at work</a:t>
            </a:r>
          </a:p>
        </p:txBody>
      </p:sp>
      <p:pic>
        <p:nvPicPr>
          <p:cNvPr id="158722" name="Picture 2" descr="L:\FCH Centennial\photos from archives\Nomura photos\IMG_319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3321" y="1475117"/>
            <a:ext cx="4872305" cy="324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89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642" y="1003862"/>
            <a:ext cx="2036365" cy="2715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Teaching Labs and the force behind them</a:t>
            </a:r>
          </a:p>
        </p:txBody>
      </p:sp>
      <p:pic>
        <p:nvPicPr>
          <p:cNvPr id="153603" name="Picture 3" descr="L:\Department Photos\2011-2012 AY\labs\151 lab practica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4972" y="2996422"/>
            <a:ext cx="3026523" cy="201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2" name="Picture 2" descr="L:\Department Photos\2011\Joy Logan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4526" y="1223719"/>
            <a:ext cx="2902158" cy="217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83315" y="3522808"/>
            <a:ext cx="1193645" cy="392415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100" dirty="0"/>
              <a:t>Joy Logan</a:t>
            </a:r>
          </a:p>
        </p:txBody>
      </p:sp>
    </p:spTree>
    <p:extLst>
      <p:ext uri="{BB962C8B-B14F-4D97-AF65-F5344CB8AC3E}">
        <p14:creationId xmlns:p14="http://schemas.microsoft.com/office/powerpoint/2010/main" val="288632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AFM made simple</a:t>
            </a:r>
          </a:p>
        </p:txBody>
      </p:sp>
      <p:pic>
        <p:nvPicPr>
          <p:cNvPr id="160770" name="Picture 2" descr="F:\Seagate\PICs\PICs\Switzerland\ETH-visits\2011\100_394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8701" y="1436298"/>
            <a:ext cx="3370772" cy="249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1" name="Picture 3" descr="F:\Seagate\LDC-AFM\Daniel-2016\dm-695-7.004_1 (1).t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557" b="7606"/>
          <a:stretch/>
        </p:blipFill>
        <p:spPr bwMode="auto">
          <a:xfrm>
            <a:off x="5457024" y="2089913"/>
            <a:ext cx="2306750" cy="227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8701" y="4090124"/>
            <a:ext cx="4231287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Ivan Gitsov, </a:t>
            </a:r>
            <a:r>
              <a:rPr lang="en-US" dirty="0" err="1"/>
              <a:t>Bao</a:t>
            </a:r>
            <a:r>
              <a:rPr lang="en-US" dirty="0"/>
              <a:t> Zhang &amp; linear-dendritic </a:t>
            </a:r>
            <a:r>
              <a:rPr lang="en-US" dirty="0" err="1"/>
              <a:t>supermolecule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8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dendrimer makers</a:t>
            </a:r>
          </a:p>
        </p:txBody>
      </p:sp>
      <p:pic>
        <p:nvPicPr>
          <p:cNvPr id="3074" name="Picture 2" descr="F:\Seagate\PICs\PICs\Christmas 2012\Group Party\P10209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764" y="1054722"/>
            <a:ext cx="4120924" cy="309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6897" y="4270215"/>
            <a:ext cx="3522696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I.G., Eoghan Connors, Dieter </a:t>
            </a:r>
            <a:r>
              <a:rPr lang="en-US" dirty="0" err="1"/>
              <a:t>Scheibel</a:t>
            </a:r>
            <a:r>
              <a:rPr lang="en-US" dirty="0"/>
              <a:t> &amp; Xin Liu</a:t>
            </a:r>
          </a:p>
        </p:txBody>
      </p:sp>
    </p:spTree>
    <p:extLst>
      <p:ext uri="{BB962C8B-B14F-4D97-AF65-F5344CB8AC3E}">
        <p14:creationId xmlns:p14="http://schemas.microsoft.com/office/powerpoint/2010/main" val="381952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Cellulose nanocrystals on demand</a:t>
            </a:r>
          </a:p>
        </p:txBody>
      </p:sp>
      <p:pic>
        <p:nvPicPr>
          <p:cNvPr id="155650" name="Picture 2" descr="L:\FCH Centennial\Photos from communications\2005-2009\biochemistry 20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554" y="1436298"/>
            <a:ext cx="2450442" cy="326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1" name="Picture 3" descr="L:\FCH Centennial\Photos from communications\2005-2009\Grad student NanoCrytals200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9999" y="1436297"/>
            <a:ext cx="2450442" cy="326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11605" y="2464999"/>
            <a:ext cx="1232357" cy="7617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1500" dirty="0" err="1"/>
              <a:t>Yae</a:t>
            </a:r>
            <a:r>
              <a:rPr lang="en-US" sz="1500" dirty="0"/>
              <a:t> Takahashi</a:t>
            </a:r>
          </a:p>
          <a:p>
            <a:pPr algn="ctr"/>
            <a:r>
              <a:rPr lang="en-US" sz="1500" dirty="0"/>
              <a:t>&amp;</a:t>
            </a:r>
          </a:p>
          <a:p>
            <a:pPr algn="ctr"/>
            <a:r>
              <a:rPr lang="en-US" sz="1500" dirty="0"/>
              <a:t>Jake Goodrich</a:t>
            </a:r>
          </a:p>
        </p:txBody>
      </p:sp>
    </p:spTree>
    <p:extLst>
      <p:ext uri="{BB962C8B-B14F-4D97-AF65-F5344CB8AC3E}">
        <p14:creationId xmlns:p14="http://schemas.microsoft.com/office/powerpoint/2010/main" val="34857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Lasers are cool</a:t>
            </a:r>
          </a:p>
        </p:txBody>
      </p:sp>
      <p:pic>
        <p:nvPicPr>
          <p:cNvPr id="156674" name="Picture 2" descr="L:\Department Photos\pre 2010\ESF Chem pics\KarenSchmitt.TedDibbl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6769" y="1197625"/>
            <a:ext cx="4302425" cy="322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57982" y="4587096"/>
            <a:ext cx="216264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Ted Dibble &amp; Karen Schmidt</a:t>
            </a:r>
          </a:p>
        </p:txBody>
      </p:sp>
    </p:spTree>
    <p:extLst>
      <p:ext uri="{BB962C8B-B14F-4D97-AF65-F5344CB8AC3E}">
        <p14:creationId xmlns:p14="http://schemas.microsoft.com/office/powerpoint/2010/main" val="131118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atmospheric computational team</a:t>
            </a:r>
          </a:p>
        </p:txBody>
      </p:sp>
      <p:pic>
        <p:nvPicPr>
          <p:cNvPr id="5122" name="Picture 2" descr="L:\FCH Centennial\group2009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438" y="1289548"/>
            <a:ext cx="4558945" cy="28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2230" y="4286250"/>
            <a:ext cx="1785169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Ted Dibble &amp; his group</a:t>
            </a:r>
          </a:p>
        </p:txBody>
      </p:sp>
    </p:spTree>
    <p:extLst>
      <p:ext uri="{BB962C8B-B14F-4D97-AF65-F5344CB8AC3E}">
        <p14:creationId xmlns:p14="http://schemas.microsoft.com/office/powerpoint/2010/main" val="353121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distinguished FCH faculty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57901" y="4686300"/>
            <a:ext cx="894989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May, 2014</a:t>
            </a:r>
          </a:p>
        </p:txBody>
      </p:sp>
      <p:pic>
        <p:nvPicPr>
          <p:cNvPr id="157698" name="Picture 2" descr="C:\Users\igivanov\AppData\Local\Microsoft\Windows\Temporary Internet Files\Content.Outlook\W5X9TH3G\Chem.facul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170" y="1293962"/>
            <a:ext cx="7327060" cy="31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96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 end of an era in ESF organic chemistry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24359" y="4501188"/>
            <a:ext cx="226068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Paul Caluwe last class lecture</a:t>
            </a:r>
          </a:p>
        </p:txBody>
      </p:sp>
      <p:pic>
        <p:nvPicPr>
          <p:cNvPr id="51203" name="Picture 3" descr="L:\Department Photos\2015\Dr Caluwe's last class\IMG_140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00" y="1396092"/>
            <a:ext cx="6858000" cy="294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60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 end of an era in ESF organic chemistry </a:t>
            </a:r>
          </a:p>
        </p:txBody>
      </p:sp>
      <p:pic>
        <p:nvPicPr>
          <p:cNvPr id="51202" name="Picture 2" descr="L:\Department Photos\2015\Dr Caluwe's last class\IMG_141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0573" y="1377724"/>
            <a:ext cx="6858000" cy="324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10855" y="4769984"/>
            <a:ext cx="226068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Paul Caluwe last class lecture</a:t>
            </a:r>
          </a:p>
        </p:txBody>
      </p:sp>
    </p:spTree>
    <p:extLst>
      <p:ext uri="{BB962C8B-B14F-4D97-AF65-F5344CB8AC3E}">
        <p14:creationId xmlns:p14="http://schemas.microsoft.com/office/powerpoint/2010/main" val="335718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TLC in the 50’s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3790" y="1176770"/>
            <a:ext cx="4396421" cy="3339921"/>
          </a:xfrm>
        </p:spPr>
      </p:pic>
      <p:sp>
        <p:nvSpPr>
          <p:cNvPr id="3" name="TextBox 2"/>
          <p:cNvSpPr txBox="1"/>
          <p:nvPr/>
        </p:nvSpPr>
        <p:spPr>
          <a:xfrm>
            <a:off x="4457701" y="4715539"/>
            <a:ext cx="2236766" cy="253916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200" dirty="0"/>
              <a:t>Edwin C. Jahn &amp; graduate student</a:t>
            </a:r>
          </a:p>
        </p:txBody>
      </p:sp>
    </p:spTree>
    <p:extLst>
      <p:ext uri="{BB962C8B-B14F-4D97-AF65-F5344CB8AC3E}">
        <p14:creationId xmlns:p14="http://schemas.microsoft.com/office/powerpoint/2010/main" val="262119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in China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573" y="1810589"/>
            <a:ext cx="2766760" cy="2075070"/>
          </a:xfrm>
          <a:prstGeom prst="rect">
            <a:avLst/>
          </a:prstGeom>
        </p:spPr>
      </p:pic>
      <p:pic>
        <p:nvPicPr>
          <p:cNvPr id="4" name="Picture 3" descr="C:\Work\Work pix\Mt Jun 201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2100" y="1230766"/>
            <a:ext cx="2811235" cy="210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02376" y="4190612"/>
            <a:ext cx="2178866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Mt. Tai in East Central China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70524" y="3543533"/>
            <a:ext cx="3614387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dirty="0"/>
              <a:t>R. Talbot (U. Houston), Yan Wang (Shandong U.)</a:t>
            </a:r>
          </a:p>
          <a:p>
            <a:pPr algn="ctr"/>
            <a:r>
              <a:rPr lang="en-US" dirty="0" err="1"/>
              <a:t>Huiting</a:t>
            </a:r>
            <a:r>
              <a:rPr lang="en-US" dirty="0"/>
              <a:t> Mao (SUNY ESF) and their team, 2015 </a:t>
            </a:r>
          </a:p>
        </p:txBody>
      </p:sp>
    </p:spTree>
    <p:extLst>
      <p:ext uri="{BB962C8B-B14F-4D97-AF65-F5344CB8AC3E}">
        <p14:creationId xmlns:p14="http://schemas.microsoft.com/office/powerpoint/2010/main" val="322126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mercury tracers</a:t>
            </a:r>
          </a:p>
        </p:txBody>
      </p:sp>
      <p:pic>
        <p:nvPicPr>
          <p:cNvPr id="154626" name="Picture 2" descr="L:\FCH Photos\H.Mao Group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6836" y="1090163"/>
            <a:ext cx="5526299" cy="331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78238" y="4532704"/>
            <a:ext cx="2565767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 err="1"/>
              <a:t>Huiting</a:t>
            </a:r>
            <a:r>
              <a:rPr lang="en-US" dirty="0"/>
              <a:t> Mao and her group, 2017</a:t>
            </a:r>
          </a:p>
        </p:txBody>
      </p:sp>
    </p:spTree>
    <p:extLst>
      <p:ext uri="{BB962C8B-B14F-4D97-AF65-F5344CB8AC3E}">
        <p14:creationId xmlns:p14="http://schemas.microsoft.com/office/powerpoint/2010/main" val="390710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newest FCH research</a:t>
            </a:r>
          </a:p>
        </p:txBody>
      </p:sp>
      <p:pic>
        <p:nvPicPr>
          <p:cNvPr id="162818" name="Picture 2" descr="Image result for air polluta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6809" y="1171036"/>
            <a:ext cx="5037354" cy="342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719" y="4649161"/>
            <a:ext cx="2732543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Jaime Mirowsky is somewhere here</a:t>
            </a:r>
          </a:p>
        </p:txBody>
      </p:sp>
    </p:spTree>
    <p:extLst>
      <p:ext uri="{BB962C8B-B14F-4D97-AF65-F5344CB8AC3E}">
        <p14:creationId xmlns:p14="http://schemas.microsoft.com/office/powerpoint/2010/main" val="12935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13316" name="Picture 4" descr="L:\FCH Photos\2015-08-31 NYS Fair 2015\NYS Fair 2015 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0660" y="1108300"/>
            <a:ext cx="5039407" cy="377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35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13315" name="Picture 3" descr="L:\FCH Photos\2009-FCH-NYS Fair\P10100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2328" y="1102179"/>
            <a:ext cx="4474029" cy="335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28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14338" name="Picture 2" descr="L:\FCH Photos\2009-FCH-NYS Fair\P101004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6205" y="1062378"/>
            <a:ext cx="4335236" cy="325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6039" y="4478404"/>
            <a:ext cx="242431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FCH alum Roger </a:t>
            </a:r>
            <a:r>
              <a:rPr lang="en-US" dirty="0" err="1"/>
              <a:t>Sinta</a:t>
            </a:r>
            <a:r>
              <a:rPr lang="en-US" dirty="0"/>
              <a:t> shows up</a:t>
            </a:r>
          </a:p>
        </p:txBody>
      </p:sp>
    </p:spTree>
    <p:extLst>
      <p:ext uri="{BB962C8B-B14F-4D97-AF65-F5344CB8AC3E}">
        <p14:creationId xmlns:p14="http://schemas.microsoft.com/office/powerpoint/2010/main" val="94455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15362" name="Picture 2" descr="L:\FCH Photos\2009-FCH-NYS Fair\P10100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3343" y="1099116"/>
            <a:ext cx="4510769" cy="338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84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16386" name="Picture 2" descr="L:\FCH Photos\2009-FCH-NYS Fair\P101005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8452" y="1160348"/>
            <a:ext cx="4482193" cy="336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47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17410" name="Picture 2" descr="L:\FCH Photos\2010-NYS Fair\P101005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9864" y="1092993"/>
            <a:ext cx="4665891" cy="349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98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18434" name="Picture 2" descr="L:\FCH Photos\2010-NYS Fair\P101006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3741" y="1079217"/>
            <a:ext cx="4790395" cy="35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66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Proudly announcing the first B.S. in wood chemistry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52" y="1314451"/>
            <a:ext cx="2795154" cy="334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39567" y="4710881"/>
            <a:ext cx="302499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Connie </a:t>
            </a:r>
            <a:r>
              <a:rPr lang="en-US" dirty="0" err="1"/>
              <a:t>Schuerch</a:t>
            </a:r>
            <a:r>
              <a:rPr lang="en-US" dirty="0"/>
              <a:t> in State Forester, 1959</a:t>
            </a:r>
          </a:p>
        </p:txBody>
      </p:sp>
    </p:spTree>
    <p:extLst>
      <p:ext uri="{BB962C8B-B14F-4D97-AF65-F5344CB8AC3E}">
        <p14:creationId xmlns:p14="http://schemas.microsoft.com/office/powerpoint/2010/main" val="151570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20483" name="Picture 3" descr="L:\FCH Photos\2015-08-31 NYS Fair 2015\NYS Fair 2015 04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0736" y="1324145"/>
            <a:ext cx="3606573" cy="329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5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20482" name="Picture 2" descr="L:\FCH Photos\2010-NYS Fair\P10101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3343" y="1148102"/>
            <a:ext cx="4755696" cy="356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6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19458" name="Picture 2" descr="L:\FCH Photos\2010-NYS Fair\P10101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6423" y="1226174"/>
            <a:ext cx="4378099" cy="328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49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21507" name="Picture 3" descr="L:\FCH Photos\2012-08-31 NYS Fair 2012\NYS Fair 2012 15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6191" y="1163410"/>
            <a:ext cx="4661807" cy="349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12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22530" name="Picture 2" descr="L:\FCH Photos\2012-08-31 NYS Fair 2012\NYS Fair 2012 14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2330" y="1143511"/>
            <a:ext cx="4543424" cy="340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4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23554" name="Picture 2" descr="L:\FCH Photos\2012-08-31 NYS Fair 2012\NYS Fair 2012 16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4345" y="1071563"/>
            <a:ext cx="4874078" cy="365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29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24578" name="Picture 2" descr="L:\FCH Photos\2012-08-31 NYS Fair 2012\NYS Fair 2012 17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5988" y="1138918"/>
            <a:ext cx="48006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26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26626" name="Picture 2" descr="L:\FCH Photos\NYSFair08\P101007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5988" y="1059316"/>
            <a:ext cx="4784271" cy="358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44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25602" name="Picture 2" descr="L:\FCH Photos\2013-09-03 NYS Fair 2013\NYS Fair 2013 0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5807" y="1092994"/>
            <a:ext cx="4388304" cy="329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9803" y="4488317"/>
            <a:ext cx="445551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dirty="0"/>
              <a:t>Genetically engineered chicken? No, simple stain chemistry</a:t>
            </a:r>
          </a:p>
        </p:txBody>
      </p:sp>
    </p:spTree>
    <p:extLst>
      <p:ext uri="{BB962C8B-B14F-4D97-AF65-F5344CB8AC3E}">
        <p14:creationId xmlns:p14="http://schemas.microsoft.com/office/powerpoint/2010/main" val="305025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FCH at the New York State Fair</a:t>
            </a:r>
          </a:p>
        </p:txBody>
      </p:sp>
      <p:pic>
        <p:nvPicPr>
          <p:cNvPr id="27650" name="Picture 2" descr="L:\FCH Photos\NYSFair08\P10101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25" y="1089931"/>
            <a:ext cx="4757738" cy="356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2377</TotalTime>
  <Words>1792</Words>
  <Application>Microsoft Macintosh PowerPoint</Application>
  <PresentationFormat>On-screen Show (16:9)</PresentationFormat>
  <Paragraphs>322</Paragraphs>
  <Slides>212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212</vt:i4>
      </vt:variant>
    </vt:vector>
  </HeadingPairs>
  <TitlesOfParts>
    <vt:vector size="216" baseType="lpstr">
      <vt:lpstr>Arial</vt:lpstr>
      <vt:lpstr>Calibri</vt:lpstr>
      <vt:lpstr>Calibri Light</vt:lpstr>
      <vt:lpstr>Office Theme</vt:lpstr>
      <vt:lpstr>A Century of ESF Chemistry</vt:lpstr>
      <vt:lpstr>PowerPoint Presentation</vt:lpstr>
      <vt:lpstr>Bray Hall – the first home of FCH</vt:lpstr>
      <vt:lpstr>Science in the basement of Bray Hall</vt:lpstr>
      <vt:lpstr>Science in the Basement of Bray Hall</vt:lpstr>
      <vt:lpstr>Baker Laboratory – FCH New Home </vt:lpstr>
      <vt:lpstr>PowerPoint Presentation</vt:lpstr>
      <vt:lpstr>TLC in the 50’s</vt:lpstr>
      <vt:lpstr>Proudly announcing the first B.S. in wood chemistry</vt:lpstr>
      <vt:lpstr>Connie Schuerch, a pioneer in carbohydrate research</vt:lpstr>
      <vt:lpstr>Professors like to play in the lab when nobody is around</vt:lpstr>
      <vt:lpstr>Chemistry in the 60’s: no gloves, no goggles, but bow ties and white shirts</vt:lpstr>
      <vt:lpstr>How fast can styrene polymerize?</vt:lpstr>
      <vt:lpstr>You can touch it only once!</vt:lpstr>
      <vt:lpstr>Not this knob, the other knob…</vt:lpstr>
      <vt:lpstr>How to teach an organic chemistry professor simple electronics? Use your fingers.</vt:lpstr>
      <vt:lpstr>Molecular models bring much more comfort</vt:lpstr>
      <vt:lpstr>The distinguished FCH faculty</vt:lpstr>
      <vt:lpstr>The world authority in wood chemistry</vt:lpstr>
      <vt:lpstr>Where is the “naked” ion here</vt:lpstr>
      <vt:lpstr>Ken, do you see any crystalline reflexes?</vt:lpstr>
      <vt:lpstr>Prof, there is no space to stick this in</vt:lpstr>
      <vt:lpstr>Complex machinery yields simple molecules</vt:lpstr>
      <vt:lpstr>FCH new toy – a Bruker 300 MHz NMR</vt:lpstr>
      <vt:lpstr>Regardless of the viewing angle the NMR spectrum looks the same</vt:lpstr>
      <vt:lpstr>I want to see a triplet right here</vt:lpstr>
      <vt:lpstr>This is simple, press this key …</vt:lpstr>
      <vt:lpstr>The powerful triumvirate</vt:lpstr>
      <vt:lpstr>Szwarc group in the 60’s</vt:lpstr>
      <vt:lpstr>Michael Szwarc receives the Kyoto Prize from Inamori Foundation</vt:lpstr>
      <vt:lpstr>Michael Szwarc:   Work gives you a sense of life</vt:lpstr>
      <vt:lpstr>Senior faculty shows junior colleagues a reflux condenser</vt:lpstr>
      <vt:lpstr>Always excited about science</vt:lpstr>
      <vt:lpstr>There are no peaks in my chromatogram!</vt:lpstr>
      <vt:lpstr>Imagine, there was time without Google, laptops and even smart phones</vt:lpstr>
      <vt:lpstr>FCH high vacuum techniques developed in Bray, practiced in Baker and…</vt:lpstr>
      <vt:lpstr>…and shamelessly copied elsewhere</vt:lpstr>
      <vt:lpstr>Biochemists like Erlenmeyer flasks</vt:lpstr>
      <vt:lpstr>Baker basement – a place of exciting experiments</vt:lpstr>
      <vt:lpstr>Something is brewing here</vt:lpstr>
      <vt:lpstr>Where is Sigourney Weaver?</vt:lpstr>
      <vt:lpstr>No, this is not a paper towel roll!</vt:lpstr>
      <vt:lpstr>A new type of FCH researcher – oceanographic chemist</vt:lpstr>
      <vt:lpstr>Jahn Laboratory – FCH recent home</vt:lpstr>
      <vt:lpstr>The official opening of Jahn Laboratory</vt:lpstr>
      <vt:lpstr>PowerPoint Presentation</vt:lpstr>
      <vt:lpstr>This is not my start-up package, but they let me get a picture in front of it</vt:lpstr>
      <vt:lpstr> Always use goggles when working with hazardous instruments</vt:lpstr>
      <vt:lpstr>And always use gloves when working with computers</vt:lpstr>
      <vt:lpstr>FCH in Antarctica </vt:lpstr>
      <vt:lpstr>FCH in Antarctica </vt:lpstr>
      <vt:lpstr>FCH in Antarctica </vt:lpstr>
      <vt:lpstr>FCH in warmer environment </vt:lpstr>
      <vt:lpstr>FCH and the romantic of the sea</vt:lpstr>
      <vt:lpstr>More aqueous adventures</vt:lpstr>
      <vt:lpstr>More aqueous adventures</vt:lpstr>
      <vt:lpstr>Pheromone Stories</vt:lpstr>
      <vt:lpstr>Students can try as hard as they can, but only a professor can pull a rabbit when needed</vt:lpstr>
      <vt:lpstr>FCH in the news</vt:lpstr>
      <vt:lpstr>FCH chemists in a friendly dispute</vt:lpstr>
      <vt:lpstr>Remember when I did that?</vt:lpstr>
      <vt:lpstr>Robert Lenz – pioneer of microbial polyesters</vt:lpstr>
      <vt:lpstr>Robert Lenz – pioneer of microbial polyesters</vt:lpstr>
      <vt:lpstr>Two great alums</vt:lpstr>
      <vt:lpstr>Ivan: I can make “living” polymers with enzymes  Bob: I don’t think so   Terry: I pass</vt:lpstr>
      <vt:lpstr>Perusing the percolation probability</vt:lpstr>
      <vt:lpstr>Biochemists still like Erlenmeyer flasks</vt:lpstr>
      <vt:lpstr>This is what genetic engineering can do to you</vt:lpstr>
      <vt:lpstr>And a biochemist without Erlenmeyer</vt:lpstr>
      <vt:lpstr>FCH students hard at work</vt:lpstr>
      <vt:lpstr>FCH Teaching Labs and the force behind them</vt:lpstr>
      <vt:lpstr>AFM made simple</vt:lpstr>
      <vt:lpstr>The dendrimer makers</vt:lpstr>
      <vt:lpstr>Cellulose nanocrystals on demand</vt:lpstr>
      <vt:lpstr>Lasers are cool</vt:lpstr>
      <vt:lpstr>The atmospheric computational team</vt:lpstr>
      <vt:lpstr>The distinguished FCH faculty</vt:lpstr>
      <vt:lpstr>An end of an era in ESF organic chemistry </vt:lpstr>
      <vt:lpstr>An end of an era in ESF organic chemistry </vt:lpstr>
      <vt:lpstr>FCH in China</vt:lpstr>
      <vt:lpstr>The mercury tracers</vt:lpstr>
      <vt:lpstr>The newest FCH research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at the New York State Fair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Outside the lab</vt:lpstr>
      <vt:lpstr>FCH can be formal</vt:lpstr>
      <vt:lpstr>FCH can be formal</vt:lpstr>
      <vt:lpstr>FCH can be formal</vt:lpstr>
      <vt:lpstr>…and dancing</vt:lpstr>
      <vt:lpstr>FCH can be formal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Farewell Parties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FCH graduates – our pride and our legacy</vt:lpstr>
      <vt:lpstr>The Department Chairs  (servants, to be precise)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Century of ESF Chemistry</dc:title>
  <dc:creator>user</dc:creator>
  <cp:lastModifiedBy>Aaron Knight</cp:lastModifiedBy>
  <cp:revision>110</cp:revision>
  <dcterms:created xsi:type="dcterms:W3CDTF">2017-04-22T01:26:26Z</dcterms:created>
  <dcterms:modified xsi:type="dcterms:W3CDTF">2024-08-15T19:41:20Z</dcterms:modified>
</cp:coreProperties>
</file>