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FF0000"/>
    <a:srgbClr val="00FFFF"/>
    <a:srgbClr val="FF00FF"/>
    <a:srgbClr val="FFFF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96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5DAFE-1149-5923-3258-147C3E71F7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C3CA5B-0252-17D6-75E1-49E32D55A5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1176D-9A96-DAEF-2FE9-BBF0984A7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57428-1AAB-AAB5-0AF5-52453079B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9DA22-7F4D-C638-A18E-48E82B66A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08667D-7FA8-4580-93FC-1807AE137B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5560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8EA2B-CB41-7A30-073D-B40273461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A68EB0-223B-CCC1-939C-DFE1028CF8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39629-0641-8F0A-FB32-FE62B2DE7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18088-1649-8B87-8DE7-2E59DCAEF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78D03-E6B9-7D5B-8D81-611E7F5CA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0D61C4-0059-4BF1-85E8-5A669BD8F1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0193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0C2D78-833A-4F36-AE04-11E4ECDA5F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E0AAE2-0321-6284-D548-CF16CA86B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8E4F9-0CC0-60B9-E748-7D8D0DA90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A8C2F-C34E-E10F-42B2-BEE1E6833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7B7ED6-35D4-F2B4-F930-0E7F38F03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D0DD8-60AC-41D8-971D-9B3ADBC923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9471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A9124-56E3-7811-B4A8-768E4CD6C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BF3F00-DEF0-1100-F0EB-08DAEF615ECE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301897-0769-0AB1-D72E-3AC7EF1322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663C8B-69E6-7D16-D1FB-6B2FBC229E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97AABF-9D88-49CA-E76F-2A9E2D6E8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817071-25E8-F9CD-15AF-A526C59BE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F4F8CEB-DF46-4C70-A7AA-2CC389A36B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8326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7833A-235F-1239-913C-2A624C1BB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C6564-1E58-A13A-4F13-96E2D906E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7C9D6-1BFC-2F32-64D3-D1143FD47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9A25E1-A560-0F0C-5D59-1D7FEEB27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6375A-836D-B46F-DA56-B4ACCC882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F3E58-4D50-470E-AAC5-47451AEED0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447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F7BF7-9EF3-2869-0E46-1F3E8FA18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86C2B5-133C-0A49-A1E3-870AED47DD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BB1DC-5003-7463-7594-8340E38F9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4E84C-F22F-D705-3A13-BC961A334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DD7DD-DE94-864E-2CD7-53CF33AF4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DDAA51-1004-461A-BC6B-D5D79EE8E3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8408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AE548-BC03-3BF6-4024-5CDA7B3B8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DB007-E0E4-2AD3-DB63-AE8FC2C762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A5BD4D-859A-D494-93AC-315F414C5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C5F066-A182-4BCA-EFEA-1957A1740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60C247-3D1B-F399-3E48-4FB436396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E598F7-98C8-88C2-DCF3-65CBED8B7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EFB17-D02B-4D51-9D3D-86E880C956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6837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BB2A4-C35E-6670-1411-70CEEF9F7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73A0D9-A2A3-4510-D236-CADA22447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56F301-E9A7-FB19-1DA8-D07C0F46CF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3DFD65-AAA0-8D29-257F-EE3CA3A664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F9C60F-419D-B5E3-49E4-DC93094259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FC7060-E494-4CB7-569B-7C40677D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77DDC2-CDE9-DC58-912E-824DEF50D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A669DF-1215-B547-CC3B-D35E169C3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2B614-59D3-4462-A930-7B0911056F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6778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BFDA0-ACAC-30EF-19AF-0483A2D51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289576-BF13-32A2-3342-5644CB8CC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DFB68B-8965-D168-4C0A-A169F61D3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045705-F5B0-4D22-FC3E-845D6B525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3D7BC8-287A-4AA6-BEB6-7E639E122B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2873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1E9C67-607F-5537-B4FC-3505E04E4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83FB20-95E8-62D5-D506-BAEB16DFC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3D6153-F83E-4B3D-BC18-3DD334616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2C2CFF-E76C-495B-8A85-031263BBD7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0170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228CD-BD68-5726-335A-D65F93120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44F8A-DF3E-4267-DA0E-D53E854BF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7D6EE5-3BBF-7ADA-0345-10C791C451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9635FC-97D4-7C32-468B-8733219A1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30D4EC-87FC-DE49-1700-D6C9BF932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EFCE79-563B-F3C0-11DC-C07ACA366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C9813-4B0A-46AB-97AD-43085FC650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974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7445D-22FF-8D59-D468-786B7AC72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D31D0C-B663-0139-C7BD-B46FA498CA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4BAFAB-BA5F-23B1-FFCB-541FFA6817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0EF44A-7AFB-2C92-51B8-15CA0338E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F30B18-7AD1-2087-055C-D49CFC098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E86874-872D-F037-78C0-D5D435788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B77B1B-F99E-4363-A550-9E8004FA17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5568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0C5CC36-62CD-1318-09E7-C9F2D0FFE1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7FCF03C-7F06-79FA-31D9-A3DEE877C0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72A31AE-811C-CB58-C588-320B8EC2ABA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8C6058E-904F-0FD8-0908-173AC0D193A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843FD99-E292-B124-A395-C5F4E2F3B77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559EB6F-784C-41C2-818B-30FE80FB63F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51110B69-49C2-7259-1D9B-C096E0B768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w="635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br>
              <a:rPr lang="en-US" altLang="en-US" sz="3200" b="1">
                <a:solidFill>
                  <a:srgbClr val="FFFF00"/>
                </a:solidFill>
                <a:latin typeface="Bradley Hand ITC" panose="03070402050302030203" pitchFamily="66" charset="0"/>
              </a:rPr>
            </a:br>
            <a:r>
              <a:rPr lang="en-US" altLang="en-US" sz="3200" b="1">
                <a:solidFill>
                  <a:srgbClr val="FFFF00"/>
                </a:solidFill>
                <a:latin typeface="Bradley Hand ITC" panose="03070402050302030203" pitchFamily="66" charset="0"/>
              </a:rPr>
              <a:t>The Role and Responsibilities of Those Using Animals in Research and Teaching</a:t>
            </a:r>
            <a:r>
              <a:rPr lang="en-US" altLang="en-US" sz="3200">
                <a:solidFill>
                  <a:srgbClr val="FFFF00"/>
                </a:solidFill>
                <a:latin typeface="Bradley Hand ITC" panose="03070402050302030203" pitchFamily="66" charset="0"/>
              </a:rPr>
              <a:t> </a:t>
            </a:r>
            <a:br>
              <a:rPr lang="en-US" altLang="en-US" sz="3200">
                <a:solidFill>
                  <a:srgbClr val="FFFF00"/>
                </a:solidFill>
                <a:latin typeface="Bradley Hand ITC" panose="03070402050302030203" pitchFamily="66" charset="0"/>
              </a:rPr>
            </a:br>
            <a:endParaRPr lang="en-US" altLang="en-US" sz="3200">
              <a:solidFill>
                <a:srgbClr val="FFFF0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A3770626-B02E-8810-AD8C-8E5D531FF18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 b="1">
                <a:solidFill>
                  <a:srgbClr val="FFFF00"/>
                </a:solidFill>
              </a:rPr>
              <a:t>College’s obligation to the AWA</a:t>
            </a:r>
          </a:p>
          <a:p>
            <a:r>
              <a:rPr lang="en-US" altLang="en-US" sz="2800" b="1">
                <a:solidFill>
                  <a:srgbClr val="00FFFF"/>
                </a:solidFill>
              </a:rPr>
              <a:t>Reasonable and professional</a:t>
            </a:r>
            <a:r>
              <a:rPr lang="en-US" altLang="en-US" sz="2800" b="1">
                <a:solidFill>
                  <a:srgbClr val="FF00FF"/>
                </a:solidFill>
              </a:rPr>
              <a:t> </a:t>
            </a:r>
            <a:r>
              <a:rPr lang="en-US" altLang="en-US" sz="2800" b="1">
                <a:solidFill>
                  <a:srgbClr val="00FFFF"/>
                </a:solidFill>
              </a:rPr>
              <a:t>commitment to animal welfare</a:t>
            </a:r>
          </a:p>
          <a:p>
            <a:r>
              <a:rPr lang="en-US" altLang="en-US" sz="2800" b="1">
                <a:solidFill>
                  <a:srgbClr val="FF00FF"/>
                </a:solidFill>
              </a:rPr>
              <a:t>Completing the Protocol</a:t>
            </a:r>
          </a:p>
        </p:txBody>
      </p:sp>
      <p:pic>
        <p:nvPicPr>
          <p:cNvPr id="2055" name="Picture 7" descr="A person with gloved hands injecting a tiny mouse">
            <a:extLst>
              <a:ext uri="{FF2B5EF4-FFF2-40B4-BE49-F238E27FC236}">
                <a16:creationId xmlns:a16="http://schemas.microsoft.com/office/drawing/2014/main" id="{EA25B969-416D-A849-69A5-141788D8EFD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62400" y="2209800"/>
            <a:ext cx="4876800" cy="3657600"/>
          </a:xfrm>
          <a:ln w="76200">
            <a:solidFill>
              <a:srgbClr val="FFFF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3B0F012-674B-A439-DB8A-B2993C3C16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w="635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b="1">
                <a:solidFill>
                  <a:srgbClr val="FFFF00"/>
                </a:solidFill>
                <a:latin typeface="Bradley Hand ITC" panose="03070402050302030203" pitchFamily="66" charset="0"/>
              </a:rPr>
              <a:t>Project Description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F648D271-7229-03D6-36A2-D1C48AD55F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FF00FF"/>
                </a:solidFill>
              </a:rPr>
              <a:t>Need a 150-250 word abstract on </a:t>
            </a:r>
            <a:r>
              <a:rPr lang="en-US" altLang="en-US" b="1">
                <a:solidFill>
                  <a:srgbClr val="00FFFF"/>
                </a:solidFill>
              </a:rPr>
              <a:t>ALL</a:t>
            </a:r>
            <a:r>
              <a:rPr lang="en-US" altLang="en-US" b="1">
                <a:solidFill>
                  <a:srgbClr val="FF00FF"/>
                </a:solidFill>
              </a:rPr>
              <a:t> projects involving vertebrates</a:t>
            </a:r>
          </a:p>
          <a:p>
            <a:pPr>
              <a:buFontTx/>
              <a:buNone/>
            </a:pPr>
            <a:endParaRPr lang="en-US" altLang="en-US" b="1">
              <a:solidFill>
                <a:srgbClr val="FF00FF"/>
              </a:solidFill>
            </a:endParaRPr>
          </a:p>
          <a:p>
            <a:pPr lvl="1"/>
            <a:r>
              <a:rPr lang="en-US" altLang="en-US" b="1" i="1">
                <a:solidFill>
                  <a:srgbClr val="00FFFF"/>
                </a:solidFill>
              </a:rPr>
              <a:t>Project species, methods, goals or aims, objectives</a:t>
            </a:r>
          </a:p>
          <a:p>
            <a:pPr lvl="1"/>
            <a:r>
              <a:rPr lang="en-US" altLang="en-US" b="1" i="1">
                <a:solidFill>
                  <a:srgbClr val="00FFFF"/>
                </a:solidFill>
              </a:rPr>
              <a:t>Anticipated results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ED5F549A-EFA7-4662-2FEA-FE78508959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w="635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b="1">
                <a:solidFill>
                  <a:srgbClr val="FFFF00"/>
                </a:solidFill>
                <a:latin typeface="Bradley Hand ITC" panose="03070402050302030203" pitchFamily="66" charset="0"/>
              </a:rPr>
              <a:t>Project Details &amp; Personnel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A5F4DFE9-5678-FBE8-E17E-9F323AF118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FF00FF"/>
                </a:solidFill>
              </a:rPr>
              <a:t>Title or Course Number</a:t>
            </a:r>
          </a:p>
          <a:p>
            <a:r>
              <a:rPr lang="en-US" altLang="en-US" b="1">
                <a:solidFill>
                  <a:srgbClr val="FF00FF"/>
                </a:solidFill>
              </a:rPr>
              <a:t>Directors</a:t>
            </a:r>
          </a:p>
          <a:p>
            <a:r>
              <a:rPr lang="en-US" altLang="en-US" b="1">
                <a:solidFill>
                  <a:srgbClr val="FF00FF"/>
                </a:solidFill>
              </a:rPr>
              <a:t>Faculty</a:t>
            </a:r>
          </a:p>
          <a:p>
            <a:r>
              <a:rPr lang="en-US" altLang="en-US" b="1">
                <a:solidFill>
                  <a:srgbClr val="FF00FF"/>
                </a:solidFill>
              </a:rPr>
              <a:t>Source of Funding</a:t>
            </a:r>
          </a:p>
          <a:p>
            <a:r>
              <a:rPr lang="en-US" altLang="en-US" b="1">
                <a:solidFill>
                  <a:srgbClr val="FF00FF"/>
                </a:solidFill>
              </a:rPr>
              <a:t>Duration</a:t>
            </a:r>
          </a:p>
          <a:p>
            <a:r>
              <a:rPr lang="en-US" altLang="en-US" b="1">
                <a:solidFill>
                  <a:srgbClr val="FF00FF"/>
                </a:solidFill>
              </a:rPr>
              <a:t>Potential Hazards to Humans</a:t>
            </a:r>
          </a:p>
          <a:p>
            <a:r>
              <a:rPr lang="en-US" altLang="en-US" b="1">
                <a:solidFill>
                  <a:srgbClr val="FF00FF"/>
                </a:solidFill>
              </a:rPr>
              <a:t>Personnel &amp; Qualifications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794E17C-0612-79B3-1CA0-312DE7AA20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w="635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b="1">
                <a:solidFill>
                  <a:srgbClr val="FFFF00"/>
                </a:solidFill>
                <a:latin typeface="Bradley Hand ITC" panose="03070402050302030203" pitchFamily="66" charset="0"/>
              </a:rPr>
              <a:t>Survey and Disposition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A62BC457-BE48-E6DD-1ECB-BE94DE9C15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800" y="1600200"/>
            <a:ext cx="68580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b="1">
                <a:solidFill>
                  <a:srgbClr val="FF00FF"/>
                </a:solidFill>
              </a:rPr>
              <a:t>Captivity</a:t>
            </a:r>
          </a:p>
          <a:p>
            <a:pPr lvl="1">
              <a:lnSpc>
                <a:spcPct val="90000"/>
              </a:lnSpc>
            </a:pPr>
            <a:r>
              <a:rPr lang="en-US" altLang="en-US" sz="2400" b="1" i="1">
                <a:solidFill>
                  <a:srgbClr val="00FFFF"/>
                </a:solidFill>
              </a:rPr>
              <a:t>Provide details</a:t>
            </a:r>
          </a:p>
          <a:p>
            <a:pPr>
              <a:lnSpc>
                <a:spcPct val="90000"/>
              </a:lnSpc>
            </a:pPr>
            <a:r>
              <a:rPr lang="en-US" altLang="en-US" sz="2800" b="1">
                <a:solidFill>
                  <a:srgbClr val="FF00FF"/>
                </a:solidFill>
              </a:rPr>
              <a:t>Invasive Procedure</a:t>
            </a:r>
          </a:p>
          <a:p>
            <a:pPr lvl="1">
              <a:lnSpc>
                <a:spcPct val="90000"/>
              </a:lnSpc>
            </a:pPr>
            <a:r>
              <a:rPr lang="en-US" altLang="en-US" sz="2400" b="1" i="1">
                <a:solidFill>
                  <a:srgbClr val="00FFFF"/>
                </a:solidFill>
              </a:rPr>
              <a:t>Provide details</a:t>
            </a:r>
          </a:p>
          <a:p>
            <a:pPr>
              <a:lnSpc>
                <a:spcPct val="90000"/>
              </a:lnSpc>
            </a:pPr>
            <a:r>
              <a:rPr lang="en-US" altLang="en-US" sz="2800" b="1">
                <a:solidFill>
                  <a:srgbClr val="FF00FF"/>
                </a:solidFill>
              </a:rPr>
              <a:t>Harm or Alteration of Behavior</a:t>
            </a:r>
          </a:p>
          <a:p>
            <a:pPr lvl="1">
              <a:lnSpc>
                <a:spcPct val="90000"/>
              </a:lnSpc>
            </a:pPr>
            <a:r>
              <a:rPr lang="en-US" altLang="en-US" sz="2400" b="1" i="1">
                <a:solidFill>
                  <a:srgbClr val="00FFFF"/>
                </a:solidFill>
              </a:rPr>
              <a:t>Provide details</a:t>
            </a:r>
            <a:endParaRPr lang="en-US" altLang="en-US" sz="2400" b="1">
              <a:solidFill>
                <a:srgbClr val="FF00FF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sz="2800" b="1">
                <a:solidFill>
                  <a:srgbClr val="FF00FF"/>
                </a:solidFill>
              </a:rPr>
              <a:t>Field Studies</a:t>
            </a:r>
          </a:p>
          <a:p>
            <a:pPr lvl="1">
              <a:lnSpc>
                <a:spcPct val="90000"/>
              </a:lnSpc>
            </a:pPr>
            <a:r>
              <a:rPr lang="en-US" altLang="en-US" sz="2400" b="1" i="1">
                <a:solidFill>
                  <a:srgbClr val="00FFFF"/>
                </a:solidFill>
              </a:rPr>
              <a:t>10 items to address</a:t>
            </a:r>
          </a:p>
          <a:p>
            <a:pPr>
              <a:lnSpc>
                <a:spcPct val="90000"/>
              </a:lnSpc>
            </a:pPr>
            <a:r>
              <a:rPr lang="en-US" altLang="en-US" sz="2800" b="1">
                <a:solidFill>
                  <a:srgbClr val="FF00FF"/>
                </a:solidFill>
              </a:rPr>
              <a:t>Certification</a:t>
            </a:r>
          </a:p>
          <a:p>
            <a:pPr lvl="1">
              <a:lnSpc>
                <a:spcPct val="90000"/>
              </a:lnSpc>
            </a:pPr>
            <a:r>
              <a:rPr lang="en-US" altLang="en-US" sz="2400" b="1" i="1">
                <a:solidFill>
                  <a:srgbClr val="00FFFF"/>
                </a:solidFill>
              </a:rPr>
              <a:t>For all studies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b="1" i="1">
              <a:solidFill>
                <a:srgbClr val="00FF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623CE754-EC76-20F1-CFB7-6DC7CEA0FE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w="635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b="1">
                <a:solidFill>
                  <a:srgbClr val="FFFF00"/>
                </a:solidFill>
                <a:latin typeface="Bradley Hand ITC" panose="03070402050302030203" pitchFamily="66" charset="0"/>
              </a:rPr>
              <a:t>What We Really Want to Know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D6125B24-BFAE-C5A2-FD3D-BF8C02C623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b="1">
                <a:solidFill>
                  <a:srgbClr val="FFFF00"/>
                </a:solidFill>
              </a:rPr>
              <a:t>Have you adequate experience/training to do what you need to do?</a:t>
            </a:r>
          </a:p>
          <a:p>
            <a:pPr>
              <a:lnSpc>
                <a:spcPct val="90000"/>
              </a:lnSpc>
            </a:pPr>
            <a:r>
              <a:rPr lang="en-US" altLang="en-US" b="1">
                <a:solidFill>
                  <a:srgbClr val="00FFFF"/>
                </a:solidFill>
              </a:rPr>
              <a:t>Have you done your homework w/r to number of research subjects required?</a:t>
            </a:r>
          </a:p>
          <a:p>
            <a:pPr>
              <a:lnSpc>
                <a:spcPct val="90000"/>
              </a:lnSpc>
            </a:pPr>
            <a:r>
              <a:rPr lang="en-US" altLang="en-US" b="1">
                <a:solidFill>
                  <a:srgbClr val="FFFF00"/>
                </a:solidFill>
              </a:rPr>
              <a:t>How will you manage/mitigate pain in your research subjects?</a:t>
            </a:r>
          </a:p>
          <a:p>
            <a:pPr>
              <a:lnSpc>
                <a:spcPct val="90000"/>
              </a:lnSpc>
            </a:pPr>
            <a:r>
              <a:rPr lang="en-US" altLang="en-US" b="1">
                <a:solidFill>
                  <a:srgbClr val="00FFFF"/>
                </a:solidFill>
              </a:rPr>
              <a:t>Do you need to consult a veterinarian?</a:t>
            </a:r>
          </a:p>
          <a:p>
            <a:pPr>
              <a:lnSpc>
                <a:spcPct val="90000"/>
              </a:lnSpc>
            </a:pPr>
            <a:r>
              <a:rPr lang="en-US" altLang="en-US" b="1">
                <a:solidFill>
                  <a:srgbClr val="FFFF00"/>
                </a:solidFill>
              </a:rPr>
              <a:t>Have you explored and adopted an approved Euthanasia procedure?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76DE2861-1FDA-5E14-B7DB-E39355F5D3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w="635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b="1">
                <a:solidFill>
                  <a:srgbClr val="FFFF00"/>
                </a:solidFill>
                <a:latin typeface="Bradley Hand ITC" panose="03070402050302030203" pitchFamily="66" charset="0"/>
              </a:rPr>
              <a:t>Certification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7EB2AB8D-1CF0-D915-92D7-8E85228D1B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b="1">
                <a:solidFill>
                  <a:srgbClr val="FF00FF"/>
                </a:solidFill>
              </a:rPr>
              <a:t>Your study doesn’t unnecessarily duplicate previous work</a:t>
            </a:r>
          </a:p>
          <a:p>
            <a:pPr lvl="1"/>
            <a:r>
              <a:rPr lang="en-US" altLang="en-US" sz="2400" b="1" i="1">
                <a:solidFill>
                  <a:srgbClr val="00FFFF"/>
                </a:solidFill>
              </a:rPr>
              <a:t>We want to see a synopsis of your justification</a:t>
            </a:r>
          </a:p>
          <a:p>
            <a:pPr lvl="1"/>
            <a:r>
              <a:rPr lang="en-US" altLang="en-US" sz="2400" b="1" i="1">
                <a:solidFill>
                  <a:srgbClr val="00FFFF"/>
                </a:solidFill>
              </a:rPr>
              <a:t>Keywords for a BIOSIS search, etc.</a:t>
            </a:r>
          </a:p>
          <a:p>
            <a:r>
              <a:rPr lang="en-US" altLang="en-US" sz="2800" b="1">
                <a:solidFill>
                  <a:srgbClr val="FFFF00"/>
                </a:solidFill>
              </a:rPr>
              <a:t>All individuals qualified to do the study</a:t>
            </a:r>
          </a:p>
          <a:p>
            <a:r>
              <a:rPr lang="en-US" altLang="en-US" sz="2800" b="1">
                <a:solidFill>
                  <a:srgbClr val="FF00FF"/>
                </a:solidFill>
              </a:rPr>
              <a:t>Read professional society’s guidelines</a:t>
            </a:r>
          </a:p>
          <a:p>
            <a:r>
              <a:rPr lang="en-US" altLang="en-US" sz="2800" b="1">
                <a:solidFill>
                  <a:srgbClr val="FFFF00"/>
                </a:solidFill>
              </a:rPr>
              <a:t>Read Chapters 1-3 PHS “Guide”</a:t>
            </a:r>
          </a:p>
          <a:p>
            <a:r>
              <a:rPr lang="en-US" altLang="en-US" sz="2800" b="1">
                <a:solidFill>
                  <a:srgbClr val="FF00FF"/>
                </a:solidFill>
              </a:rPr>
              <a:t>Will notify IACUC of major changes in protocol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0BB33F1-3493-F606-F863-6143990109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w="635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b="1">
                <a:solidFill>
                  <a:srgbClr val="FFFF00"/>
                </a:solidFill>
                <a:latin typeface="Bradley Hand ITC" panose="03070402050302030203" pitchFamily="66" charset="0"/>
              </a:rPr>
              <a:t>ESF’s Obligation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EF7C33D-C5DA-242E-7537-2E4862BBB7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FF00FF"/>
                </a:solidFill>
              </a:rPr>
              <a:t>9 CFR, 2.31 says we must have an Institutional Animal Care and Use Committee that oversees compliance with the AWA (7 U.S.C. 2131 et. Seq.)</a:t>
            </a:r>
          </a:p>
          <a:p>
            <a:pPr>
              <a:buFontTx/>
              <a:buNone/>
            </a:pPr>
            <a:endParaRPr lang="en-US" altLang="en-US" b="1">
              <a:solidFill>
                <a:srgbClr val="FF00FF"/>
              </a:solidFill>
            </a:endParaRPr>
          </a:p>
          <a:p>
            <a:r>
              <a:rPr lang="en-US" altLang="en-US" b="1">
                <a:solidFill>
                  <a:srgbClr val="FFFF00"/>
                </a:solidFill>
              </a:rPr>
              <a:t>IACUC meets twice annually to review protocols and inspect premises where animals are being held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3C5A22F-426D-99E3-C4AD-D41FC41748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w="635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b="1">
                <a:solidFill>
                  <a:srgbClr val="FFFF00"/>
                </a:solidFill>
                <a:latin typeface="Bradley Hand ITC" panose="03070402050302030203" pitchFamily="66" charset="0"/>
              </a:rPr>
              <a:t>USDA and PHS (NIH)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ADE036E-51AA-5560-EB3D-FA2E4B641E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FF00FF"/>
                </a:solidFill>
              </a:rPr>
              <a:t>PHS Policy covers all NIH grants</a:t>
            </a:r>
          </a:p>
          <a:p>
            <a:endParaRPr lang="en-US" altLang="en-US" b="1">
              <a:solidFill>
                <a:srgbClr val="FF00FF"/>
              </a:solidFill>
            </a:endParaRPr>
          </a:p>
          <a:p>
            <a:r>
              <a:rPr lang="en-US" altLang="en-US" b="1">
                <a:solidFill>
                  <a:srgbClr val="FF00FF"/>
                </a:solidFill>
              </a:rPr>
              <a:t>USDA guidelines cover all others</a:t>
            </a:r>
          </a:p>
          <a:p>
            <a:endParaRPr lang="en-US" altLang="en-US" b="1">
              <a:solidFill>
                <a:srgbClr val="FF00FF"/>
              </a:solidFill>
            </a:endParaRPr>
          </a:p>
          <a:p>
            <a:r>
              <a:rPr lang="en-US" altLang="en-US" b="1">
                <a:solidFill>
                  <a:srgbClr val="FF00FF"/>
                </a:solidFill>
              </a:rPr>
              <a:t>They are similar, but not identical policies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48BC7E5-9C6C-F9DC-E869-0A6CA5A715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w="635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b="1">
                <a:solidFill>
                  <a:srgbClr val="FFFF00"/>
                </a:solidFill>
                <a:latin typeface="Bradley Hand ITC" panose="03070402050302030203" pitchFamily="66" charset="0"/>
              </a:rPr>
              <a:t>USDA and IACUC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3497B0E-E5ED-E075-26C6-BAEC7669E1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FFFF00"/>
                </a:solidFill>
              </a:rPr>
              <a:t>At least 3 members</a:t>
            </a:r>
          </a:p>
          <a:p>
            <a:pPr lvl="1"/>
            <a:r>
              <a:rPr lang="en-US" altLang="en-US" b="1" i="1">
                <a:solidFill>
                  <a:srgbClr val="FF00FF"/>
                </a:solidFill>
              </a:rPr>
              <a:t>Chairperson</a:t>
            </a:r>
          </a:p>
          <a:p>
            <a:pPr lvl="1"/>
            <a:r>
              <a:rPr lang="en-US" altLang="en-US" b="1" i="1">
                <a:solidFill>
                  <a:srgbClr val="FF00FF"/>
                </a:solidFill>
              </a:rPr>
              <a:t>Attending Veterinarian</a:t>
            </a:r>
          </a:p>
          <a:p>
            <a:pPr lvl="1"/>
            <a:r>
              <a:rPr lang="en-US" altLang="en-US" b="1" i="1">
                <a:solidFill>
                  <a:srgbClr val="FF00FF"/>
                </a:solidFill>
              </a:rPr>
              <a:t>Non-affiliated member</a:t>
            </a:r>
          </a:p>
          <a:p>
            <a:pPr lvl="1"/>
            <a:endParaRPr lang="en-US" altLang="en-US" b="1">
              <a:solidFill>
                <a:srgbClr val="FF00FF"/>
              </a:solidFill>
            </a:endParaRPr>
          </a:p>
          <a:p>
            <a:r>
              <a:rPr lang="en-US" altLang="en-US" b="1">
                <a:solidFill>
                  <a:srgbClr val="FFFF00"/>
                </a:solidFill>
              </a:rPr>
              <a:t>Recruit others on an as-needed basis</a:t>
            </a:r>
            <a:r>
              <a:rPr lang="en-US" altLang="en-US" b="1">
                <a:solidFill>
                  <a:srgbClr val="FF00FF"/>
                </a:solidFill>
              </a:rPr>
              <a:t> (e.g., 5 for NIH or NSF proposals)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D99526E-E212-2E43-0B71-9EAD156486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w="635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b="1">
                <a:solidFill>
                  <a:srgbClr val="FFFF00"/>
                </a:solidFill>
                <a:latin typeface="Bradley Hand ITC" panose="03070402050302030203" pitchFamily="66" charset="0"/>
              </a:rPr>
              <a:t>The Animal Welfare Act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960B34A-3D60-A38C-7231-6FBA6E10EB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b="1">
                <a:solidFill>
                  <a:srgbClr val="FF00FF"/>
                </a:solidFill>
              </a:rPr>
              <a:t>What’s specifically covered?</a:t>
            </a:r>
          </a:p>
          <a:p>
            <a:pPr lvl="1"/>
            <a:r>
              <a:rPr lang="en-US" altLang="en-US" sz="2400" b="1" i="1">
                <a:solidFill>
                  <a:srgbClr val="00FFFF"/>
                </a:solidFill>
              </a:rPr>
              <a:t>Warm blooded vertebrates, except Rattus, Mus, birds, domestic farm animals</a:t>
            </a:r>
          </a:p>
          <a:p>
            <a:pPr lvl="1"/>
            <a:r>
              <a:rPr lang="en-US" altLang="en-US" sz="2400" b="1" i="1">
                <a:solidFill>
                  <a:srgbClr val="00FFFF"/>
                </a:solidFill>
              </a:rPr>
              <a:t>Each IACUC may define the scope of covered species more broadly</a:t>
            </a:r>
          </a:p>
          <a:p>
            <a:endParaRPr lang="en-US" altLang="en-US" sz="2800" b="1">
              <a:solidFill>
                <a:srgbClr val="FFFF00"/>
              </a:solidFill>
            </a:endParaRPr>
          </a:p>
          <a:p>
            <a:r>
              <a:rPr lang="en-US" altLang="en-US" sz="2800" b="1">
                <a:solidFill>
                  <a:srgbClr val="FFFF00"/>
                </a:solidFill>
              </a:rPr>
              <a:t>Primarily concerned with laboratory animals</a:t>
            </a:r>
          </a:p>
          <a:p>
            <a:endParaRPr lang="en-US" altLang="en-US" sz="2800" b="1">
              <a:solidFill>
                <a:srgbClr val="33CC33"/>
              </a:solidFill>
            </a:endParaRPr>
          </a:p>
          <a:p>
            <a:r>
              <a:rPr lang="en-US" altLang="en-US" sz="2800" b="1">
                <a:solidFill>
                  <a:srgbClr val="33CC33"/>
                </a:solidFill>
              </a:rPr>
              <a:t>“</a:t>
            </a:r>
            <a:r>
              <a:rPr lang="en-US" altLang="en-US" sz="2800" b="1" i="1">
                <a:solidFill>
                  <a:srgbClr val="33CC33"/>
                </a:solidFill>
              </a:rPr>
              <a:t>Field Studies</a:t>
            </a:r>
            <a:r>
              <a:rPr lang="en-US" altLang="en-US" sz="2800" b="1">
                <a:solidFill>
                  <a:srgbClr val="33CC33"/>
                </a:solidFill>
              </a:rPr>
              <a:t>” are treated differently</a:t>
            </a:r>
          </a:p>
          <a:p>
            <a:pPr>
              <a:buFontTx/>
              <a:buNone/>
            </a:pPr>
            <a:endParaRPr lang="en-US" altLang="en-US" sz="2800" b="1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2A56662-1DE6-E61C-C16B-4DDC7D7445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w="635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b="1">
                <a:solidFill>
                  <a:srgbClr val="FFFF00"/>
                </a:solidFill>
                <a:latin typeface="Bradley Hand ITC" panose="03070402050302030203" pitchFamily="66" charset="0"/>
              </a:rPr>
              <a:t>What is a “Field Study”?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323DB48-9C84-1F49-5433-29689ABE79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b="1">
                <a:solidFill>
                  <a:srgbClr val="FF00FF"/>
                </a:solidFill>
              </a:rPr>
              <a:t>Not held in captivity &gt; 24 hours </a:t>
            </a:r>
            <a:r>
              <a:rPr lang="en-US" altLang="en-US" sz="2800" b="1">
                <a:solidFill>
                  <a:srgbClr val="00FFFF"/>
                </a:solidFill>
              </a:rPr>
              <a:t>AND</a:t>
            </a:r>
          </a:p>
          <a:p>
            <a:r>
              <a:rPr lang="en-US" altLang="en-US" sz="2800" b="1">
                <a:solidFill>
                  <a:srgbClr val="FF00FF"/>
                </a:solidFill>
              </a:rPr>
              <a:t>No invasive procedures </a:t>
            </a:r>
            <a:r>
              <a:rPr lang="en-US" altLang="en-US" sz="2800" b="1">
                <a:solidFill>
                  <a:srgbClr val="FF0000"/>
                </a:solidFill>
              </a:rPr>
              <a:t>AND</a:t>
            </a:r>
          </a:p>
          <a:p>
            <a:pPr lvl="1"/>
            <a:r>
              <a:rPr lang="en-US" altLang="en-US" sz="2400" b="1" i="1">
                <a:solidFill>
                  <a:srgbClr val="00FFFF"/>
                </a:solidFill>
              </a:rPr>
              <a:t>Biopsy, surgery, implantation, tooth extraction</a:t>
            </a:r>
          </a:p>
          <a:p>
            <a:r>
              <a:rPr lang="en-US" altLang="en-US" sz="2800" b="1">
                <a:solidFill>
                  <a:srgbClr val="FF00FF"/>
                </a:solidFill>
              </a:rPr>
              <a:t>Will not harm subject or materially alter its behavior</a:t>
            </a:r>
          </a:p>
          <a:p>
            <a:pPr>
              <a:buFontTx/>
              <a:buNone/>
            </a:pPr>
            <a:endParaRPr lang="en-US" altLang="en-US" sz="2800" b="1">
              <a:solidFill>
                <a:srgbClr val="FF00FF"/>
              </a:solidFill>
            </a:endParaRPr>
          </a:p>
          <a:p>
            <a:pPr algn="ctr">
              <a:buFontTx/>
              <a:buNone/>
            </a:pPr>
            <a:r>
              <a:rPr lang="en-US" altLang="en-US" sz="2800" b="1" i="1">
                <a:solidFill>
                  <a:srgbClr val="FFFF00"/>
                </a:solidFill>
              </a:rPr>
              <a:t>Affirmation of all conditions meets definition of field study; all others are</a:t>
            </a:r>
            <a:r>
              <a:rPr lang="en-US" altLang="en-US" sz="2800" b="1" i="1">
                <a:solidFill>
                  <a:srgbClr val="00FFFF"/>
                </a:solidFill>
              </a:rPr>
              <a:t> </a:t>
            </a:r>
            <a:r>
              <a:rPr lang="en-US" altLang="en-US" sz="2800" b="1" i="1">
                <a:solidFill>
                  <a:srgbClr val="FF0000"/>
                </a:solidFill>
              </a:rPr>
              <a:t>NOT</a:t>
            </a:r>
            <a:r>
              <a:rPr lang="en-US" altLang="en-US" sz="2800" b="1" i="1">
                <a:solidFill>
                  <a:srgbClr val="00FFFF"/>
                </a:solidFill>
              </a:rPr>
              <a:t> </a:t>
            </a:r>
            <a:r>
              <a:rPr lang="en-US" altLang="en-US" sz="2800" b="1" i="1">
                <a:solidFill>
                  <a:srgbClr val="FFFF00"/>
                </a:solidFill>
              </a:rPr>
              <a:t>field studies</a:t>
            </a:r>
            <a:r>
              <a:rPr lang="en-US" altLang="en-US" sz="2800" b="1" i="1">
                <a:solidFill>
                  <a:srgbClr val="00FFFF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77E2C34-1970-DF17-E074-589B4C7B5F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w="635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b="1">
                <a:solidFill>
                  <a:srgbClr val="FFFF00"/>
                </a:solidFill>
                <a:latin typeface="Bradley Hand ITC" panose="03070402050302030203" pitchFamily="66" charset="0"/>
              </a:rPr>
              <a:t>Questions You Should Ask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68C4E50-45E4-DCFD-BA02-1BA28F2F1B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b="1">
                <a:solidFill>
                  <a:srgbClr val="FF00FF"/>
                </a:solidFill>
              </a:rPr>
              <a:t>What are my legal obligations?</a:t>
            </a:r>
          </a:p>
          <a:p>
            <a:pPr lvl="1"/>
            <a:r>
              <a:rPr lang="en-US" altLang="en-US" sz="2400" b="1" i="1">
                <a:solidFill>
                  <a:srgbClr val="00FFFF"/>
                </a:solidFill>
              </a:rPr>
              <a:t>Must comply with College policy</a:t>
            </a:r>
          </a:p>
          <a:p>
            <a:r>
              <a:rPr lang="en-US" altLang="en-US" sz="2800" b="1">
                <a:solidFill>
                  <a:srgbClr val="FFFF00"/>
                </a:solidFill>
              </a:rPr>
              <a:t>What are my professional obligations?</a:t>
            </a:r>
          </a:p>
          <a:p>
            <a:pPr lvl="1"/>
            <a:r>
              <a:rPr lang="en-US" altLang="en-US" sz="2400" b="1" i="1">
                <a:solidFill>
                  <a:srgbClr val="00FFFF"/>
                </a:solidFill>
              </a:rPr>
              <a:t>Must certify that you are adopting procedures and practices recommended by your professional society</a:t>
            </a:r>
          </a:p>
          <a:p>
            <a:r>
              <a:rPr lang="en-US" altLang="en-US" sz="2800" b="1">
                <a:solidFill>
                  <a:srgbClr val="33CC33"/>
                </a:solidFill>
              </a:rPr>
              <a:t>What are my personal obligations?</a:t>
            </a:r>
          </a:p>
          <a:p>
            <a:pPr lvl="1"/>
            <a:r>
              <a:rPr lang="en-US" altLang="en-US" sz="2400" b="1" i="1">
                <a:solidFill>
                  <a:srgbClr val="00FFFF"/>
                </a:solidFill>
              </a:rPr>
              <a:t>You must adhere to rules, regulations and policies that ensure the safety and welfare of yourself and your animal research subjects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21CB9EB-64BB-8C8B-ADA3-B7C492A195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w="635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b="1">
                <a:solidFill>
                  <a:srgbClr val="FFFF00"/>
                </a:solidFill>
                <a:latin typeface="Bradley Hand ITC" panose="03070402050302030203" pitchFamily="66" charset="0"/>
              </a:rPr>
              <a:t>Common Myths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42CB0A4A-5E02-95C1-D77C-DAC01FBF7A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b="1" i="1">
                <a:solidFill>
                  <a:srgbClr val="FF00FF"/>
                </a:solidFill>
              </a:rPr>
              <a:t>My species is not regulated so I have no obligation to the </a:t>
            </a:r>
            <a:r>
              <a:rPr lang="en-US" altLang="en-US" sz="2800" b="1" i="1">
                <a:solidFill>
                  <a:srgbClr val="00FFFF"/>
                </a:solidFill>
              </a:rPr>
              <a:t>AWA</a:t>
            </a:r>
          </a:p>
          <a:p>
            <a:pPr>
              <a:lnSpc>
                <a:spcPct val="90000"/>
              </a:lnSpc>
            </a:pPr>
            <a:r>
              <a:rPr lang="en-US" altLang="en-US" sz="2800" b="1" i="1">
                <a:solidFill>
                  <a:srgbClr val="FFFF00"/>
                </a:solidFill>
              </a:rPr>
              <a:t>I’m conducting a “field study” so I don’t need to complete a</a:t>
            </a:r>
            <a:r>
              <a:rPr lang="en-US" altLang="en-US" sz="2800" b="1" i="1">
                <a:solidFill>
                  <a:srgbClr val="FF00FF"/>
                </a:solidFill>
              </a:rPr>
              <a:t> </a:t>
            </a:r>
            <a:r>
              <a:rPr lang="en-US" altLang="en-US" sz="2800" b="1" i="1">
                <a:solidFill>
                  <a:srgbClr val="00FFFF"/>
                </a:solidFill>
              </a:rPr>
              <a:t>protocol</a:t>
            </a:r>
          </a:p>
          <a:p>
            <a:pPr>
              <a:lnSpc>
                <a:spcPct val="90000"/>
              </a:lnSpc>
            </a:pPr>
            <a:r>
              <a:rPr lang="en-US" altLang="en-US" sz="2800" b="1" i="1">
                <a:solidFill>
                  <a:srgbClr val="FF00FF"/>
                </a:solidFill>
              </a:rPr>
              <a:t>Because I’m a </a:t>
            </a:r>
            <a:r>
              <a:rPr lang="en-US" altLang="en-US" sz="2800" b="1" i="1">
                <a:solidFill>
                  <a:srgbClr val="FFFF00"/>
                </a:solidFill>
              </a:rPr>
              <a:t>Grad Student</a:t>
            </a:r>
            <a:r>
              <a:rPr lang="en-US" altLang="en-US" sz="2800" b="1" i="1">
                <a:solidFill>
                  <a:srgbClr val="FF00FF"/>
                </a:solidFill>
              </a:rPr>
              <a:t>, I am automatically qualified to conduct studies on vertebrate research subjects</a:t>
            </a:r>
          </a:p>
          <a:p>
            <a:pPr>
              <a:lnSpc>
                <a:spcPct val="90000"/>
              </a:lnSpc>
            </a:pPr>
            <a:r>
              <a:rPr lang="en-US" altLang="en-US" sz="2800" b="1" i="1">
                <a:solidFill>
                  <a:srgbClr val="FFFF00"/>
                </a:solidFill>
              </a:rPr>
              <a:t>I don’t need to consult a vet, health &amp; safety officer, or controlled substances officer if I’m doing a</a:t>
            </a:r>
            <a:r>
              <a:rPr lang="en-US" altLang="en-US" sz="2800" b="1" i="1">
                <a:solidFill>
                  <a:srgbClr val="FF00FF"/>
                </a:solidFill>
              </a:rPr>
              <a:t> </a:t>
            </a:r>
            <a:r>
              <a:rPr lang="en-US" altLang="en-US" sz="2800" b="1" i="1">
                <a:solidFill>
                  <a:srgbClr val="00FFFF"/>
                </a:solidFill>
              </a:rPr>
              <a:t>“field study”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5B8EA33-1D9D-99F8-7172-87897743F3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 w="635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b="1">
                <a:solidFill>
                  <a:srgbClr val="FFFF00"/>
                </a:solidFill>
                <a:latin typeface="Bradley Hand ITC" panose="03070402050302030203" pitchFamily="66" charset="0"/>
              </a:rPr>
              <a:t>The Protocol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6908420-DF56-B0E7-01FA-89B7BCDE92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FF00FF"/>
                </a:solidFill>
              </a:rPr>
              <a:t>Project Description</a:t>
            </a:r>
          </a:p>
          <a:p>
            <a:pPr lvl="1"/>
            <a:r>
              <a:rPr lang="en-US" altLang="en-US" b="1" i="1">
                <a:solidFill>
                  <a:srgbClr val="00FFFF"/>
                </a:solidFill>
              </a:rPr>
              <a:t>Course Number or Project Title</a:t>
            </a:r>
          </a:p>
          <a:p>
            <a:pPr lvl="1"/>
            <a:r>
              <a:rPr lang="en-US" altLang="en-US" b="1" i="1">
                <a:solidFill>
                  <a:srgbClr val="00FFFF"/>
                </a:solidFill>
              </a:rPr>
              <a:t>Project Directors</a:t>
            </a:r>
          </a:p>
          <a:p>
            <a:r>
              <a:rPr lang="en-US" altLang="en-US" b="1">
                <a:solidFill>
                  <a:srgbClr val="FF00FF"/>
                </a:solidFill>
              </a:rPr>
              <a:t>Project Details and Personnel</a:t>
            </a:r>
          </a:p>
          <a:p>
            <a:pPr lvl="1"/>
            <a:r>
              <a:rPr lang="en-US" altLang="en-US" b="1" i="1">
                <a:solidFill>
                  <a:srgbClr val="00FFFF"/>
                </a:solidFill>
              </a:rPr>
              <a:t>You</a:t>
            </a:r>
          </a:p>
          <a:p>
            <a:pPr lvl="1"/>
            <a:r>
              <a:rPr lang="en-US" altLang="en-US" b="1" i="1">
                <a:solidFill>
                  <a:srgbClr val="00FFFF"/>
                </a:solidFill>
              </a:rPr>
              <a:t>Your advisor</a:t>
            </a:r>
          </a:p>
          <a:p>
            <a:pPr lvl="1"/>
            <a:r>
              <a:rPr lang="en-US" altLang="en-US" b="1" i="1">
                <a:solidFill>
                  <a:srgbClr val="00FFFF"/>
                </a:solidFill>
              </a:rPr>
              <a:t>Attending veterinarian</a:t>
            </a:r>
          </a:p>
          <a:p>
            <a:r>
              <a:rPr lang="en-US" altLang="en-US" b="1">
                <a:solidFill>
                  <a:srgbClr val="FF00FF"/>
                </a:solidFill>
              </a:rPr>
              <a:t>Experience/Qualifications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579</Words>
  <Application>Microsoft Office PowerPoint</Application>
  <PresentationFormat>On-screen Show (4:3)</PresentationFormat>
  <Paragraphs>95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Bradley Hand ITC</vt:lpstr>
      <vt:lpstr>Default Design</vt:lpstr>
      <vt:lpstr> The Role and Responsibilities of Those Using Animals in Research and Teaching  </vt:lpstr>
      <vt:lpstr>ESF’s Obligation</vt:lpstr>
      <vt:lpstr>USDA and PHS (NIH)</vt:lpstr>
      <vt:lpstr>USDA and IACUC</vt:lpstr>
      <vt:lpstr>The Animal Welfare Act</vt:lpstr>
      <vt:lpstr>What is a “Field Study”?</vt:lpstr>
      <vt:lpstr>Questions You Should Ask</vt:lpstr>
      <vt:lpstr>Common Myths</vt:lpstr>
      <vt:lpstr>The Protocol</vt:lpstr>
      <vt:lpstr>Project Description</vt:lpstr>
      <vt:lpstr>Project Details &amp; Personnel</vt:lpstr>
      <vt:lpstr>Survey and Disposition</vt:lpstr>
      <vt:lpstr>What We Really Want to Know</vt:lpstr>
      <vt:lpstr>Certification</vt:lpstr>
    </vt:vector>
  </TitlesOfParts>
  <Company>USGS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and Responsibilities of Those Using Animals in Research and Teaching</dc:title>
  <dc:creator>Brian Underwood</dc:creator>
  <cp:lastModifiedBy>Mona Maharjan</cp:lastModifiedBy>
  <cp:revision>15</cp:revision>
  <dcterms:created xsi:type="dcterms:W3CDTF">2006-04-11T15:38:01Z</dcterms:created>
  <dcterms:modified xsi:type="dcterms:W3CDTF">2023-01-13T13:20:11Z</dcterms:modified>
</cp:coreProperties>
</file>