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2"/>
  </p:notesMasterIdLst>
  <p:handoutMasterIdLst>
    <p:handoutMasterId r:id="rId23"/>
  </p:handoutMasterIdLst>
  <p:sldIdLst>
    <p:sldId id="336" r:id="rId5"/>
    <p:sldId id="334" r:id="rId6"/>
    <p:sldId id="360" r:id="rId7"/>
    <p:sldId id="358" r:id="rId8"/>
    <p:sldId id="353" r:id="rId9"/>
    <p:sldId id="350" r:id="rId10"/>
    <p:sldId id="343" r:id="rId11"/>
    <p:sldId id="338" r:id="rId12"/>
    <p:sldId id="355" r:id="rId13"/>
    <p:sldId id="347" r:id="rId14"/>
    <p:sldId id="364" r:id="rId15"/>
    <p:sldId id="346" r:id="rId16"/>
    <p:sldId id="348" r:id="rId17"/>
    <p:sldId id="361" r:id="rId18"/>
    <p:sldId id="359" r:id="rId19"/>
    <p:sldId id="363" r:id="rId20"/>
    <p:sldId id="362" r:id="rId21"/>
  </p:sldIdLst>
  <p:sldSz cx="12188825" cy="6858000"/>
  <p:notesSz cx="7150100" cy="94488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5986"/>
    <a:srgbClr val="336699"/>
    <a:srgbClr val="006866"/>
    <a:srgbClr val="9966FF"/>
    <a:srgbClr val="007B47"/>
    <a:srgbClr val="FFB757"/>
    <a:srgbClr val="F18A00"/>
    <a:srgbClr val="61AA81"/>
    <a:srgbClr val="FF00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B96602-4483-881D-6FF7-406CD7D06051}" v="39" dt="2025-02-17T15:14:10.408"/>
    <p1510:client id="{C179E509-4749-3641-5145-419659C62A46}" v="67" dt="2025-02-18T15:21:42.637"/>
    <p1510:client id="{CFB9768E-C74B-611F-47F2-A48C084974A7}" v="116" dt="2025-02-17T18:11:11.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08"/>
    <p:restoredTop sz="94245" autoAdjust="0"/>
  </p:normalViewPr>
  <p:slideViewPr>
    <p:cSldViewPr>
      <p:cViewPr varScale="1">
        <p:scale>
          <a:sx n="104" d="100"/>
          <a:sy n="104" d="100"/>
        </p:scale>
        <p:origin x="450" y="108"/>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8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a:defRPr sz="1200"/>
            </a:lvl1pPr>
          </a:lstStyle>
          <a:p>
            <a:endParaRPr lang="en-US"/>
          </a:p>
        </p:txBody>
      </p:sp>
      <p:sp>
        <p:nvSpPr>
          <p:cNvPr id="33795" name="Rectangle 3"/>
          <p:cNvSpPr>
            <a:spLocks noGrp="1" noChangeArrowheads="1"/>
          </p:cNvSpPr>
          <p:nvPr>
            <p:ph type="dt" sz="quarter" idx="1"/>
          </p:nvPr>
        </p:nvSpPr>
        <p:spPr bwMode="auto">
          <a:xfrm>
            <a:off x="405130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a:defRPr sz="1200"/>
            </a:lvl1pPr>
          </a:lstStyle>
          <a:p>
            <a:endParaRPr lang="en-US"/>
          </a:p>
        </p:txBody>
      </p:sp>
      <p:sp>
        <p:nvSpPr>
          <p:cNvPr id="33796" name="Rectangle 4"/>
          <p:cNvSpPr>
            <a:spLocks noGrp="1" noChangeArrowheads="1"/>
          </p:cNvSpPr>
          <p:nvPr>
            <p:ph type="ftr" sz="quarter" idx="2"/>
          </p:nvPr>
        </p:nvSpPr>
        <p:spPr bwMode="auto">
          <a:xfrm>
            <a:off x="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a:defRPr sz="1200"/>
            </a:lvl1pPr>
          </a:lstStyle>
          <a:p>
            <a:endParaRPr lang="en-US"/>
          </a:p>
        </p:txBody>
      </p:sp>
      <p:sp>
        <p:nvSpPr>
          <p:cNvPr id="33797" name="Rectangle 5"/>
          <p:cNvSpPr>
            <a:spLocks noGrp="1" noChangeArrowheads="1"/>
          </p:cNvSpPr>
          <p:nvPr>
            <p:ph type="sldNum" sz="quarter" idx="3"/>
          </p:nvPr>
        </p:nvSpPr>
        <p:spPr bwMode="auto">
          <a:xfrm>
            <a:off x="405130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a:defRPr sz="1200"/>
            </a:lvl1pPr>
          </a:lstStyle>
          <a:p>
            <a:fld id="{1AF46379-4670-4744-A5BF-595723AF72B2}" type="slidenum">
              <a:rPr lang="en-US"/>
              <a:pPr/>
              <a:t>‹#›</a:t>
            </a:fld>
            <a:endParaRPr lang="en-US"/>
          </a:p>
        </p:txBody>
      </p:sp>
    </p:spTree>
    <p:extLst>
      <p:ext uri="{BB962C8B-B14F-4D97-AF65-F5344CB8AC3E}">
        <p14:creationId xmlns:p14="http://schemas.microsoft.com/office/powerpoint/2010/main" val="2359249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8800" cy="473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49713" y="0"/>
            <a:ext cx="3098800" cy="473075"/>
          </a:xfrm>
          <a:prstGeom prst="rect">
            <a:avLst/>
          </a:prstGeom>
        </p:spPr>
        <p:txBody>
          <a:bodyPr vert="horz" lIns="91440" tIns="45720" rIns="91440" bIns="45720" rtlCol="0"/>
          <a:lstStyle>
            <a:lvl1pPr algn="r">
              <a:defRPr sz="1200"/>
            </a:lvl1pPr>
          </a:lstStyle>
          <a:p>
            <a:fld id="{53F35CF6-6C2E-400E-8869-49DFB4AAEE54}" type="datetimeFigureOut">
              <a:rPr lang="en-US" smtClean="0"/>
              <a:t>2/19/2025</a:t>
            </a:fld>
            <a:endParaRPr lang="en-US"/>
          </a:p>
        </p:txBody>
      </p:sp>
      <p:sp>
        <p:nvSpPr>
          <p:cNvPr id="4" name="Slide Image Placeholder 3"/>
          <p:cNvSpPr>
            <a:spLocks noGrp="1" noRot="1" noChangeAspect="1"/>
          </p:cNvSpPr>
          <p:nvPr>
            <p:ph type="sldImg" idx="2"/>
          </p:nvPr>
        </p:nvSpPr>
        <p:spPr>
          <a:xfrm>
            <a:off x="741363" y="1181100"/>
            <a:ext cx="5667375" cy="31892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4375" y="4546600"/>
            <a:ext cx="5721350" cy="37211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5725"/>
            <a:ext cx="3098800" cy="473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49713" y="8975725"/>
            <a:ext cx="3098800" cy="473075"/>
          </a:xfrm>
          <a:prstGeom prst="rect">
            <a:avLst/>
          </a:prstGeom>
        </p:spPr>
        <p:txBody>
          <a:bodyPr vert="horz" lIns="91440" tIns="45720" rIns="91440" bIns="45720" rtlCol="0" anchor="b"/>
          <a:lstStyle>
            <a:lvl1pPr algn="r">
              <a:defRPr sz="1200"/>
            </a:lvl1pPr>
          </a:lstStyle>
          <a:p>
            <a:fld id="{41AF2360-6B0A-40A6-9CDE-1FD51548219C}" type="slidenum">
              <a:rPr lang="en-US" smtClean="0"/>
              <a:t>‹#›</a:t>
            </a:fld>
            <a:endParaRPr lang="en-US"/>
          </a:p>
        </p:txBody>
      </p:sp>
    </p:spTree>
    <p:extLst>
      <p:ext uri="{BB962C8B-B14F-4D97-AF65-F5344CB8AC3E}">
        <p14:creationId xmlns:p14="http://schemas.microsoft.com/office/powerpoint/2010/main" val="339846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F2360-6B0A-40A6-9CDE-1FD51548219C}" type="slidenum">
              <a:rPr lang="en-US" smtClean="0"/>
              <a:t>2</a:t>
            </a:fld>
            <a:endParaRPr lang="en-US"/>
          </a:p>
        </p:txBody>
      </p:sp>
    </p:spTree>
    <p:extLst>
      <p:ext uri="{BB962C8B-B14F-4D97-AF65-F5344CB8AC3E}">
        <p14:creationId xmlns:p14="http://schemas.microsoft.com/office/powerpoint/2010/main" val="180225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Built in accessibility checker in Blackboard</a:t>
            </a:r>
          </a:p>
          <a:p>
            <a:pPr marL="171450" indent="-171450">
              <a:buFontTx/>
              <a:buChar char="-"/>
            </a:pPr>
            <a:r>
              <a:rPr lang="en-US"/>
              <a:t>When you upload a word doc, </a:t>
            </a:r>
            <a:r>
              <a:rPr lang="en-US" err="1"/>
              <a:t>powerpoint</a:t>
            </a:r>
            <a:r>
              <a:rPr lang="en-US"/>
              <a:t>, or PDF there will be a little gauge that will be red, orange, or green depending on how accessible that item is</a:t>
            </a:r>
          </a:p>
          <a:p>
            <a:pPr marL="171450" indent="-171450">
              <a:buFontTx/>
              <a:buChar char="-"/>
            </a:pPr>
            <a:r>
              <a:rPr lang="en-US"/>
              <a:t>This one is orange. When I click on it, I see that it gets an accessibility score of 43%. I can click a little “information” icon to see “all issues” and it will show me what exactly is wrong with this document. This one is missing headers, has low contrast, and the table is missing a header row. </a:t>
            </a:r>
          </a:p>
          <a:p>
            <a:pPr marL="171450" indent="-171450">
              <a:buFontTx/>
              <a:buChar char="-"/>
            </a:pPr>
            <a:r>
              <a:rPr lang="en-US"/>
              <a:t>We will cover those things and more in this presentation! </a:t>
            </a:r>
          </a:p>
        </p:txBody>
      </p:sp>
      <p:sp>
        <p:nvSpPr>
          <p:cNvPr id="4" name="Slide Number Placeholder 3"/>
          <p:cNvSpPr>
            <a:spLocks noGrp="1"/>
          </p:cNvSpPr>
          <p:nvPr>
            <p:ph type="sldNum" sz="quarter" idx="5"/>
          </p:nvPr>
        </p:nvSpPr>
        <p:spPr/>
        <p:txBody>
          <a:bodyPr/>
          <a:lstStyle/>
          <a:p>
            <a:fld id="{41AF2360-6B0A-40A6-9CDE-1FD51548219C}" type="slidenum">
              <a:rPr lang="en-US" smtClean="0"/>
              <a:t>3</a:t>
            </a:fld>
            <a:endParaRPr lang="en-US"/>
          </a:p>
        </p:txBody>
      </p:sp>
    </p:spTree>
    <p:extLst>
      <p:ext uri="{BB962C8B-B14F-4D97-AF65-F5344CB8AC3E}">
        <p14:creationId xmlns:p14="http://schemas.microsoft.com/office/powerpoint/2010/main" val="138745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Title is not recognized as a heading by MS word. It is recognized as a paragraph text.</a:t>
            </a:r>
          </a:p>
        </p:txBody>
      </p:sp>
      <p:sp>
        <p:nvSpPr>
          <p:cNvPr id="4" name="Slide Number Placeholder 3"/>
          <p:cNvSpPr>
            <a:spLocks noGrp="1"/>
          </p:cNvSpPr>
          <p:nvPr>
            <p:ph type="sldNum" sz="quarter" idx="5"/>
          </p:nvPr>
        </p:nvSpPr>
        <p:spPr/>
        <p:txBody>
          <a:bodyPr/>
          <a:lstStyle/>
          <a:p>
            <a:fld id="{41AF2360-6B0A-40A6-9CDE-1FD51548219C}" type="slidenum">
              <a:rPr lang="en-US" smtClean="0"/>
              <a:t>5</a:t>
            </a:fld>
            <a:endParaRPr lang="en-US"/>
          </a:p>
        </p:txBody>
      </p:sp>
    </p:spTree>
    <p:extLst>
      <p:ext uri="{BB962C8B-B14F-4D97-AF65-F5344CB8AC3E}">
        <p14:creationId xmlns:p14="http://schemas.microsoft.com/office/powerpoint/2010/main" val="154553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caps are read by screen readers as single letters rather than whole word</a:t>
            </a:r>
          </a:p>
        </p:txBody>
      </p:sp>
      <p:sp>
        <p:nvSpPr>
          <p:cNvPr id="4" name="Slide Number Placeholder 3"/>
          <p:cNvSpPr>
            <a:spLocks noGrp="1"/>
          </p:cNvSpPr>
          <p:nvPr>
            <p:ph type="sldNum" sz="quarter" idx="5"/>
          </p:nvPr>
        </p:nvSpPr>
        <p:spPr/>
        <p:txBody>
          <a:bodyPr/>
          <a:lstStyle/>
          <a:p>
            <a:fld id="{41AF2360-6B0A-40A6-9CDE-1FD51548219C}" type="slidenum">
              <a:rPr lang="en-US" smtClean="0"/>
              <a:t>8</a:t>
            </a:fld>
            <a:endParaRPr lang="en-US"/>
          </a:p>
        </p:txBody>
      </p:sp>
    </p:spTree>
    <p:extLst>
      <p:ext uri="{BB962C8B-B14F-4D97-AF65-F5344CB8AC3E}">
        <p14:creationId xmlns:p14="http://schemas.microsoft.com/office/powerpoint/2010/main" val="19979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 have uploaded an accessible document and I have a green gauge. When I hover over it, I can see that this document gets a PERFECT accessibility score! </a:t>
            </a:r>
          </a:p>
        </p:txBody>
      </p:sp>
      <p:sp>
        <p:nvSpPr>
          <p:cNvPr id="4" name="Slide Number Placeholder 3"/>
          <p:cNvSpPr>
            <a:spLocks noGrp="1"/>
          </p:cNvSpPr>
          <p:nvPr>
            <p:ph type="sldNum" sz="quarter" idx="5"/>
          </p:nvPr>
        </p:nvSpPr>
        <p:spPr/>
        <p:txBody>
          <a:bodyPr/>
          <a:lstStyle/>
          <a:p>
            <a:fld id="{41AF2360-6B0A-40A6-9CDE-1FD51548219C}" type="slidenum">
              <a:rPr lang="en-US" smtClean="0"/>
              <a:t>13</a:t>
            </a:fld>
            <a:endParaRPr lang="en-US"/>
          </a:p>
        </p:txBody>
      </p:sp>
    </p:spTree>
    <p:extLst>
      <p:ext uri="{BB962C8B-B14F-4D97-AF65-F5344CB8AC3E}">
        <p14:creationId xmlns:p14="http://schemas.microsoft.com/office/powerpoint/2010/main" val="245428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DB338-4D9C-8A82-828B-CF1D2F0DA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9A146-B16B-DCD1-E457-ECCDCA7B5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5D199-4F57-DC69-B015-F473FD196A60}"/>
              </a:ext>
            </a:extLst>
          </p:cNvPr>
          <p:cNvSpPr>
            <a:spLocks noGrp="1"/>
          </p:cNvSpPr>
          <p:nvPr>
            <p:ph type="body" idx="1"/>
          </p:nvPr>
        </p:nvSpPr>
        <p:spPr/>
        <p:txBody>
          <a:bodyPr/>
          <a:lstStyle/>
          <a:p>
            <a:r>
              <a:rPr lang="en-US"/>
              <a:t>Now I have uploaded an accessible document and I have a green gauge. When I hover over it, I can see that this document gets a PERFECT accessibility score! </a:t>
            </a:r>
          </a:p>
        </p:txBody>
      </p:sp>
      <p:sp>
        <p:nvSpPr>
          <p:cNvPr id="4" name="Slide Number Placeholder 3">
            <a:extLst>
              <a:ext uri="{FF2B5EF4-FFF2-40B4-BE49-F238E27FC236}">
                <a16:creationId xmlns:a16="http://schemas.microsoft.com/office/drawing/2014/main" id="{5C841B71-ECF9-AB06-571F-C7BEC3AD2185}"/>
              </a:ext>
            </a:extLst>
          </p:cNvPr>
          <p:cNvSpPr>
            <a:spLocks noGrp="1"/>
          </p:cNvSpPr>
          <p:nvPr>
            <p:ph type="sldNum" sz="quarter" idx="5"/>
          </p:nvPr>
        </p:nvSpPr>
        <p:spPr/>
        <p:txBody>
          <a:bodyPr/>
          <a:lstStyle/>
          <a:p>
            <a:fld id="{41AF2360-6B0A-40A6-9CDE-1FD51548219C}" type="slidenum">
              <a:rPr lang="en-US" smtClean="0"/>
              <a:t>14</a:t>
            </a:fld>
            <a:endParaRPr lang="en-US"/>
          </a:p>
        </p:txBody>
      </p:sp>
    </p:spTree>
    <p:extLst>
      <p:ext uri="{BB962C8B-B14F-4D97-AF65-F5344CB8AC3E}">
        <p14:creationId xmlns:p14="http://schemas.microsoft.com/office/powerpoint/2010/main" val="738144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EC6F5C-4A3D-402E-03E7-42CB39B3BFCA}"/>
              </a:ext>
            </a:extLst>
          </p:cNvPr>
          <p:cNvSpPr>
            <a:spLocks noChangeArrowheads="1"/>
          </p:cNvSpPr>
          <p:nvPr userDrawn="1"/>
        </p:nvSpPr>
        <p:spPr bwMode="auto">
          <a:xfrm>
            <a:off x="1522412" y="990601"/>
            <a:ext cx="9144000" cy="646331"/>
          </a:xfrm>
          <a:prstGeom prst="rect">
            <a:avLst/>
          </a:prstGeom>
          <a:noFill/>
          <a:ln w="9525">
            <a:noFill/>
            <a:miter lim="800000"/>
            <a:headEnd/>
            <a:tailEnd/>
          </a:ln>
          <a:effectLst/>
        </p:spPr>
        <p:txBody>
          <a:bodyPr>
            <a:spAutoFit/>
          </a:bodyPr>
          <a:lstStyle/>
          <a:p>
            <a:pPr algn="ctr"/>
            <a:r>
              <a:rPr lang="en-US" sz="3600" b="1" i="1" dirty="0">
                <a:solidFill>
                  <a:srgbClr val="008080"/>
                </a:solidFill>
                <a:effectLst>
                  <a:outerShdw blurRad="38100" dist="38100" dir="2700000" algn="tl">
                    <a:srgbClr val="C0C0C0"/>
                  </a:outerShdw>
                </a:effectLst>
                <a:latin typeface="Garamond" pitchFamily="18" charset="0"/>
              </a:rPr>
              <a:t>Financial Aid at SUNY ESF</a:t>
            </a:r>
            <a:endParaRPr lang="en-US" sz="4000" b="1" i="1" dirty="0">
              <a:solidFill>
                <a:srgbClr val="008080"/>
              </a:solidFill>
              <a:effectLst>
                <a:outerShdw blurRad="38100" dist="38100" dir="2700000" algn="tl">
                  <a:srgbClr val="C0C0C0"/>
                </a:outerShdw>
              </a:effectLst>
              <a:latin typeface="Garamond" pitchFamily="18" charset="0"/>
            </a:endParaRPr>
          </a:p>
        </p:txBody>
      </p:sp>
      <p:sp>
        <p:nvSpPr>
          <p:cNvPr id="3" name="Rectangle 2">
            <a:extLst>
              <a:ext uri="{FF2B5EF4-FFF2-40B4-BE49-F238E27FC236}">
                <a16:creationId xmlns:a16="http://schemas.microsoft.com/office/drawing/2014/main" id="{816B23E3-27CF-1045-E159-0F0FB0FC7894}"/>
              </a:ext>
            </a:extLst>
          </p:cNvPr>
          <p:cNvSpPr/>
          <p:nvPr userDrawn="1"/>
        </p:nvSpPr>
        <p:spPr bwMode="auto">
          <a:xfrm>
            <a:off x="0" y="0"/>
            <a:ext cx="12188825" cy="5943600"/>
          </a:xfrm>
          <a:prstGeom prst="rect">
            <a:avLst/>
          </a:prstGeom>
          <a:solidFill>
            <a:srgbClr val="007B4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4" name="Picture 3" descr="E S F Logo">
            <a:extLst>
              <a:ext uri="{FF2B5EF4-FFF2-40B4-BE49-F238E27FC236}">
                <a16:creationId xmlns:a16="http://schemas.microsoft.com/office/drawing/2014/main" id="{F558F186-F1C5-6384-6F29-1614E6076DF5}"/>
              </a:ext>
            </a:extLst>
          </p:cNvPr>
          <p:cNvPicPr>
            <a:picLocks noChangeAspect="1"/>
          </p:cNvPicPr>
          <p:nvPr userDrawn="1"/>
        </p:nvPicPr>
        <p:blipFill>
          <a:blip r:embed="rId2"/>
          <a:stretch>
            <a:fillRect/>
          </a:stretch>
        </p:blipFill>
        <p:spPr>
          <a:xfrm>
            <a:off x="5103812" y="3709549"/>
            <a:ext cx="1771650" cy="1305426"/>
          </a:xfrm>
          <a:prstGeom prst="rect">
            <a:avLst/>
          </a:prstGeom>
        </p:spPr>
      </p:pic>
      <p:sp>
        <p:nvSpPr>
          <p:cNvPr id="6" name="Rectangle 5">
            <a:extLst>
              <a:ext uri="{FF2B5EF4-FFF2-40B4-BE49-F238E27FC236}">
                <a16:creationId xmlns:a16="http://schemas.microsoft.com/office/drawing/2014/main" id="{6AC551EB-073E-5507-191F-149AB9B682DF}"/>
              </a:ext>
            </a:extLst>
          </p:cNvPr>
          <p:cNvSpPr/>
          <p:nvPr userDrawn="1"/>
        </p:nvSpPr>
        <p:spPr>
          <a:xfrm>
            <a:off x="8142771" y="6048320"/>
            <a:ext cx="4059936" cy="123880"/>
          </a:xfrm>
          <a:prstGeom prst="rect">
            <a:avLst/>
          </a:prstGeom>
          <a:solidFill>
            <a:srgbClr val="61AA81">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7" name="Rectangle 6">
            <a:extLst>
              <a:ext uri="{FF2B5EF4-FFF2-40B4-BE49-F238E27FC236}">
                <a16:creationId xmlns:a16="http://schemas.microsoft.com/office/drawing/2014/main" id="{AD6D16E5-71AF-17B6-F4C9-C53A9429C6AA}"/>
              </a:ext>
            </a:extLst>
          </p:cNvPr>
          <p:cNvSpPr/>
          <p:nvPr userDrawn="1"/>
        </p:nvSpPr>
        <p:spPr>
          <a:xfrm>
            <a:off x="0" y="6048320"/>
            <a:ext cx="4082835" cy="123880"/>
          </a:xfrm>
          <a:prstGeom prst="rect">
            <a:avLst/>
          </a:prstGeom>
          <a:solidFill>
            <a:srgbClr val="007B4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p>
        </p:txBody>
      </p:sp>
      <p:sp>
        <p:nvSpPr>
          <p:cNvPr id="8" name="Rectangle 7">
            <a:extLst>
              <a:ext uri="{FF2B5EF4-FFF2-40B4-BE49-F238E27FC236}">
                <a16:creationId xmlns:a16="http://schemas.microsoft.com/office/drawing/2014/main" id="{6ED82B27-5F03-DE19-D28F-98EE393C0432}"/>
              </a:ext>
            </a:extLst>
          </p:cNvPr>
          <p:cNvSpPr/>
          <p:nvPr userDrawn="1"/>
        </p:nvSpPr>
        <p:spPr>
          <a:xfrm>
            <a:off x="4082835" y="6048320"/>
            <a:ext cx="4059936" cy="123880"/>
          </a:xfrm>
          <a:prstGeom prst="rect">
            <a:avLst/>
          </a:prstGeom>
          <a:solidFill>
            <a:srgbClr val="FFD07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p>
        </p:txBody>
      </p:sp>
      <p:sp>
        <p:nvSpPr>
          <p:cNvPr id="9" name="Title 8">
            <a:extLst>
              <a:ext uri="{FF2B5EF4-FFF2-40B4-BE49-F238E27FC236}">
                <a16:creationId xmlns:a16="http://schemas.microsoft.com/office/drawing/2014/main" id="{EB65AA5E-4509-2C39-E5B3-D716DB88E6EB}"/>
              </a:ext>
            </a:extLst>
          </p:cNvPr>
          <p:cNvSpPr>
            <a:spLocks noGrp="1"/>
          </p:cNvSpPr>
          <p:nvPr>
            <p:ph type="title" hasCustomPrompt="1"/>
          </p:nvPr>
        </p:nvSpPr>
        <p:spPr>
          <a:xfrm>
            <a:off x="838200" y="1636932"/>
            <a:ext cx="10512425" cy="1325563"/>
          </a:xfrm>
          <a:prstGeom prst="rect">
            <a:avLst/>
          </a:prstGeom>
        </p:spPr>
        <p:txBody>
          <a:bodyPr/>
          <a:lstStyle>
            <a:lvl1pPr>
              <a:defRPr sz="8000" b="0" i="0">
                <a:solidFill>
                  <a:schemeClr val="bg1"/>
                </a:solidFill>
              </a:defRPr>
            </a:lvl1pPr>
          </a:lstStyle>
          <a:p>
            <a:r>
              <a:rPr lang="en-US" dirty="0"/>
              <a:t>Master title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p:spTree>
      <p:nvGrpSpPr>
        <p:cNvPr id="1" name=""/>
        <p:cNvGrpSpPr/>
        <p:nvPr/>
      </p:nvGrpSpPr>
      <p:grpSpPr>
        <a:xfrm>
          <a:off x="0" y="0"/>
          <a:ext cx="0" cy="0"/>
          <a:chOff x="0" y="0"/>
          <a:chExt cx="0" cy="0"/>
        </a:xfrm>
      </p:grpSpPr>
      <p:sp>
        <p:nvSpPr>
          <p:cNvPr id="2" name="Title 1"/>
          <p:cNvSpPr>
            <a:spLocks noGrp="1"/>
          </p:cNvSpPr>
          <p:nvPr>
            <p:ph type="ctrTitle"/>
          </p:nvPr>
        </p:nvSpPr>
        <p:spPr>
          <a:xfrm>
            <a:off x="608012" y="990600"/>
            <a:ext cx="10360501" cy="993772"/>
          </a:xfrm>
          <a:prstGeom prst="rect">
            <a:avLst/>
          </a:prstGeom>
        </p:spPr>
        <p:txBody>
          <a:bodyPr/>
          <a:lstStyle>
            <a:lvl1pPr algn="l">
              <a:defRPr sz="4800">
                <a:solidFill>
                  <a:srgbClr val="007B47"/>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22A5D543-E6C9-295B-D1C4-6AD2FB672D15}"/>
              </a:ext>
            </a:extLst>
          </p:cNvPr>
          <p:cNvSpPr>
            <a:spLocks noGrp="1"/>
          </p:cNvSpPr>
          <p:nvPr>
            <p:ph sz="quarter" idx="10"/>
          </p:nvPr>
        </p:nvSpPr>
        <p:spPr>
          <a:xfrm>
            <a:off x="608012" y="2209800"/>
            <a:ext cx="10360501" cy="3733800"/>
          </a:xfrm>
          <a:prstGeom prst="rect">
            <a:avLst/>
          </a:prstGeom>
        </p:spPr>
        <p:txBody>
          <a:bodyPr/>
          <a:lstStyle>
            <a:lvl1pPr>
              <a:defRPr sz="2400">
                <a:solidFill>
                  <a:schemeClr val="tx1">
                    <a:lumMod val="75000"/>
                    <a:lumOff val="25000"/>
                  </a:schemeClr>
                </a:solidFill>
                <a:latin typeface="Helvetica" pitchFamily="2" charset="0"/>
              </a:defRPr>
            </a:lvl1pPr>
            <a:lvl2pPr>
              <a:defRPr sz="2000">
                <a:solidFill>
                  <a:schemeClr val="tx1">
                    <a:lumMod val="75000"/>
                    <a:lumOff val="25000"/>
                  </a:schemeClr>
                </a:solidFill>
                <a:latin typeface="Helvetica" pitchFamily="2" charset="0"/>
              </a:defRPr>
            </a:lvl2pPr>
            <a:lvl3pPr>
              <a:defRPr sz="1800">
                <a:solidFill>
                  <a:schemeClr val="tx1">
                    <a:lumMod val="75000"/>
                    <a:lumOff val="25000"/>
                  </a:schemeClr>
                </a:solidFill>
                <a:latin typeface="Helvetica" pitchFamily="2" charset="0"/>
              </a:defRPr>
            </a:lvl3pPr>
            <a:lvl4pPr>
              <a:defRPr sz="1600">
                <a:solidFill>
                  <a:schemeClr val="tx1">
                    <a:lumMod val="75000"/>
                    <a:lumOff val="25000"/>
                  </a:schemeClr>
                </a:solidFill>
                <a:latin typeface="Helvetica" pitchFamily="2" charset="0"/>
              </a:defRPr>
            </a:lvl4pPr>
            <a:lvl5pPr>
              <a:defRPr sz="1400">
                <a:solidFill>
                  <a:schemeClr val="tx1">
                    <a:lumMod val="75000"/>
                    <a:lumOff val="25000"/>
                  </a:schemeClr>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D688FE1-DA57-11C9-015A-A2A45AAFAE82}"/>
              </a:ext>
            </a:extLst>
          </p:cNvPr>
          <p:cNvSpPr/>
          <p:nvPr userDrawn="1"/>
        </p:nvSpPr>
        <p:spPr>
          <a:xfrm>
            <a:off x="8142771" y="0"/>
            <a:ext cx="4059936" cy="123880"/>
          </a:xfrm>
          <a:prstGeom prst="rect">
            <a:avLst/>
          </a:prstGeom>
          <a:solidFill>
            <a:srgbClr val="007B48">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7" name="Rectangle 6">
            <a:extLst>
              <a:ext uri="{FF2B5EF4-FFF2-40B4-BE49-F238E27FC236}">
                <a16:creationId xmlns:a16="http://schemas.microsoft.com/office/drawing/2014/main" id="{63EE9283-FB49-0B7E-05DD-DB90229D49B3}"/>
              </a:ext>
            </a:extLst>
          </p:cNvPr>
          <p:cNvSpPr/>
          <p:nvPr userDrawn="1"/>
        </p:nvSpPr>
        <p:spPr>
          <a:xfrm>
            <a:off x="0" y="0"/>
            <a:ext cx="4082835" cy="123880"/>
          </a:xfrm>
          <a:prstGeom prst="rect">
            <a:avLst/>
          </a:prstGeom>
          <a:solidFill>
            <a:srgbClr val="007B4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p>
        </p:txBody>
      </p:sp>
      <p:sp>
        <p:nvSpPr>
          <p:cNvPr id="8" name="Rectangle 7">
            <a:extLst>
              <a:ext uri="{FF2B5EF4-FFF2-40B4-BE49-F238E27FC236}">
                <a16:creationId xmlns:a16="http://schemas.microsoft.com/office/drawing/2014/main" id="{4A50F3DC-AD23-83E1-5ECF-45F58869A928}"/>
              </a:ext>
            </a:extLst>
          </p:cNvPr>
          <p:cNvSpPr/>
          <p:nvPr userDrawn="1"/>
        </p:nvSpPr>
        <p:spPr>
          <a:xfrm>
            <a:off x="4082835" y="0"/>
            <a:ext cx="4059936" cy="123880"/>
          </a:xfrm>
          <a:prstGeom prst="rect">
            <a:avLst/>
          </a:prstGeom>
          <a:solidFill>
            <a:srgbClr val="FFD07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162" y="2803554"/>
            <a:ext cx="10360501" cy="993772"/>
          </a:xfrm>
          <a:prstGeom prst="rect">
            <a:avLst/>
          </a:prstGeom>
        </p:spPr>
        <p:txBody>
          <a:bodyPr/>
          <a:lstStyle>
            <a:lvl1pPr algn="ctr">
              <a:defRPr sz="6000" i="1">
                <a:solidFill>
                  <a:srgbClr val="F18A00"/>
                </a:solidFill>
              </a:defRPr>
            </a:lvl1pPr>
          </a:lstStyle>
          <a:p>
            <a:r>
              <a:rPr lang="en-US" dirty="0"/>
              <a:t>Questions?</a:t>
            </a:r>
          </a:p>
        </p:txBody>
      </p:sp>
      <p:sp>
        <p:nvSpPr>
          <p:cNvPr id="6" name="Rectangle 5">
            <a:extLst>
              <a:ext uri="{FF2B5EF4-FFF2-40B4-BE49-F238E27FC236}">
                <a16:creationId xmlns:a16="http://schemas.microsoft.com/office/drawing/2014/main" id="{0D688FE1-DA57-11C9-015A-A2A45AAFAE82}"/>
              </a:ext>
            </a:extLst>
          </p:cNvPr>
          <p:cNvSpPr/>
          <p:nvPr userDrawn="1"/>
        </p:nvSpPr>
        <p:spPr>
          <a:xfrm>
            <a:off x="8142771" y="0"/>
            <a:ext cx="4059936" cy="123880"/>
          </a:xfrm>
          <a:prstGeom prst="rect">
            <a:avLst/>
          </a:prstGeom>
          <a:solidFill>
            <a:srgbClr val="007B48">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7" name="Rectangle 6">
            <a:extLst>
              <a:ext uri="{FF2B5EF4-FFF2-40B4-BE49-F238E27FC236}">
                <a16:creationId xmlns:a16="http://schemas.microsoft.com/office/drawing/2014/main" id="{63EE9283-FB49-0B7E-05DD-DB90229D49B3}"/>
              </a:ext>
            </a:extLst>
          </p:cNvPr>
          <p:cNvSpPr/>
          <p:nvPr userDrawn="1"/>
        </p:nvSpPr>
        <p:spPr>
          <a:xfrm>
            <a:off x="0" y="0"/>
            <a:ext cx="4082835" cy="123880"/>
          </a:xfrm>
          <a:prstGeom prst="rect">
            <a:avLst/>
          </a:prstGeom>
          <a:solidFill>
            <a:srgbClr val="007B4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p>
        </p:txBody>
      </p:sp>
      <p:sp>
        <p:nvSpPr>
          <p:cNvPr id="8" name="Rectangle 7">
            <a:extLst>
              <a:ext uri="{FF2B5EF4-FFF2-40B4-BE49-F238E27FC236}">
                <a16:creationId xmlns:a16="http://schemas.microsoft.com/office/drawing/2014/main" id="{4A50F3DC-AD23-83E1-5ECF-45F58869A928}"/>
              </a:ext>
            </a:extLst>
          </p:cNvPr>
          <p:cNvSpPr/>
          <p:nvPr userDrawn="1"/>
        </p:nvSpPr>
        <p:spPr>
          <a:xfrm>
            <a:off x="4082835" y="0"/>
            <a:ext cx="4059936" cy="123880"/>
          </a:xfrm>
          <a:prstGeom prst="rect">
            <a:avLst/>
          </a:prstGeom>
          <a:solidFill>
            <a:srgbClr val="FFD07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p>
        </p:txBody>
      </p:sp>
    </p:spTree>
    <p:extLst>
      <p:ext uri="{BB962C8B-B14F-4D97-AF65-F5344CB8AC3E}">
        <p14:creationId xmlns:p14="http://schemas.microsoft.com/office/powerpoint/2010/main" val="2309156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3" name="Text Box 19"/>
          <p:cNvSpPr txBox="1">
            <a:spLocks noChangeArrowheads="1"/>
          </p:cNvSpPr>
          <p:nvPr/>
        </p:nvSpPr>
        <p:spPr bwMode="ltGray">
          <a:xfrm>
            <a:off x="468754" y="6477003"/>
            <a:ext cx="4266089" cy="230832"/>
          </a:xfrm>
          <a:prstGeom prst="rect">
            <a:avLst/>
          </a:prstGeom>
          <a:noFill/>
          <a:ln w="9525">
            <a:noFill/>
            <a:miter lim="800000"/>
            <a:headEnd/>
            <a:tailEnd/>
          </a:ln>
          <a:effectLst/>
        </p:spPr>
        <p:txBody>
          <a:bodyPr>
            <a:spAutoFit/>
          </a:bodyPr>
          <a:lstStyle/>
          <a:p>
            <a:r>
              <a:rPr lang="en-US" sz="900" b="0" i="0" spc="80" dirty="0">
                <a:solidFill>
                  <a:schemeClr val="tx1">
                    <a:lumMod val="50000"/>
                    <a:lumOff val="50000"/>
                  </a:schemeClr>
                </a:solidFill>
                <a:latin typeface="Helvetica Light" panose="020B0403020202020204" pitchFamily="34" charset="0"/>
                <a:cs typeface="Calibri" panose="020F0502020204030204" pitchFamily="34" charset="0"/>
              </a:rPr>
              <a:t>MS Word Accessibility</a:t>
            </a:r>
          </a:p>
        </p:txBody>
      </p:sp>
      <p:sp>
        <p:nvSpPr>
          <p:cNvPr id="1054" name="Text Box 30"/>
          <p:cNvSpPr txBox="1">
            <a:spLocks noChangeArrowheads="1"/>
          </p:cNvSpPr>
          <p:nvPr/>
        </p:nvSpPr>
        <p:spPr bwMode="ltGray">
          <a:xfrm>
            <a:off x="7645217" y="6477003"/>
            <a:ext cx="4266089" cy="230832"/>
          </a:xfrm>
          <a:prstGeom prst="rect">
            <a:avLst/>
          </a:prstGeom>
          <a:noFill/>
          <a:ln w="9525">
            <a:noFill/>
            <a:miter lim="800000"/>
            <a:headEnd/>
            <a:tailEnd/>
          </a:ln>
          <a:effectLst/>
        </p:spPr>
        <p:txBody>
          <a:bodyPr>
            <a:spAutoFit/>
          </a:bodyPr>
          <a:lstStyle/>
          <a:p>
            <a:pPr algn="r"/>
            <a:r>
              <a:rPr lang="en-US" sz="900" b="0" i="0" spc="80" dirty="0">
                <a:solidFill>
                  <a:schemeClr val="tx1">
                    <a:lumMod val="50000"/>
                    <a:lumOff val="50000"/>
                  </a:schemeClr>
                </a:solidFill>
                <a:latin typeface="Helvetica Light" panose="020B0403020202020204" pitchFamily="34" charset="0"/>
                <a:cs typeface="Calibri" panose="020F0502020204030204" pitchFamily="34" charset="0"/>
              </a:rPr>
              <a:t>Training Series Part 2</a:t>
            </a:r>
          </a:p>
        </p:txBody>
      </p:sp>
      <p:sp>
        <p:nvSpPr>
          <p:cNvPr id="1055" name="Text Box 31"/>
          <p:cNvSpPr txBox="1">
            <a:spLocks noChangeArrowheads="1"/>
          </p:cNvSpPr>
          <p:nvPr/>
        </p:nvSpPr>
        <p:spPr bwMode="ltGray">
          <a:xfrm>
            <a:off x="4062943" y="6477003"/>
            <a:ext cx="4266089" cy="230832"/>
          </a:xfrm>
          <a:prstGeom prst="rect">
            <a:avLst/>
          </a:prstGeom>
          <a:noFill/>
          <a:ln w="9525">
            <a:noFill/>
            <a:miter lim="800000"/>
            <a:headEnd/>
            <a:tailEnd/>
          </a:ln>
          <a:effectLst/>
        </p:spPr>
        <p:txBody>
          <a:bodyPr>
            <a:spAutoFit/>
          </a:bodyPr>
          <a:lstStyle/>
          <a:p>
            <a:pPr algn="ctr"/>
            <a:r>
              <a:rPr lang="en-US" sz="900" b="0" i="0" spc="80" dirty="0">
                <a:solidFill>
                  <a:schemeClr val="tx1">
                    <a:lumMod val="50000"/>
                    <a:lumOff val="50000"/>
                  </a:schemeClr>
                </a:solidFill>
                <a:latin typeface="Helvetica Light" panose="020B0403020202020204" pitchFamily="34" charset="0"/>
                <a:cs typeface="Calibri" panose="020F0502020204030204" pitchFamily="34" charset="0"/>
              </a:rPr>
              <a:t>SLIDE </a:t>
            </a:r>
            <a:fld id="{C9730559-600A-4E4A-B73C-B87B2F65D3B2}" type="slidenum">
              <a:rPr lang="en-US" sz="900" b="0" i="0" spc="80" smtClean="0">
                <a:solidFill>
                  <a:schemeClr val="tx1">
                    <a:lumMod val="50000"/>
                    <a:lumOff val="50000"/>
                  </a:schemeClr>
                </a:solidFill>
                <a:latin typeface="Helvetica Light" panose="020B0403020202020204" pitchFamily="34" charset="0"/>
                <a:cs typeface="Calibri" panose="020F0502020204030204" pitchFamily="34" charset="0"/>
              </a:rPr>
              <a:pPr algn="ctr"/>
              <a:t>‹#›</a:t>
            </a:fld>
            <a:endParaRPr lang="en-US" sz="900" b="0" i="0" spc="80" dirty="0">
              <a:solidFill>
                <a:schemeClr val="tx1">
                  <a:lumMod val="50000"/>
                  <a:lumOff val="50000"/>
                </a:schemeClr>
              </a:solidFill>
              <a:latin typeface="Helvetica Light" panose="020B040302020202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6" r:id="rId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8" algn="ctr" rtl="0" eaLnBrk="0" fontAlgn="base" hangingPunct="0">
        <a:spcBef>
          <a:spcPct val="0"/>
        </a:spcBef>
        <a:spcAft>
          <a:spcPct val="0"/>
        </a:spcAft>
        <a:defRPr sz="4400">
          <a:solidFill>
            <a:schemeClr val="tx2"/>
          </a:solidFill>
          <a:latin typeface="Times New Roman" pitchFamily="18" charset="0"/>
        </a:defRPr>
      </a:lvl6pPr>
      <a:lvl7pPr marL="914415" algn="ctr" rtl="0" eaLnBrk="0" fontAlgn="base" hangingPunct="0">
        <a:spcBef>
          <a:spcPct val="0"/>
        </a:spcBef>
        <a:spcAft>
          <a:spcPct val="0"/>
        </a:spcAft>
        <a:defRPr sz="4400">
          <a:solidFill>
            <a:schemeClr val="tx2"/>
          </a:solidFill>
          <a:latin typeface="Times New Roman" pitchFamily="18" charset="0"/>
        </a:defRPr>
      </a:lvl7pPr>
      <a:lvl8pPr marL="1371623" algn="ctr" rtl="0" eaLnBrk="0" fontAlgn="base" hangingPunct="0">
        <a:spcBef>
          <a:spcPct val="0"/>
        </a:spcBef>
        <a:spcAft>
          <a:spcPct val="0"/>
        </a:spcAft>
        <a:defRPr sz="4400">
          <a:solidFill>
            <a:schemeClr val="tx2"/>
          </a:solidFill>
          <a:latin typeface="Times New Roman" pitchFamily="18" charset="0"/>
        </a:defRPr>
      </a:lvl8pPr>
      <a:lvl9pPr marL="1828830" algn="ctr" rtl="0" eaLnBrk="0" fontAlgn="base" hangingPunct="0">
        <a:spcBef>
          <a:spcPct val="0"/>
        </a:spcBef>
        <a:spcAft>
          <a:spcPct val="0"/>
        </a:spcAft>
        <a:defRPr sz="4400">
          <a:solidFill>
            <a:schemeClr val="tx2"/>
          </a:solidFill>
          <a:latin typeface="Times New Roman" pitchFamily="18" charset="0"/>
        </a:defRPr>
      </a:lvl9pPr>
    </p:titleStyle>
    <p:bodyStyle>
      <a:lvl1pPr marL="342906" indent="-342906" algn="l" rtl="0" eaLnBrk="0" fontAlgn="base" hangingPunct="0">
        <a:spcBef>
          <a:spcPct val="20000"/>
        </a:spcBef>
        <a:spcAft>
          <a:spcPct val="0"/>
        </a:spcAft>
        <a:buChar char="•"/>
        <a:defRPr sz="3200">
          <a:solidFill>
            <a:schemeClr val="tx1"/>
          </a:solidFill>
          <a:latin typeface="+mn-lt"/>
          <a:ea typeface="+mn-ea"/>
          <a:cs typeface="+mn-cs"/>
        </a:defRPr>
      </a:lvl1pPr>
      <a:lvl2pPr marL="742962" indent="-285755" algn="l" rtl="0" eaLnBrk="0" fontAlgn="base" hangingPunct="0">
        <a:spcBef>
          <a:spcPct val="20000"/>
        </a:spcBef>
        <a:spcAft>
          <a:spcPct val="0"/>
        </a:spcAft>
        <a:buChar char="–"/>
        <a:defRPr sz="2800">
          <a:solidFill>
            <a:schemeClr val="tx1"/>
          </a:solidFill>
          <a:latin typeface="+mn-lt"/>
        </a:defRPr>
      </a:lvl2pPr>
      <a:lvl3pPr marL="1143019" indent="-228604" algn="l" rtl="0" eaLnBrk="0" fontAlgn="base" hangingPunct="0">
        <a:spcBef>
          <a:spcPct val="20000"/>
        </a:spcBef>
        <a:spcAft>
          <a:spcPct val="0"/>
        </a:spcAft>
        <a:buChar char="•"/>
        <a:defRPr sz="2400">
          <a:solidFill>
            <a:schemeClr val="tx1"/>
          </a:solidFill>
          <a:latin typeface="+mn-lt"/>
        </a:defRPr>
      </a:lvl3pPr>
      <a:lvl4pPr marL="1600227" indent="-228604" algn="l" rtl="0" eaLnBrk="0" fontAlgn="base" hangingPunct="0">
        <a:spcBef>
          <a:spcPct val="20000"/>
        </a:spcBef>
        <a:spcAft>
          <a:spcPct val="0"/>
        </a:spcAft>
        <a:buChar char="–"/>
        <a:defRPr sz="2000">
          <a:solidFill>
            <a:schemeClr val="tx1"/>
          </a:solidFill>
          <a:latin typeface="+mn-lt"/>
        </a:defRPr>
      </a:lvl4pPr>
      <a:lvl5pPr marL="2057434" indent="-228604" algn="l" rtl="0" eaLnBrk="0" fontAlgn="base" hangingPunct="0">
        <a:spcBef>
          <a:spcPct val="20000"/>
        </a:spcBef>
        <a:spcAft>
          <a:spcPct val="0"/>
        </a:spcAft>
        <a:buChar char="»"/>
        <a:defRPr sz="2000">
          <a:solidFill>
            <a:schemeClr val="tx1"/>
          </a:solidFill>
          <a:latin typeface="+mn-lt"/>
        </a:defRPr>
      </a:lvl5pPr>
      <a:lvl6pPr marL="2514642" indent="-228604" algn="l" rtl="0" eaLnBrk="0" fontAlgn="base" hangingPunct="0">
        <a:spcBef>
          <a:spcPct val="20000"/>
        </a:spcBef>
        <a:spcAft>
          <a:spcPct val="0"/>
        </a:spcAft>
        <a:buChar char="»"/>
        <a:defRPr sz="2000">
          <a:solidFill>
            <a:schemeClr val="tx1"/>
          </a:solidFill>
          <a:latin typeface="+mn-lt"/>
        </a:defRPr>
      </a:lvl6pPr>
      <a:lvl7pPr marL="2971849" indent="-228604" algn="l" rtl="0" eaLnBrk="0" fontAlgn="base" hangingPunct="0">
        <a:spcBef>
          <a:spcPct val="20000"/>
        </a:spcBef>
        <a:spcAft>
          <a:spcPct val="0"/>
        </a:spcAft>
        <a:buChar char="»"/>
        <a:defRPr sz="2000">
          <a:solidFill>
            <a:schemeClr val="tx1"/>
          </a:solidFill>
          <a:latin typeface="+mn-lt"/>
        </a:defRPr>
      </a:lvl7pPr>
      <a:lvl8pPr marL="3429057" indent="-228604" algn="l" rtl="0" eaLnBrk="0" fontAlgn="base" hangingPunct="0">
        <a:spcBef>
          <a:spcPct val="20000"/>
        </a:spcBef>
        <a:spcAft>
          <a:spcPct val="0"/>
        </a:spcAft>
        <a:buChar char="»"/>
        <a:defRPr sz="2000">
          <a:solidFill>
            <a:schemeClr val="tx1"/>
          </a:solidFill>
          <a:latin typeface="+mn-lt"/>
        </a:defRPr>
      </a:lvl8pPr>
      <a:lvl9pPr marL="3886265" indent="-228604"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15" rtl="0" eaLnBrk="1" latinLnBrk="0" hangingPunct="1">
        <a:defRPr sz="1800" kern="1200">
          <a:solidFill>
            <a:schemeClr val="tx1"/>
          </a:solidFill>
          <a:latin typeface="+mn-lt"/>
          <a:ea typeface="+mn-ea"/>
          <a:cs typeface="+mn-cs"/>
        </a:defRPr>
      </a:lvl1pPr>
      <a:lvl2pPr marL="457208" algn="l" defTabSz="914415" rtl="0" eaLnBrk="1" latinLnBrk="0" hangingPunct="1">
        <a:defRPr sz="1800" kern="1200">
          <a:solidFill>
            <a:schemeClr val="tx1"/>
          </a:solidFill>
          <a:latin typeface="+mn-lt"/>
          <a:ea typeface="+mn-ea"/>
          <a:cs typeface="+mn-cs"/>
        </a:defRPr>
      </a:lvl2pPr>
      <a:lvl3pPr marL="914415" algn="l" defTabSz="914415" rtl="0" eaLnBrk="1" latinLnBrk="0" hangingPunct="1">
        <a:defRPr sz="1800" kern="1200">
          <a:solidFill>
            <a:schemeClr val="tx1"/>
          </a:solidFill>
          <a:latin typeface="+mn-lt"/>
          <a:ea typeface="+mn-ea"/>
          <a:cs typeface="+mn-cs"/>
        </a:defRPr>
      </a:lvl3pPr>
      <a:lvl4pPr marL="1371623" algn="l" defTabSz="914415" rtl="0" eaLnBrk="1" latinLnBrk="0" hangingPunct="1">
        <a:defRPr sz="1800" kern="1200">
          <a:solidFill>
            <a:schemeClr val="tx1"/>
          </a:solidFill>
          <a:latin typeface="+mn-lt"/>
          <a:ea typeface="+mn-ea"/>
          <a:cs typeface="+mn-cs"/>
        </a:defRPr>
      </a:lvl4pPr>
      <a:lvl5pPr marL="1828830" algn="l" defTabSz="914415" rtl="0" eaLnBrk="1" latinLnBrk="0" hangingPunct="1">
        <a:defRPr sz="1800" kern="1200">
          <a:solidFill>
            <a:schemeClr val="tx1"/>
          </a:solidFill>
          <a:latin typeface="+mn-lt"/>
          <a:ea typeface="+mn-ea"/>
          <a:cs typeface="+mn-cs"/>
        </a:defRPr>
      </a:lvl5pPr>
      <a:lvl6pPr marL="2286038" algn="l" defTabSz="914415" rtl="0" eaLnBrk="1" latinLnBrk="0" hangingPunct="1">
        <a:defRPr sz="1800" kern="1200">
          <a:solidFill>
            <a:schemeClr val="tx1"/>
          </a:solidFill>
          <a:latin typeface="+mn-lt"/>
          <a:ea typeface="+mn-ea"/>
          <a:cs typeface="+mn-cs"/>
        </a:defRPr>
      </a:lvl6pPr>
      <a:lvl7pPr marL="2743246" algn="l" defTabSz="914415" rtl="0" eaLnBrk="1" latinLnBrk="0" hangingPunct="1">
        <a:defRPr sz="1800" kern="1200">
          <a:solidFill>
            <a:schemeClr val="tx1"/>
          </a:solidFill>
          <a:latin typeface="+mn-lt"/>
          <a:ea typeface="+mn-ea"/>
          <a:cs typeface="+mn-cs"/>
        </a:defRPr>
      </a:lvl7pPr>
      <a:lvl8pPr marL="3200453" algn="l" defTabSz="914415" rtl="0" eaLnBrk="1" latinLnBrk="0" hangingPunct="1">
        <a:defRPr sz="1800" kern="1200">
          <a:solidFill>
            <a:schemeClr val="tx1"/>
          </a:solidFill>
          <a:latin typeface="+mn-lt"/>
          <a:ea typeface="+mn-ea"/>
          <a:cs typeface="+mn-cs"/>
        </a:defRPr>
      </a:lvl8pPr>
      <a:lvl9pPr marL="3657661" algn="l" defTabSz="9144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sf.edu/open-academy/professional-development/green-build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2E33-8F22-522D-4C35-71C1DA528990}"/>
              </a:ext>
            </a:extLst>
          </p:cNvPr>
          <p:cNvSpPr>
            <a:spLocks noGrp="1"/>
          </p:cNvSpPr>
          <p:nvPr>
            <p:ph type="title"/>
          </p:nvPr>
        </p:nvSpPr>
        <p:spPr>
          <a:xfrm>
            <a:off x="838200" y="1636932"/>
            <a:ext cx="10512425" cy="1792068"/>
          </a:xfrm>
        </p:spPr>
        <p:txBody>
          <a:bodyPr/>
          <a:lstStyle/>
          <a:p>
            <a:r>
              <a:rPr lang="en-US" sz="5400" dirty="0"/>
              <a:t>MS Word Accessibility </a:t>
            </a:r>
          </a:p>
        </p:txBody>
      </p:sp>
    </p:spTree>
    <p:extLst>
      <p:ext uri="{BB962C8B-B14F-4D97-AF65-F5344CB8AC3E}">
        <p14:creationId xmlns:p14="http://schemas.microsoft.com/office/powerpoint/2010/main" val="134336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D50E-64FB-6FD3-A47A-33508587898A}"/>
              </a:ext>
            </a:extLst>
          </p:cNvPr>
          <p:cNvSpPr>
            <a:spLocks noGrp="1"/>
          </p:cNvSpPr>
          <p:nvPr>
            <p:ph type="ctrTitle"/>
          </p:nvPr>
        </p:nvSpPr>
        <p:spPr/>
        <p:txBody>
          <a:bodyPr/>
          <a:lstStyle/>
          <a:p>
            <a:r>
              <a:rPr lang="en-US" dirty="0"/>
              <a:t>Lists	</a:t>
            </a:r>
          </a:p>
        </p:txBody>
      </p:sp>
      <p:sp>
        <p:nvSpPr>
          <p:cNvPr id="3" name="Content Placeholder 2">
            <a:extLst>
              <a:ext uri="{FF2B5EF4-FFF2-40B4-BE49-F238E27FC236}">
                <a16:creationId xmlns:a16="http://schemas.microsoft.com/office/drawing/2014/main" id="{9C87A791-E329-686D-EB0E-AB1942286F02}"/>
              </a:ext>
            </a:extLst>
          </p:cNvPr>
          <p:cNvSpPr>
            <a:spLocks noGrp="1"/>
          </p:cNvSpPr>
          <p:nvPr>
            <p:ph sz="quarter" idx="10"/>
          </p:nvPr>
        </p:nvSpPr>
        <p:spPr/>
        <p:txBody>
          <a:bodyPr/>
          <a:lstStyle/>
          <a:p>
            <a:r>
              <a:rPr lang="en-US" dirty="0"/>
              <a:t>Use list number style for ordered lists</a:t>
            </a:r>
          </a:p>
          <a:p>
            <a:r>
              <a:rPr lang="en-US" dirty="0"/>
              <a:t>Use bullet style list for unordered lists</a:t>
            </a:r>
          </a:p>
          <a:p>
            <a:r>
              <a:rPr lang="en-US" dirty="0"/>
              <a:t>Avoid manually typing bullets or numbers</a:t>
            </a:r>
          </a:p>
        </p:txBody>
      </p:sp>
    </p:spTree>
    <p:extLst>
      <p:ext uri="{BB962C8B-B14F-4D97-AF65-F5344CB8AC3E}">
        <p14:creationId xmlns:p14="http://schemas.microsoft.com/office/powerpoint/2010/main" val="280742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7093-31D4-5731-800B-4A462876353D}"/>
              </a:ext>
            </a:extLst>
          </p:cNvPr>
          <p:cNvSpPr>
            <a:spLocks noGrp="1"/>
          </p:cNvSpPr>
          <p:nvPr>
            <p:ph type="ctrTitle"/>
          </p:nvPr>
        </p:nvSpPr>
        <p:spPr/>
        <p:txBody>
          <a:bodyPr lIns="91440" tIns="45720" rIns="91440" bIns="45720" anchor="t"/>
          <a:lstStyle/>
          <a:p>
            <a:r>
              <a:rPr lang="en-US" dirty="0"/>
              <a:t>Headers and Footers</a:t>
            </a:r>
          </a:p>
        </p:txBody>
      </p:sp>
      <p:sp>
        <p:nvSpPr>
          <p:cNvPr id="3" name="Content Placeholder 2">
            <a:extLst>
              <a:ext uri="{FF2B5EF4-FFF2-40B4-BE49-F238E27FC236}">
                <a16:creationId xmlns:a16="http://schemas.microsoft.com/office/drawing/2014/main" id="{444DE04C-0E55-DC96-8EF8-326049D3EEBE}"/>
              </a:ext>
            </a:extLst>
          </p:cNvPr>
          <p:cNvSpPr>
            <a:spLocks noGrp="1"/>
          </p:cNvSpPr>
          <p:nvPr>
            <p:ph sz="quarter" idx="10"/>
          </p:nvPr>
        </p:nvSpPr>
        <p:spPr/>
        <p:txBody>
          <a:bodyPr lIns="91440" tIns="45720" rIns="91440" bIns="45720" anchor="t"/>
          <a:lstStyle/>
          <a:p>
            <a:pPr marL="342900" indent="-342900"/>
            <a:r>
              <a:rPr lang="en-US" dirty="0">
                <a:latin typeface="Helvetica"/>
                <a:cs typeface="Helvetica"/>
              </a:rPr>
              <a:t>Do not place important information in Header or Footer</a:t>
            </a:r>
          </a:p>
          <a:p>
            <a:pPr marL="342900" indent="-342900"/>
            <a:r>
              <a:rPr lang="en-US" dirty="0">
                <a:latin typeface="Helvetica"/>
                <a:cs typeface="Helvetica"/>
              </a:rPr>
              <a:t>Contents not accessible to users of assistive technology</a:t>
            </a:r>
            <a:endParaRPr lang="en-US" dirty="0">
              <a:cs typeface="Helvetica" pitchFamily="2" charset="0"/>
            </a:endParaRPr>
          </a:p>
        </p:txBody>
      </p:sp>
    </p:spTree>
    <p:extLst>
      <p:ext uri="{BB962C8B-B14F-4D97-AF65-F5344CB8AC3E}">
        <p14:creationId xmlns:p14="http://schemas.microsoft.com/office/powerpoint/2010/main" val="1693353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3178-5031-2B07-FAF2-395A37A8D206}"/>
              </a:ext>
            </a:extLst>
          </p:cNvPr>
          <p:cNvSpPr>
            <a:spLocks noGrp="1"/>
          </p:cNvSpPr>
          <p:nvPr>
            <p:ph type="ctrTitle"/>
          </p:nvPr>
        </p:nvSpPr>
        <p:spPr/>
        <p:txBody>
          <a:bodyPr/>
          <a:lstStyle/>
          <a:p>
            <a:r>
              <a:rPr lang="en-US" dirty="0"/>
              <a:t>Accessibility Checker</a:t>
            </a:r>
          </a:p>
        </p:txBody>
      </p:sp>
      <p:sp>
        <p:nvSpPr>
          <p:cNvPr id="3" name="Content Placeholder 2">
            <a:extLst>
              <a:ext uri="{FF2B5EF4-FFF2-40B4-BE49-F238E27FC236}">
                <a16:creationId xmlns:a16="http://schemas.microsoft.com/office/drawing/2014/main" id="{627BBA54-1018-8FD2-B5F3-B70E52D7156A}"/>
              </a:ext>
            </a:extLst>
          </p:cNvPr>
          <p:cNvSpPr>
            <a:spLocks noGrp="1"/>
          </p:cNvSpPr>
          <p:nvPr>
            <p:ph sz="quarter" idx="10"/>
          </p:nvPr>
        </p:nvSpPr>
        <p:spPr>
          <a:xfrm>
            <a:off x="608012" y="2209800"/>
            <a:ext cx="7729380" cy="3733800"/>
          </a:xfrm>
        </p:spPr>
        <p:txBody>
          <a:bodyPr lIns="91440" tIns="45720" rIns="91440" bIns="45720" anchor="t"/>
          <a:lstStyle/>
          <a:p>
            <a:pPr marL="342900" indent="-342900"/>
            <a:r>
              <a:rPr lang="en-US" dirty="0">
                <a:latin typeface="Helvetica"/>
                <a:cs typeface="Helvetica"/>
              </a:rPr>
              <a:t>Use built in Accessibility Checker to review results</a:t>
            </a:r>
            <a:endParaRPr lang="en-US" dirty="0">
              <a:cs typeface="Helvetica"/>
            </a:endParaRPr>
          </a:p>
          <a:p>
            <a:pPr marL="342900" indent="-342900"/>
            <a:r>
              <a:rPr lang="en-US">
                <a:latin typeface="Helvetica"/>
                <a:cs typeface="Helvetica"/>
              </a:rPr>
              <a:t>Errors – Difficult or impossible for people with disabilities to access</a:t>
            </a:r>
            <a:endParaRPr lang="en-US" dirty="0">
              <a:cs typeface="Helvetica"/>
            </a:endParaRPr>
          </a:p>
          <a:p>
            <a:pPr marL="342900" indent="-342900"/>
            <a:r>
              <a:rPr lang="en-US">
                <a:latin typeface="Helvetica"/>
                <a:cs typeface="Helvetica"/>
              </a:rPr>
              <a:t>Warnings – Difficult for people with disabilities to access</a:t>
            </a:r>
            <a:endParaRPr lang="en-US" dirty="0">
              <a:cs typeface="Helvetica" pitchFamily="2" charset="0"/>
            </a:endParaRPr>
          </a:p>
          <a:p>
            <a:pPr marL="342900" indent="-342900"/>
            <a:r>
              <a:rPr lang="en-US">
                <a:latin typeface="Helvetica"/>
                <a:cs typeface="Helvetica"/>
              </a:rPr>
              <a:t>Tips – People with disabilities can access, but that might be better organized or presented</a:t>
            </a:r>
            <a:endParaRPr lang="en-US">
              <a:cs typeface="Helvetica" pitchFamily="2" charset="0"/>
            </a:endParaRPr>
          </a:p>
          <a:p>
            <a:pPr marL="342900" indent="-342900"/>
            <a:endParaRPr lang="en-US" dirty="0">
              <a:cs typeface="Helvetica" pitchFamily="2" charset="0"/>
            </a:endParaRPr>
          </a:p>
          <a:p>
            <a:pPr marL="0" indent="0">
              <a:buNone/>
            </a:pPr>
            <a:endParaRPr lang="en-US" dirty="0">
              <a:cs typeface="Helvetica" pitchFamily="2" charset="0"/>
            </a:endParaRPr>
          </a:p>
        </p:txBody>
      </p:sp>
      <p:pic>
        <p:nvPicPr>
          <p:cNvPr id="5" name="Picture 4" descr="Check accessibility&#10;">
            <a:extLst>
              <a:ext uri="{FF2B5EF4-FFF2-40B4-BE49-F238E27FC236}">
                <a16:creationId xmlns:a16="http://schemas.microsoft.com/office/drawing/2014/main" id="{FCFD480B-D4F2-69E8-8303-96856E6F7141}"/>
              </a:ext>
            </a:extLst>
          </p:cNvPr>
          <p:cNvPicPr>
            <a:picLocks noChangeAspect="1"/>
          </p:cNvPicPr>
          <p:nvPr/>
        </p:nvPicPr>
        <p:blipFill>
          <a:blip r:embed="rId2"/>
          <a:stretch>
            <a:fillRect/>
          </a:stretch>
        </p:blipFill>
        <p:spPr>
          <a:xfrm>
            <a:off x="9322444" y="2211160"/>
            <a:ext cx="2000096" cy="1904926"/>
          </a:xfrm>
          <a:prstGeom prst="rect">
            <a:avLst/>
          </a:prstGeom>
        </p:spPr>
      </p:pic>
    </p:spTree>
    <p:extLst>
      <p:ext uri="{BB962C8B-B14F-4D97-AF65-F5344CB8AC3E}">
        <p14:creationId xmlns:p14="http://schemas.microsoft.com/office/powerpoint/2010/main" val="333017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DA7B-4055-E325-A8BA-385670F85BDD}"/>
              </a:ext>
            </a:extLst>
          </p:cNvPr>
          <p:cNvSpPr>
            <a:spLocks noGrp="1"/>
          </p:cNvSpPr>
          <p:nvPr>
            <p:ph type="ctrTitle"/>
          </p:nvPr>
        </p:nvSpPr>
        <p:spPr>
          <a:xfrm>
            <a:off x="333003" y="401087"/>
            <a:ext cx="10360501" cy="993772"/>
          </a:xfrm>
        </p:spPr>
        <p:txBody>
          <a:bodyPr lIns="91440" tIns="45720" rIns="91440" bIns="45720" anchor="t"/>
          <a:lstStyle/>
          <a:p>
            <a:r>
              <a:rPr lang="en-US" dirty="0"/>
              <a:t>Make a Doc Accessible in Blackboard</a:t>
            </a:r>
          </a:p>
        </p:txBody>
      </p:sp>
      <p:pic>
        <p:nvPicPr>
          <p:cNvPr id="3" name="Picture 2" descr="Screenshot of an inaccessible document with a red circle to emphasize &quot;How to add headings&quot;">
            <a:extLst>
              <a:ext uri="{FF2B5EF4-FFF2-40B4-BE49-F238E27FC236}">
                <a16:creationId xmlns:a16="http://schemas.microsoft.com/office/drawing/2014/main" id="{ED1E01C0-A533-7037-341B-5BC0AF05748E}"/>
              </a:ext>
            </a:extLst>
          </p:cNvPr>
          <p:cNvPicPr>
            <a:picLocks noChangeAspect="1"/>
          </p:cNvPicPr>
          <p:nvPr/>
        </p:nvPicPr>
        <p:blipFill>
          <a:blip r:embed="rId3"/>
          <a:stretch>
            <a:fillRect/>
          </a:stretch>
        </p:blipFill>
        <p:spPr>
          <a:xfrm>
            <a:off x="1276831" y="1398107"/>
            <a:ext cx="9997779" cy="5054130"/>
          </a:xfrm>
          <a:prstGeom prst="rect">
            <a:avLst/>
          </a:prstGeom>
        </p:spPr>
      </p:pic>
      <p:sp>
        <p:nvSpPr>
          <p:cNvPr id="6" name="Oval 5">
            <a:extLst>
              <a:ext uri="{FF2B5EF4-FFF2-40B4-BE49-F238E27FC236}">
                <a16:creationId xmlns:a16="http://schemas.microsoft.com/office/drawing/2014/main" id="{9ED1C63D-9600-3F07-0430-505AC0897066}"/>
              </a:ext>
              <a:ext uri="{C183D7F6-B498-43B3-948B-1728B52AA6E4}">
                <adec:decorative xmlns:adec="http://schemas.microsoft.com/office/drawing/2017/decorative" val="1"/>
              </a:ext>
            </a:extLst>
          </p:cNvPr>
          <p:cNvSpPr/>
          <p:nvPr/>
        </p:nvSpPr>
        <p:spPr bwMode="auto">
          <a:xfrm>
            <a:off x="8587714" y="3769825"/>
            <a:ext cx="1578508" cy="74256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87734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7EF62-806C-F5AF-1BE8-E301715E5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970F1-7232-F0A5-5DE3-EFE788594C39}"/>
              </a:ext>
            </a:extLst>
          </p:cNvPr>
          <p:cNvSpPr>
            <a:spLocks noGrp="1"/>
          </p:cNvSpPr>
          <p:nvPr>
            <p:ph type="ctrTitle"/>
          </p:nvPr>
        </p:nvSpPr>
        <p:spPr>
          <a:xfrm>
            <a:off x="539260" y="587766"/>
            <a:ext cx="10360501" cy="993772"/>
          </a:xfrm>
        </p:spPr>
        <p:txBody>
          <a:bodyPr/>
          <a:lstStyle/>
          <a:p>
            <a:r>
              <a:rPr lang="en-US"/>
              <a:t>Accessible Doc in Blackboard</a:t>
            </a:r>
          </a:p>
        </p:txBody>
      </p:sp>
      <p:pic>
        <p:nvPicPr>
          <p:cNvPr id="5" name="Picture 4" descr="Screenshot of an accessible document in Blackboard with a red circle around the accessibility score">
            <a:extLst>
              <a:ext uri="{FF2B5EF4-FFF2-40B4-BE49-F238E27FC236}">
                <a16:creationId xmlns:a16="http://schemas.microsoft.com/office/drawing/2014/main" id="{FF8954CD-4E28-E026-46D3-85A22C87E4CB}"/>
              </a:ext>
            </a:extLst>
          </p:cNvPr>
          <p:cNvPicPr>
            <a:picLocks noChangeAspect="1"/>
          </p:cNvPicPr>
          <p:nvPr/>
        </p:nvPicPr>
        <p:blipFill>
          <a:blip r:embed="rId3"/>
          <a:srcRect l="3112" t="6655" r="1237" b="3321"/>
          <a:stretch/>
        </p:blipFill>
        <p:spPr>
          <a:xfrm>
            <a:off x="1904087" y="1828800"/>
            <a:ext cx="8380650" cy="4436815"/>
          </a:xfrm>
          <a:prstGeom prst="rect">
            <a:avLst/>
          </a:prstGeom>
        </p:spPr>
      </p:pic>
      <p:sp>
        <p:nvSpPr>
          <p:cNvPr id="6" name="Oval 5">
            <a:extLst>
              <a:ext uri="{FF2B5EF4-FFF2-40B4-BE49-F238E27FC236}">
                <a16:creationId xmlns:a16="http://schemas.microsoft.com/office/drawing/2014/main" id="{A0F2B4BA-D637-943A-8668-E0AD4E114BB7}"/>
              </a:ext>
              <a:ext uri="{C183D7F6-B498-43B3-948B-1728B52AA6E4}">
                <adec:decorative xmlns:adec="http://schemas.microsoft.com/office/drawing/2017/decorative" val="1"/>
              </a:ext>
            </a:extLst>
          </p:cNvPr>
          <p:cNvSpPr/>
          <p:nvPr/>
        </p:nvSpPr>
        <p:spPr bwMode="auto">
          <a:xfrm>
            <a:off x="7664466" y="2590800"/>
            <a:ext cx="1981200" cy="10668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0526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8A5C-9D07-96DC-8395-AD161A81A9F1}"/>
              </a:ext>
            </a:extLst>
          </p:cNvPr>
          <p:cNvSpPr>
            <a:spLocks noGrp="1"/>
          </p:cNvSpPr>
          <p:nvPr>
            <p:ph type="ctrTitle"/>
          </p:nvPr>
        </p:nvSpPr>
        <p:spPr/>
        <p:txBody>
          <a:bodyPr lIns="91440" tIns="45720" rIns="91440" bIns="45720" anchor="t"/>
          <a:lstStyle/>
          <a:p>
            <a:r>
              <a:rPr lang="en-US" dirty="0"/>
              <a:t>Quick Guide</a:t>
            </a:r>
          </a:p>
        </p:txBody>
      </p:sp>
      <p:sp>
        <p:nvSpPr>
          <p:cNvPr id="3" name="Content Placeholder 2">
            <a:extLst>
              <a:ext uri="{FF2B5EF4-FFF2-40B4-BE49-F238E27FC236}">
                <a16:creationId xmlns:a16="http://schemas.microsoft.com/office/drawing/2014/main" id="{6635C38E-E54B-822A-0C5E-F342195599A5}"/>
              </a:ext>
            </a:extLst>
          </p:cNvPr>
          <p:cNvSpPr>
            <a:spLocks noGrp="1"/>
          </p:cNvSpPr>
          <p:nvPr>
            <p:ph sz="quarter" idx="10"/>
          </p:nvPr>
        </p:nvSpPr>
        <p:spPr/>
        <p:txBody>
          <a:bodyPr lIns="91440" tIns="45720" rIns="91440" bIns="45720" anchor="t"/>
          <a:lstStyle/>
          <a:p>
            <a:pPr marL="342900" indent="-342900"/>
            <a:r>
              <a:rPr lang="en-US">
                <a:latin typeface="Helvetica"/>
                <a:cs typeface="Helvetica"/>
              </a:rPr>
              <a:t>Set title and language of the document</a:t>
            </a:r>
            <a:endParaRPr lang="en-US">
              <a:cs typeface="Helvetica" pitchFamily="2" charset="0"/>
            </a:endParaRPr>
          </a:p>
          <a:p>
            <a:pPr marL="342900" indent="-342900"/>
            <a:r>
              <a:rPr lang="en-US" dirty="0">
                <a:latin typeface="Helvetica"/>
                <a:cs typeface="Helvetica"/>
              </a:rPr>
              <a:t>Use proper heading structure</a:t>
            </a:r>
          </a:p>
          <a:p>
            <a:pPr marL="342900" indent="-342900"/>
            <a:r>
              <a:rPr lang="en-US" dirty="0">
                <a:latin typeface="Helvetica"/>
                <a:cs typeface="Helvetica"/>
              </a:rPr>
              <a:t>Check color contrast and font</a:t>
            </a:r>
          </a:p>
          <a:p>
            <a:pPr marL="342900" indent="-342900"/>
            <a:r>
              <a:rPr lang="en-US" dirty="0">
                <a:latin typeface="Helvetica"/>
                <a:cs typeface="Helvetica"/>
              </a:rPr>
              <a:t>Add alt text to all images and non-text elements</a:t>
            </a:r>
          </a:p>
          <a:p>
            <a:pPr marL="342900" indent="-342900"/>
            <a:r>
              <a:rPr lang="en-US" dirty="0">
                <a:latin typeface="Helvetica"/>
                <a:cs typeface="Helvetica"/>
              </a:rPr>
              <a:t>Clear and accurate description for hyperlinks</a:t>
            </a:r>
          </a:p>
          <a:p>
            <a:pPr marL="342900" indent="-342900"/>
            <a:r>
              <a:rPr lang="en-US" dirty="0">
                <a:latin typeface="Helvetica"/>
                <a:cs typeface="Helvetica"/>
              </a:rPr>
              <a:t>Tables should be used to convey data and not for layout</a:t>
            </a:r>
          </a:p>
          <a:p>
            <a:pPr marL="342900" indent="-342900"/>
            <a:r>
              <a:rPr lang="en-US" dirty="0">
                <a:latin typeface="Helvetica"/>
                <a:cs typeface="Helvetica"/>
              </a:rPr>
              <a:t>Run Accessibility checker</a:t>
            </a:r>
          </a:p>
        </p:txBody>
      </p:sp>
    </p:spTree>
    <p:extLst>
      <p:ext uri="{BB962C8B-B14F-4D97-AF65-F5344CB8AC3E}">
        <p14:creationId xmlns:p14="http://schemas.microsoft.com/office/powerpoint/2010/main" val="248805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7C0E-8567-CB97-9176-8CC48D7F9398}"/>
              </a:ext>
            </a:extLst>
          </p:cNvPr>
          <p:cNvSpPr>
            <a:spLocks noGrp="1"/>
          </p:cNvSpPr>
          <p:nvPr>
            <p:ph type="ctrTitle"/>
          </p:nvPr>
        </p:nvSpPr>
        <p:spPr/>
        <p:txBody>
          <a:bodyPr lIns="91440" tIns="45720" rIns="91440" bIns="45720" anchor="t"/>
          <a:lstStyle/>
          <a:p>
            <a:r>
              <a:rPr lang="en-US"/>
              <a:t>Questions?</a:t>
            </a:r>
          </a:p>
        </p:txBody>
      </p:sp>
    </p:spTree>
    <p:extLst>
      <p:ext uri="{BB962C8B-B14F-4D97-AF65-F5344CB8AC3E}">
        <p14:creationId xmlns:p14="http://schemas.microsoft.com/office/powerpoint/2010/main" val="367224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0FBC-75BE-ED39-4FDA-9F930886B2D6}"/>
              </a:ext>
            </a:extLst>
          </p:cNvPr>
          <p:cNvSpPr>
            <a:spLocks noGrp="1"/>
          </p:cNvSpPr>
          <p:nvPr>
            <p:ph type="ctrTitle"/>
          </p:nvPr>
        </p:nvSpPr>
        <p:spPr/>
        <p:txBody>
          <a:bodyPr lIns="91440" tIns="45720" rIns="91440" bIns="45720" anchor="t"/>
          <a:lstStyle/>
          <a:p>
            <a:r>
              <a:rPr lang="en-US"/>
              <a:t>Next up in the series:</a:t>
            </a:r>
          </a:p>
        </p:txBody>
      </p:sp>
      <p:sp>
        <p:nvSpPr>
          <p:cNvPr id="3" name="Content Placeholder 2">
            <a:extLst>
              <a:ext uri="{FF2B5EF4-FFF2-40B4-BE49-F238E27FC236}">
                <a16:creationId xmlns:a16="http://schemas.microsoft.com/office/drawing/2014/main" id="{F580AC95-CAE3-7DCD-1058-5C4245CC49EF}"/>
              </a:ext>
            </a:extLst>
          </p:cNvPr>
          <p:cNvSpPr>
            <a:spLocks noGrp="1"/>
          </p:cNvSpPr>
          <p:nvPr>
            <p:ph sz="quarter" idx="10"/>
          </p:nvPr>
        </p:nvSpPr>
        <p:spPr>
          <a:xfrm>
            <a:off x="608012" y="2209800"/>
            <a:ext cx="10360501" cy="3680221"/>
          </a:xfrm>
        </p:spPr>
        <p:txBody>
          <a:bodyPr lIns="91440" tIns="45720" rIns="91440" bIns="45720" anchor="t"/>
          <a:lstStyle/>
          <a:p>
            <a:pPr marL="0" indent="0">
              <a:buNone/>
            </a:pPr>
            <a:endParaRPr lang="en-US" sz="2400" baseline="30000" dirty="0">
              <a:latin typeface="Helvetica"/>
              <a:cs typeface="Helvetica"/>
            </a:endParaRPr>
          </a:p>
          <a:p>
            <a:pPr marL="342900" indent="-342900"/>
            <a:r>
              <a:rPr lang="en-US" dirty="0">
                <a:latin typeface="Helvetica"/>
                <a:cs typeface="Helvetica"/>
              </a:rPr>
              <a:t>March 18</a:t>
            </a:r>
            <a:r>
              <a:rPr lang="en-US" baseline="30000" dirty="0">
                <a:latin typeface="Helvetica"/>
                <a:cs typeface="Helvetica"/>
              </a:rPr>
              <a:t>th</a:t>
            </a:r>
            <a:endParaRPr lang="en-US" dirty="0">
              <a:latin typeface="Helvetica"/>
              <a:cs typeface="Helvetica"/>
            </a:endParaRPr>
          </a:p>
          <a:p>
            <a:pPr marL="742950" lvl="1" indent="-285750">
              <a:buFont typeface="Courier New"/>
              <a:buChar char="o"/>
            </a:pPr>
            <a:r>
              <a:rPr lang="en-US" sz="2400" dirty="0">
                <a:latin typeface="Helvetica"/>
                <a:cs typeface="Helvetica"/>
              </a:rPr>
              <a:t>Accessible PowerPoints</a:t>
            </a:r>
          </a:p>
          <a:p>
            <a:pPr marL="342900" indent="-342900"/>
            <a:r>
              <a:rPr lang="en-US" dirty="0">
                <a:latin typeface="Helvetica"/>
                <a:cs typeface="Helvetica"/>
              </a:rPr>
              <a:t>April 15</a:t>
            </a:r>
            <a:r>
              <a:rPr lang="en-US" baseline="30000" dirty="0">
                <a:latin typeface="Helvetica"/>
                <a:cs typeface="Helvetica"/>
              </a:rPr>
              <a:t>th</a:t>
            </a:r>
            <a:r>
              <a:rPr lang="en-US" dirty="0">
                <a:latin typeface="Helvetica"/>
                <a:cs typeface="Helvetica"/>
              </a:rPr>
              <a:t> </a:t>
            </a:r>
          </a:p>
          <a:p>
            <a:pPr marL="742950" lvl="1" indent="-285750">
              <a:buFont typeface="Courier New"/>
              <a:buChar char="o"/>
            </a:pPr>
            <a:r>
              <a:rPr lang="en-US" sz="2400" dirty="0">
                <a:latin typeface="Helvetica"/>
                <a:cs typeface="Helvetica"/>
              </a:rPr>
              <a:t>Accessible PDFs</a:t>
            </a:r>
          </a:p>
          <a:p>
            <a:pPr marL="0" indent="0">
              <a:buNone/>
            </a:pPr>
            <a:endParaRPr lang="en-US">
              <a:cs typeface="Helvetica"/>
            </a:endParaRPr>
          </a:p>
        </p:txBody>
      </p:sp>
    </p:spTree>
    <p:extLst>
      <p:ext uri="{BB962C8B-B14F-4D97-AF65-F5344CB8AC3E}">
        <p14:creationId xmlns:p14="http://schemas.microsoft.com/office/powerpoint/2010/main" val="186805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0977A-D52A-E399-3AB4-4132B2516AEC}"/>
              </a:ext>
            </a:extLst>
          </p:cNvPr>
          <p:cNvSpPr>
            <a:spLocks noGrp="1"/>
          </p:cNvSpPr>
          <p:nvPr>
            <p:ph type="ctrTitle"/>
          </p:nvPr>
        </p:nvSpPr>
        <p:spPr/>
        <p:txBody>
          <a:bodyPr lIns="91440" tIns="45720" rIns="91440" bIns="45720" anchor="t"/>
          <a:lstStyle/>
          <a:p>
            <a:r>
              <a:rPr lang="en-US" dirty="0"/>
              <a:t>Understanding Word Accessibility</a:t>
            </a:r>
          </a:p>
        </p:txBody>
      </p:sp>
      <p:sp>
        <p:nvSpPr>
          <p:cNvPr id="3" name="Content Placeholder 2">
            <a:extLst>
              <a:ext uri="{FF2B5EF4-FFF2-40B4-BE49-F238E27FC236}">
                <a16:creationId xmlns:a16="http://schemas.microsoft.com/office/drawing/2014/main" id="{E8832BA9-63C7-5DFF-65B0-A2BDA6D9E43F}"/>
              </a:ext>
            </a:extLst>
          </p:cNvPr>
          <p:cNvSpPr>
            <a:spLocks noGrp="1"/>
          </p:cNvSpPr>
          <p:nvPr>
            <p:ph sz="quarter" idx="10"/>
          </p:nvPr>
        </p:nvSpPr>
        <p:spPr>
          <a:xfrm>
            <a:off x="1446212" y="2286000"/>
            <a:ext cx="8305801" cy="3276600"/>
          </a:xfrm>
        </p:spPr>
        <p:txBody>
          <a:bodyPr lIns="91440" tIns="45720" rIns="91440" bIns="45720" anchor="t"/>
          <a:lstStyle/>
          <a:p>
            <a:pPr marL="342900" indent="-342900">
              <a:buFont typeface="Arial"/>
              <a:buChar char="•"/>
            </a:pPr>
            <a:r>
              <a:rPr lang="en-US" sz="2800" dirty="0">
                <a:latin typeface="Helvetica"/>
                <a:cs typeface="Helvetica"/>
              </a:rPr>
              <a:t>Creating content that is accessible to all users</a:t>
            </a:r>
          </a:p>
          <a:p>
            <a:pPr marL="342900" indent="-342900">
              <a:buFont typeface="Arial"/>
              <a:buChar char="•"/>
            </a:pPr>
            <a:r>
              <a:rPr lang="en-US" sz="2800" dirty="0">
                <a:latin typeface="Helvetica"/>
                <a:cs typeface="Helvetica"/>
              </a:rPr>
              <a:t>Accessibility of all elements</a:t>
            </a:r>
            <a:endParaRPr lang="en-US" sz="2800" dirty="0">
              <a:cs typeface="Helvetica"/>
            </a:endParaRPr>
          </a:p>
          <a:p>
            <a:pPr marL="742950" lvl="1" indent="-285750">
              <a:buFont typeface="Courier New"/>
              <a:buChar char="o"/>
            </a:pPr>
            <a:r>
              <a:rPr lang="en-US" sz="2400" dirty="0">
                <a:latin typeface="Helvetica"/>
                <a:cs typeface="Helvetica"/>
              </a:rPr>
              <a:t>Document structure</a:t>
            </a:r>
          </a:p>
          <a:p>
            <a:pPr marL="742950" lvl="1" indent="-285750">
              <a:buFont typeface="Courier New"/>
              <a:buChar char="o"/>
            </a:pPr>
            <a:r>
              <a:rPr lang="en-US" sz="2400">
                <a:latin typeface="Helvetica"/>
                <a:cs typeface="Helvetica"/>
              </a:rPr>
              <a:t>Images</a:t>
            </a:r>
            <a:endParaRPr lang="en-US" sz="2400" dirty="0">
              <a:cs typeface="Helvetica"/>
            </a:endParaRPr>
          </a:p>
          <a:p>
            <a:pPr marL="742950" lvl="1" indent="-285750">
              <a:buFont typeface="Courier New"/>
              <a:buChar char="o"/>
            </a:pPr>
            <a:r>
              <a:rPr lang="en-US" sz="2400" dirty="0">
                <a:latin typeface="Helvetica"/>
                <a:cs typeface="Helvetica"/>
              </a:rPr>
              <a:t>Hyperlinks</a:t>
            </a:r>
          </a:p>
          <a:p>
            <a:pPr marL="742950" lvl="1" indent="-285750">
              <a:buFont typeface="Courier New"/>
              <a:buChar char="o"/>
            </a:pPr>
            <a:r>
              <a:rPr lang="en-US" sz="2400" dirty="0">
                <a:latin typeface="Helvetica"/>
                <a:cs typeface="Helvetica"/>
              </a:rPr>
              <a:t>Lists</a:t>
            </a:r>
          </a:p>
          <a:p>
            <a:pPr marL="742950" lvl="1" indent="-285750">
              <a:buFont typeface="Courier New"/>
              <a:buChar char="o"/>
            </a:pPr>
            <a:r>
              <a:rPr lang="en-US" sz="2400" dirty="0">
                <a:latin typeface="Helvetica"/>
                <a:cs typeface="Helvetica"/>
              </a:rPr>
              <a:t>Tables</a:t>
            </a:r>
          </a:p>
        </p:txBody>
      </p:sp>
    </p:spTree>
    <p:extLst>
      <p:ext uri="{BB962C8B-B14F-4D97-AF65-F5344CB8AC3E}">
        <p14:creationId xmlns:p14="http://schemas.microsoft.com/office/powerpoint/2010/main" val="302034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shot of an inaccessible word document in Blackboard showing accessibility score and a red circle to emphasize All issues">
            <a:extLst>
              <a:ext uri="{FF2B5EF4-FFF2-40B4-BE49-F238E27FC236}">
                <a16:creationId xmlns:a16="http://schemas.microsoft.com/office/drawing/2014/main" id="{6DFE7823-FE22-3D6B-9638-31BFB18590C8}"/>
              </a:ext>
            </a:extLst>
          </p:cNvPr>
          <p:cNvPicPr>
            <a:picLocks noGrp="1" noRot="1" noChangeAspect="1" noMove="1" noResize="1" noEditPoints="1" noAdjustHandles="1" noChangeArrowheads="1" noChangeShapeType="1" noCrop="1"/>
          </p:cNvPicPr>
          <p:nvPr/>
        </p:nvPicPr>
        <p:blipFill>
          <a:blip r:embed="rId3"/>
          <a:srcRect l="6864" t="8890" b="3320"/>
          <a:stretch/>
        </p:blipFill>
        <p:spPr>
          <a:xfrm>
            <a:off x="4646612" y="2514600"/>
            <a:ext cx="7313613" cy="3878230"/>
          </a:xfrm>
          <a:prstGeom prst="rect">
            <a:avLst/>
          </a:prstGeom>
        </p:spPr>
      </p:pic>
      <p:sp>
        <p:nvSpPr>
          <p:cNvPr id="2" name="Title 1">
            <a:extLst>
              <a:ext uri="{FF2B5EF4-FFF2-40B4-BE49-F238E27FC236}">
                <a16:creationId xmlns:a16="http://schemas.microsoft.com/office/drawing/2014/main" id="{F0225116-C41B-1E5E-9822-8C84844AEA9A}"/>
              </a:ext>
            </a:extLst>
          </p:cNvPr>
          <p:cNvSpPr>
            <a:spLocks noGrp="1"/>
          </p:cNvSpPr>
          <p:nvPr>
            <p:ph type="ctrTitle"/>
          </p:nvPr>
        </p:nvSpPr>
        <p:spPr>
          <a:xfrm>
            <a:off x="490151" y="607417"/>
            <a:ext cx="10360501" cy="993772"/>
          </a:xfrm>
        </p:spPr>
        <p:txBody>
          <a:bodyPr/>
          <a:lstStyle/>
          <a:p>
            <a:r>
              <a:rPr lang="en-US"/>
              <a:t>Inaccessible Doc in Blackboard</a:t>
            </a:r>
          </a:p>
        </p:txBody>
      </p:sp>
      <p:pic>
        <p:nvPicPr>
          <p:cNvPr id="5" name="Content Placeholder 4" descr="Screenshot of inaccssible document in Blackboard showing the accessibility score.">
            <a:extLst>
              <a:ext uri="{FF2B5EF4-FFF2-40B4-BE49-F238E27FC236}">
                <a16:creationId xmlns:a16="http://schemas.microsoft.com/office/drawing/2014/main" id="{93F66983-5FB9-93F9-16CD-51C1C9E5948F}"/>
              </a:ext>
            </a:extLst>
          </p:cNvPr>
          <p:cNvPicPr>
            <a:picLocks noGrp="1" noRot="1" noChangeAspect="1" noMove="1" noResize="1" noEditPoints="1" noAdjustHandles="1" noChangeArrowheads="1" noChangeShapeType="1" noCrop="1"/>
          </p:cNvPicPr>
          <p:nvPr>
            <p:ph sz="quarter" idx="10"/>
          </p:nvPr>
        </p:nvPicPr>
        <p:blipFill>
          <a:blip r:embed="rId4"/>
          <a:srcRect l="5253" t="8163" b="4082"/>
          <a:stretch/>
        </p:blipFill>
        <p:spPr>
          <a:xfrm>
            <a:off x="379412" y="1774822"/>
            <a:ext cx="6142888" cy="3200400"/>
          </a:xfrm>
        </p:spPr>
      </p:pic>
      <p:sp>
        <p:nvSpPr>
          <p:cNvPr id="6" name="Oval 5">
            <a:extLst>
              <a:ext uri="{FF2B5EF4-FFF2-40B4-BE49-F238E27FC236}">
                <a16:creationId xmlns:a16="http://schemas.microsoft.com/office/drawing/2014/main" id="{CBEB80A4-5A8C-2A4B-470C-821BC1AD6CA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bwMode="auto">
          <a:xfrm>
            <a:off x="5027612" y="2555872"/>
            <a:ext cx="533400" cy="56832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Oval 8">
            <a:extLst>
              <a:ext uri="{FF2B5EF4-FFF2-40B4-BE49-F238E27FC236}">
                <a16:creationId xmlns:a16="http://schemas.microsoft.com/office/drawing/2014/main" id="{71DC1402-384D-EF2B-213E-DFC8A18AE95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bwMode="auto">
          <a:xfrm>
            <a:off x="10985373" y="3222622"/>
            <a:ext cx="974852" cy="56832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9402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2A25-5E76-3AE2-1697-2A80F8D0C49C}"/>
              </a:ext>
            </a:extLst>
          </p:cNvPr>
          <p:cNvSpPr>
            <a:spLocks noGrp="1"/>
          </p:cNvSpPr>
          <p:nvPr>
            <p:ph type="ctrTitle"/>
          </p:nvPr>
        </p:nvSpPr>
        <p:spPr/>
        <p:txBody>
          <a:bodyPr/>
          <a:lstStyle/>
          <a:p>
            <a:r>
              <a:rPr lang="en-US"/>
              <a:t>File Metadata</a:t>
            </a:r>
            <a:r>
              <a:rPr lang="en-US" dirty="0"/>
              <a:t>	</a:t>
            </a:r>
          </a:p>
        </p:txBody>
      </p:sp>
      <p:sp>
        <p:nvSpPr>
          <p:cNvPr id="3" name="Content Placeholder 2">
            <a:extLst>
              <a:ext uri="{FF2B5EF4-FFF2-40B4-BE49-F238E27FC236}">
                <a16:creationId xmlns:a16="http://schemas.microsoft.com/office/drawing/2014/main" id="{F9B636AF-F5B9-D408-90F4-E57EF8441A15}"/>
              </a:ext>
            </a:extLst>
          </p:cNvPr>
          <p:cNvSpPr>
            <a:spLocks noGrp="1"/>
          </p:cNvSpPr>
          <p:nvPr>
            <p:ph sz="quarter" idx="10"/>
          </p:nvPr>
        </p:nvSpPr>
        <p:spPr/>
        <p:txBody>
          <a:bodyPr lIns="91440" tIns="45720" rIns="91440" bIns="45720" anchor="t"/>
          <a:lstStyle/>
          <a:p>
            <a:pPr marL="342900" indent="-342900"/>
            <a:r>
              <a:rPr lang="en-US">
                <a:latin typeface="Helvetica"/>
                <a:cs typeface="Helvetica"/>
              </a:rPr>
              <a:t>Add clear title and filename</a:t>
            </a:r>
            <a:endParaRPr lang="en-US" dirty="0">
              <a:cs typeface="Helvetica" pitchFamily="2" charset="0"/>
            </a:endParaRPr>
          </a:p>
          <a:p>
            <a:pPr marL="342900" indent="-342900"/>
            <a:r>
              <a:rPr lang="en-US" dirty="0">
                <a:latin typeface="Helvetica"/>
                <a:cs typeface="Helvetica"/>
              </a:rPr>
              <a:t>Identify the </a:t>
            </a:r>
            <a:r>
              <a:rPr lang="en-US">
                <a:latin typeface="Helvetica"/>
                <a:cs typeface="Helvetica"/>
              </a:rPr>
              <a:t>document language</a:t>
            </a:r>
            <a:endParaRPr lang="en-US" dirty="0">
              <a:cs typeface="Helvetica" pitchFamily="2" charset="0"/>
            </a:endParaRPr>
          </a:p>
        </p:txBody>
      </p:sp>
    </p:spTree>
    <p:extLst>
      <p:ext uri="{BB962C8B-B14F-4D97-AF65-F5344CB8AC3E}">
        <p14:creationId xmlns:p14="http://schemas.microsoft.com/office/powerpoint/2010/main" val="96076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01F3-55D4-2E59-BB94-9D9562C679BD}"/>
              </a:ext>
            </a:extLst>
          </p:cNvPr>
          <p:cNvSpPr>
            <a:spLocks noGrp="1"/>
          </p:cNvSpPr>
          <p:nvPr>
            <p:ph type="ctrTitle"/>
          </p:nvPr>
        </p:nvSpPr>
        <p:spPr/>
        <p:txBody>
          <a:bodyPr/>
          <a:lstStyle/>
          <a:p>
            <a:r>
              <a:rPr lang="en-US" dirty="0"/>
              <a:t>Headings</a:t>
            </a:r>
          </a:p>
        </p:txBody>
      </p:sp>
      <p:sp>
        <p:nvSpPr>
          <p:cNvPr id="3" name="Content Placeholder 2">
            <a:extLst>
              <a:ext uri="{FF2B5EF4-FFF2-40B4-BE49-F238E27FC236}">
                <a16:creationId xmlns:a16="http://schemas.microsoft.com/office/drawing/2014/main" id="{929684C8-DA10-6070-9DE7-A1B3FF126706}"/>
              </a:ext>
            </a:extLst>
          </p:cNvPr>
          <p:cNvSpPr>
            <a:spLocks noGrp="1"/>
          </p:cNvSpPr>
          <p:nvPr>
            <p:ph sz="quarter" idx="10"/>
          </p:nvPr>
        </p:nvSpPr>
        <p:spPr/>
        <p:txBody>
          <a:bodyPr lIns="91440" tIns="45720" rIns="91440" bIns="45720" anchor="t"/>
          <a:lstStyle/>
          <a:p>
            <a:pPr marL="342900" indent="-342900"/>
            <a:r>
              <a:rPr lang="en-US" dirty="0"/>
              <a:t>Heading 1 – Title of the document</a:t>
            </a:r>
            <a:endParaRPr lang="en-US"/>
          </a:p>
          <a:p>
            <a:pPr marL="342900" indent="-342900"/>
            <a:r>
              <a:rPr lang="en-US" dirty="0"/>
              <a:t>Heading 2 – Major section titles</a:t>
            </a:r>
            <a:endParaRPr lang="en-US" dirty="0">
              <a:cs typeface="Helvetica" pitchFamily="2" charset="0"/>
            </a:endParaRPr>
          </a:p>
          <a:p>
            <a:pPr marL="342900" indent="-342900"/>
            <a:r>
              <a:rPr lang="en-US" dirty="0">
                <a:latin typeface="Helvetica"/>
                <a:cs typeface="Helvetica"/>
              </a:rPr>
              <a:t>Headings 3-6 – Subsections</a:t>
            </a:r>
          </a:p>
          <a:p>
            <a:pPr marL="342900" indent="-342900"/>
            <a:r>
              <a:rPr lang="en-US" dirty="0">
                <a:latin typeface="Helvetica"/>
                <a:cs typeface="Helvetica"/>
              </a:rPr>
              <a:t>Do not use "Title" as a heading</a:t>
            </a:r>
            <a:endParaRPr lang="en-US" dirty="0">
              <a:cs typeface="Helvetica"/>
            </a:endParaRPr>
          </a:p>
        </p:txBody>
      </p:sp>
    </p:spTree>
    <p:extLst>
      <p:ext uri="{BB962C8B-B14F-4D97-AF65-F5344CB8AC3E}">
        <p14:creationId xmlns:p14="http://schemas.microsoft.com/office/powerpoint/2010/main" val="100464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F43C-ADD6-18E1-8243-07DDDB967A4A}"/>
              </a:ext>
            </a:extLst>
          </p:cNvPr>
          <p:cNvSpPr>
            <a:spLocks noGrp="1"/>
          </p:cNvSpPr>
          <p:nvPr>
            <p:ph type="ctrTitle"/>
          </p:nvPr>
        </p:nvSpPr>
        <p:spPr/>
        <p:txBody>
          <a:bodyPr/>
          <a:lstStyle/>
          <a:p>
            <a:r>
              <a:rPr lang="en-US" dirty="0"/>
              <a:t>Images or Other visual Elements			</a:t>
            </a:r>
          </a:p>
        </p:txBody>
      </p:sp>
      <p:sp>
        <p:nvSpPr>
          <p:cNvPr id="3" name="Content Placeholder 2">
            <a:extLst>
              <a:ext uri="{FF2B5EF4-FFF2-40B4-BE49-F238E27FC236}">
                <a16:creationId xmlns:a16="http://schemas.microsoft.com/office/drawing/2014/main" id="{1E8409D7-82BA-C59A-3377-E0F4C6FA4BAC}"/>
              </a:ext>
            </a:extLst>
          </p:cNvPr>
          <p:cNvSpPr>
            <a:spLocks noGrp="1"/>
          </p:cNvSpPr>
          <p:nvPr>
            <p:ph sz="quarter" idx="10"/>
          </p:nvPr>
        </p:nvSpPr>
        <p:spPr/>
        <p:txBody>
          <a:bodyPr/>
          <a:lstStyle/>
          <a:p>
            <a:r>
              <a:rPr lang="en-US" dirty="0"/>
              <a:t>Figures, graphs, graphics, </a:t>
            </a:r>
          </a:p>
          <a:p>
            <a:r>
              <a:rPr lang="en-US" dirty="0"/>
              <a:t>Add alternative texts for all visual elements</a:t>
            </a:r>
          </a:p>
          <a:p>
            <a:r>
              <a:rPr lang="en-US" dirty="0"/>
              <a:t>Label decorative images as “decorative” in the alternative text</a:t>
            </a:r>
          </a:p>
          <a:p>
            <a:r>
              <a:rPr lang="en-US" dirty="0"/>
              <a:t>Ensure sufficient color contrast in all visual elements</a:t>
            </a:r>
          </a:p>
          <a:p>
            <a:r>
              <a:rPr lang="en-US" dirty="0"/>
              <a:t>Add descriptions for complex images</a:t>
            </a:r>
          </a:p>
          <a:p>
            <a:r>
              <a:rPr lang="en-US" dirty="0"/>
              <a:t>Avoid text boxes</a:t>
            </a:r>
          </a:p>
        </p:txBody>
      </p:sp>
    </p:spTree>
    <p:extLst>
      <p:ext uri="{BB962C8B-B14F-4D97-AF65-F5344CB8AC3E}">
        <p14:creationId xmlns:p14="http://schemas.microsoft.com/office/powerpoint/2010/main" val="405796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156E-01A0-490F-327A-EF18EB1FF99B}"/>
              </a:ext>
            </a:extLst>
          </p:cNvPr>
          <p:cNvSpPr>
            <a:spLocks noGrp="1"/>
          </p:cNvSpPr>
          <p:nvPr>
            <p:ph type="ctrTitle"/>
          </p:nvPr>
        </p:nvSpPr>
        <p:spPr/>
        <p:txBody>
          <a:bodyPr/>
          <a:lstStyle/>
          <a:p>
            <a:r>
              <a:rPr lang="en-US" dirty="0"/>
              <a:t>Hyperlinks</a:t>
            </a:r>
          </a:p>
        </p:txBody>
      </p:sp>
      <p:sp>
        <p:nvSpPr>
          <p:cNvPr id="3" name="Content Placeholder 2">
            <a:extLst>
              <a:ext uri="{FF2B5EF4-FFF2-40B4-BE49-F238E27FC236}">
                <a16:creationId xmlns:a16="http://schemas.microsoft.com/office/drawing/2014/main" id="{C1653602-4E52-358A-D153-E61DE3289568}"/>
              </a:ext>
            </a:extLst>
          </p:cNvPr>
          <p:cNvSpPr>
            <a:spLocks noGrp="1"/>
          </p:cNvSpPr>
          <p:nvPr>
            <p:ph sz="quarter" idx="10"/>
          </p:nvPr>
        </p:nvSpPr>
        <p:spPr/>
        <p:txBody>
          <a:bodyPr/>
          <a:lstStyle/>
          <a:p>
            <a:r>
              <a:rPr lang="en-US" dirty="0"/>
              <a:t>Use descriptive text for the link</a:t>
            </a:r>
          </a:p>
          <a:p>
            <a:r>
              <a:rPr lang="en-US" dirty="0"/>
              <a:t>Make links stand out (typically blue and underlined)</a:t>
            </a:r>
          </a:p>
          <a:p>
            <a:r>
              <a:rPr lang="en-US" dirty="0"/>
              <a:t>If you expect users to print the document, include both the full hyperlink text and descriptive link text</a:t>
            </a:r>
          </a:p>
          <a:p>
            <a:r>
              <a:rPr lang="en-US" dirty="0"/>
              <a:t>Example:</a:t>
            </a:r>
          </a:p>
          <a:p>
            <a:pPr lvl="1"/>
            <a:r>
              <a:rPr lang="en-US" dirty="0">
                <a:solidFill>
                  <a:schemeClr val="accent6">
                    <a:lumMod val="75000"/>
                  </a:schemeClr>
                </a:solidFill>
                <a:hlinkClick r:id="rId2">
                  <a:extLst>
                    <a:ext uri="{A12FA001-AC4F-418D-AE19-62706E023703}">
                      <ahyp:hlinkClr xmlns:ahyp="http://schemas.microsoft.com/office/drawing/2018/hyperlinkcolor" val="tx"/>
                    </a:ext>
                  </a:extLst>
                </a:hlinkClick>
              </a:rPr>
              <a:t>https://www.esf.edu/open-academy/professional-development/green-building/</a:t>
            </a:r>
            <a:endParaRPr lang="en-US" dirty="0">
              <a:solidFill>
                <a:schemeClr val="accent6">
                  <a:lumMod val="75000"/>
                </a:schemeClr>
              </a:solidFill>
            </a:endParaRPr>
          </a:p>
          <a:p>
            <a:pPr lvl="1"/>
            <a:r>
              <a:rPr lang="en-US" dirty="0">
                <a:solidFill>
                  <a:schemeClr val="accent6">
                    <a:lumMod val="75000"/>
                  </a:schemeClr>
                </a:solidFill>
                <a:hlinkClick r:id="rId2">
                  <a:extLst>
                    <a:ext uri="{A12FA001-AC4F-418D-AE19-62706E023703}">
                      <ahyp:hlinkClr xmlns:ahyp="http://schemas.microsoft.com/office/drawing/2018/hyperlinkcolor" val="tx"/>
                    </a:ext>
                  </a:extLst>
                </a:hlinkClick>
              </a:rPr>
              <a:t>Green Building Conference</a:t>
            </a:r>
            <a:endParaRPr lang="en-US" dirty="0">
              <a:solidFill>
                <a:schemeClr val="accent6">
                  <a:lumMod val="75000"/>
                </a:schemeClr>
              </a:solidFill>
            </a:endParaRPr>
          </a:p>
        </p:txBody>
      </p:sp>
    </p:spTree>
    <p:extLst>
      <p:ext uri="{BB962C8B-B14F-4D97-AF65-F5344CB8AC3E}">
        <p14:creationId xmlns:p14="http://schemas.microsoft.com/office/powerpoint/2010/main" val="39243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0D3B-562A-82E3-5E03-AF21D9974BEA}"/>
              </a:ext>
            </a:extLst>
          </p:cNvPr>
          <p:cNvSpPr>
            <a:spLocks noGrp="1"/>
          </p:cNvSpPr>
          <p:nvPr>
            <p:ph type="ctrTitle"/>
          </p:nvPr>
        </p:nvSpPr>
        <p:spPr/>
        <p:txBody>
          <a:bodyPr/>
          <a:lstStyle/>
          <a:p>
            <a:r>
              <a:rPr lang="en-US" dirty="0"/>
              <a:t>Text Styling</a:t>
            </a:r>
          </a:p>
        </p:txBody>
      </p:sp>
      <p:sp>
        <p:nvSpPr>
          <p:cNvPr id="3" name="Content Placeholder 2">
            <a:extLst>
              <a:ext uri="{FF2B5EF4-FFF2-40B4-BE49-F238E27FC236}">
                <a16:creationId xmlns:a16="http://schemas.microsoft.com/office/drawing/2014/main" id="{777A46AE-D7B8-941E-8A6A-FFAD050BFB57}"/>
              </a:ext>
            </a:extLst>
          </p:cNvPr>
          <p:cNvSpPr>
            <a:spLocks noGrp="1"/>
          </p:cNvSpPr>
          <p:nvPr>
            <p:ph sz="quarter" idx="10"/>
          </p:nvPr>
        </p:nvSpPr>
        <p:spPr/>
        <p:txBody>
          <a:bodyPr/>
          <a:lstStyle/>
          <a:p>
            <a:r>
              <a:rPr lang="en-US" dirty="0"/>
              <a:t>Use a minimum of 12-point font </a:t>
            </a:r>
          </a:p>
          <a:p>
            <a:r>
              <a:rPr lang="en-US" dirty="0"/>
              <a:t>Use simple fonts, preferably sans serif fonts  (e.g., Arial, Veranda, or Helvetica)</a:t>
            </a:r>
          </a:p>
          <a:p>
            <a:r>
              <a:rPr lang="en-US" dirty="0"/>
              <a:t>Avoid using all caps</a:t>
            </a:r>
          </a:p>
          <a:p>
            <a:endParaRPr lang="en-US" dirty="0"/>
          </a:p>
        </p:txBody>
      </p:sp>
    </p:spTree>
    <p:extLst>
      <p:ext uri="{BB962C8B-B14F-4D97-AF65-F5344CB8AC3E}">
        <p14:creationId xmlns:p14="http://schemas.microsoft.com/office/powerpoint/2010/main" val="143480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EF60-42A8-17E8-81F5-B085C46D3A7C}"/>
              </a:ext>
            </a:extLst>
          </p:cNvPr>
          <p:cNvSpPr>
            <a:spLocks noGrp="1"/>
          </p:cNvSpPr>
          <p:nvPr>
            <p:ph type="ctrTitle"/>
          </p:nvPr>
        </p:nvSpPr>
        <p:spPr/>
        <p:txBody>
          <a:bodyPr/>
          <a:lstStyle/>
          <a:p>
            <a:r>
              <a:rPr lang="en-US" dirty="0"/>
              <a:t>Tables</a:t>
            </a:r>
          </a:p>
        </p:txBody>
      </p:sp>
      <p:sp>
        <p:nvSpPr>
          <p:cNvPr id="3" name="Content Placeholder 2">
            <a:extLst>
              <a:ext uri="{FF2B5EF4-FFF2-40B4-BE49-F238E27FC236}">
                <a16:creationId xmlns:a16="http://schemas.microsoft.com/office/drawing/2014/main" id="{33E71E99-29A5-1719-D578-B66F659EE15F}"/>
              </a:ext>
            </a:extLst>
          </p:cNvPr>
          <p:cNvSpPr>
            <a:spLocks noGrp="1"/>
          </p:cNvSpPr>
          <p:nvPr>
            <p:ph sz="quarter" idx="10"/>
          </p:nvPr>
        </p:nvSpPr>
        <p:spPr/>
        <p:txBody>
          <a:bodyPr lIns="91440" tIns="45720" rIns="91440" bIns="45720" anchor="t"/>
          <a:lstStyle/>
          <a:p>
            <a:pPr marL="342900" indent="-342900"/>
            <a:r>
              <a:rPr lang="en-US" dirty="0">
                <a:latin typeface="Helvetica"/>
                <a:cs typeface="Helvetica"/>
              </a:rPr>
              <a:t>Use "Insert Table" tool. Do not use "Draw Table" tool</a:t>
            </a:r>
            <a:endParaRPr lang="en-US" dirty="0"/>
          </a:p>
          <a:p>
            <a:pPr marL="342900" indent="-342900"/>
            <a:r>
              <a:rPr lang="en-US" dirty="0">
                <a:latin typeface="Helvetica"/>
                <a:cs typeface="Helvetica"/>
              </a:rPr>
              <a:t>Set heading rows or columns to label data in the table</a:t>
            </a:r>
            <a:endParaRPr lang="en-US" dirty="0"/>
          </a:p>
          <a:p>
            <a:pPr marL="342900" indent="-342900"/>
            <a:r>
              <a:rPr lang="en-US" dirty="0">
                <a:latin typeface="Helvetica"/>
                <a:cs typeface="Helvetica"/>
              </a:rPr>
              <a:t>Provide Alt Text for the table</a:t>
            </a:r>
          </a:p>
          <a:p>
            <a:pPr marL="342900" indent="-342900"/>
            <a:r>
              <a:rPr lang="en-US" dirty="0"/>
              <a:t>Avoid complex tables with multiple heading rows</a:t>
            </a:r>
            <a:endParaRPr lang="en-US" dirty="0">
              <a:cs typeface="Helvetica" pitchFamily="2" charset="0"/>
            </a:endParaRPr>
          </a:p>
          <a:p>
            <a:pPr marL="342900" indent="-342900"/>
            <a:r>
              <a:rPr lang="en-US" dirty="0"/>
              <a:t>Do not use tables for layout purposes</a:t>
            </a:r>
            <a:endParaRPr lang="en-US" dirty="0">
              <a:cs typeface="Helvetica" pitchFamily="2" charset="0"/>
            </a:endParaRPr>
          </a:p>
          <a:p>
            <a:pPr marL="342900" indent="-342900"/>
            <a:endParaRPr lang="en-US" dirty="0">
              <a:cs typeface="Helvetica" pitchFamily="2" charset="0"/>
            </a:endParaRPr>
          </a:p>
        </p:txBody>
      </p:sp>
    </p:spTree>
    <p:extLst>
      <p:ext uri="{BB962C8B-B14F-4D97-AF65-F5344CB8AC3E}">
        <p14:creationId xmlns:p14="http://schemas.microsoft.com/office/powerpoint/2010/main" val="173131343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2D53BCC5D1324EA567D24BF54CF017" ma:contentTypeVersion="26" ma:contentTypeDescription="Create a new document." ma:contentTypeScope="" ma:versionID="0baff45272a57da34978ec7abdaeca4b">
  <xsd:schema xmlns:xsd="http://www.w3.org/2001/XMLSchema" xmlns:xs="http://www.w3.org/2001/XMLSchema" xmlns:p="http://schemas.microsoft.com/office/2006/metadata/properties" xmlns:ns1="http://schemas.microsoft.com/sharepoint/v3" xmlns:ns2="31e71ef6-fbd0-474b-bc84-89df7c4ee61c" xmlns:ns3="7d623cba-73c4-45e4-adc8-5c7561e6004d" targetNamespace="http://schemas.microsoft.com/office/2006/metadata/properties" ma:root="true" ma:fieldsID="2d7f901d8afea111a7282e3f908669c6" ns1:_="" ns2:_="" ns3:_="">
    <xsd:import namespace="http://schemas.microsoft.com/sharepoint/v3"/>
    <xsd:import namespace="31e71ef6-fbd0-474b-bc84-89df7c4ee61c"/>
    <xsd:import namespace="7d623cba-73c4-45e4-adc8-5c7561e600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PetitionType" minOccurs="0"/>
                <xsd:element ref="ns2:AdvisorApproved" minOccurs="0"/>
                <xsd:element ref="ns2:CurriculumCoordinatorApproved" minOccurs="0"/>
                <xsd:element ref="ns2:OADirectorApproved" minOccurs="0"/>
                <xsd:element ref="ns2:FiledwithRegistrar"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e71ef6-fbd0-474b-bc84-89df7c4ee6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f4328e7-28b0-429a-9513-f28d67f53f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PetitionType" ma:index="27" nillable="true" ma:displayName="Petition Type" ma:format="Dropdown" ma:internalName="PetitionType">
      <xsd:simpleType>
        <xsd:restriction base="dms:Choice">
          <xsd:enumeration value="Petition to the Faculty"/>
          <xsd:enumeration value="Transfer Credit"/>
          <xsd:enumeration value="Study Abroad Application"/>
          <xsd:enumeration value="Minor Application"/>
        </xsd:restriction>
      </xsd:simpleType>
    </xsd:element>
    <xsd:element name="AdvisorApproved" ma:index="28" nillable="true" ma:displayName="Advisor Approved" ma:default="0" ma:format="Dropdown" ma:internalName="AdvisorApproved">
      <xsd:simpleType>
        <xsd:restriction base="dms:Boolean"/>
      </xsd:simpleType>
    </xsd:element>
    <xsd:element name="CurriculumCoordinatorApproved" ma:index="29" nillable="true" ma:displayName="Curriculum Coordinator Approved" ma:default="0" ma:format="Dropdown" ma:internalName="CurriculumCoordinatorApproved">
      <xsd:simpleType>
        <xsd:restriction base="dms:Boolean"/>
      </xsd:simpleType>
    </xsd:element>
    <xsd:element name="OADirectorApproved" ma:index="30" nillable="true" ma:displayName="OA Director Approved" ma:default="0" ma:format="Dropdown" ma:internalName="OADirectorApproved">
      <xsd:simpleType>
        <xsd:restriction base="dms:Boolean"/>
      </xsd:simpleType>
    </xsd:element>
    <xsd:element name="FiledwithRegistrar" ma:index="31" nillable="true" ma:displayName="Filed as indicated (esfgrad@esf.edu or otherwise)" ma:format="DateOnly" ma:internalName="FiledwithRegistrar">
      <xsd:simpleType>
        <xsd:restriction base="dms:DateTime"/>
      </xsd:simpleType>
    </xsd:element>
    <xsd:element name="_Flow_SignoffStatus" ma:index="32" nillable="true" ma:displayName="Sign-off status" ma:internalName="Sign_x002d_off_x0020_status">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623cba-73c4-45e4-adc8-5c7561e600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c370f53-9bf8-489b-8501-026803a38f08}" ma:internalName="TaxCatchAll" ma:showField="CatchAllData" ma:web="7d623cba-73c4-45e4-adc8-5c7561e600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AdvisorApproved xmlns="31e71ef6-fbd0-474b-bc84-89df7c4ee61c">false</AdvisorApproved>
    <PetitionType xmlns="31e71ef6-fbd0-474b-bc84-89df7c4ee61c" xsi:nil="true"/>
    <OADirectorApproved xmlns="31e71ef6-fbd0-474b-bc84-89df7c4ee61c">false</OADirectorApproved>
    <FiledwithRegistrar xmlns="31e71ef6-fbd0-474b-bc84-89df7c4ee61c" xsi:nil="true"/>
    <lcf76f155ced4ddcb4097134ff3c332f xmlns="31e71ef6-fbd0-474b-bc84-89df7c4ee61c">
      <Terms xmlns="http://schemas.microsoft.com/office/infopath/2007/PartnerControls"/>
    </lcf76f155ced4ddcb4097134ff3c332f>
    <_ip_UnifiedCompliancePolicyProperties xmlns="http://schemas.microsoft.com/sharepoint/v3" xsi:nil="true"/>
    <_Flow_SignoffStatus xmlns="31e71ef6-fbd0-474b-bc84-89df7c4ee61c" xsi:nil="true"/>
    <CurriculumCoordinatorApproved xmlns="31e71ef6-fbd0-474b-bc84-89df7c4ee61c">false</CurriculumCoordinatorApproved>
    <TaxCatchAll xmlns="7d623cba-73c4-45e4-adc8-5c7561e6004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A71B8F-AC9E-41ED-90B0-64A23BF9DD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e71ef6-fbd0-474b-bc84-89df7c4ee61c"/>
    <ds:schemaRef ds:uri="7d623cba-73c4-45e4-adc8-5c7561e600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A0BBB7-D91F-477A-9AEC-9251A81DC33C}">
  <ds:schemaRefs>
    <ds:schemaRef ds:uri="http://schemas.microsoft.com/office/2006/documentManagement/types"/>
    <ds:schemaRef ds:uri="http://schemas.microsoft.com/office/2006/metadata/properties"/>
    <ds:schemaRef ds:uri="7d623cba-73c4-45e4-adc8-5c7561e6004d"/>
    <ds:schemaRef ds:uri="31e71ef6-fbd0-474b-bc84-89df7c4ee61c"/>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http://schemas.microsoft.com/sharepoint/v3"/>
    <ds:schemaRef ds:uri="http://purl.org/dc/dcmitype/"/>
  </ds:schemaRefs>
</ds:datastoreItem>
</file>

<file path=customXml/itemProps3.xml><?xml version="1.0" encoding="utf-8"?>
<ds:datastoreItem xmlns:ds="http://schemas.openxmlformats.org/officeDocument/2006/customXml" ds:itemID="{E11C5086-ECE2-48C1-A0B7-C6F9C83581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4998</TotalTime>
  <Words>632</Words>
  <Application>Microsoft Office PowerPoint</Application>
  <PresentationFormat>Custom</PresentationFormat>
  <Paragraphs>85</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Courier New</vt:lpstr>
      <vt:lpstr>Garamond</vt:lpstr>
      <vt:lpstr>Helvetica</vt:lpstr>
      <vt:lpstr>Helvetica Light</vt:lpstr>
      <vt:lpstr>Times New Roman</vt:lpstr>
      <vt:lpstr>Office Theme</vt:lpstr>
      <vt:lpstr>MS Word Accessibility </vt:lpstr>
      <vt:lpstr>Understanding Word Accessibility</vt:lpstr>
      <vt:lpstr>Inaccessible Doc in Blackboard</vt:lpstr>
      <vt:lpstr>File Metadata </vt:lpstr>
      <vt:lpstr>Headings</vt:lpstr>
      <vt:lpstr>Images or Other visual Elements   </vt:lpstr>
      <vt:lpstr>Hyperlinks</vt:lpstr>
      <vt:lpstr>Text Styling</vt:lpstr>
      <vt:lpstr>Tables</vt:lpstr>
      <vt:lpstr>Lists </vt:lpstr>
      <vt:lpstr>Headers and Footers</vt:lpstr>
      <vt:lpstr>Accessibility Checker</vt:lpstr>
      <vt:lpstr>Make a Doc Accessible in Blackboard</vt:lpstr>
      <vt:lpstr>Accessible Doc in Blackboard</vt:lpstr>
      <vt:lpstr>Quick Guide</vt:lpstr>
      <vt:lpstr>Questions?</vt:lpstr>
      <vt:lpstr>Next up in the series:</vt:lpstr>
    </vt:vector>
  </TitlesOfParts>
  <Company>SUNY ESF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 J. Hill</dc:creator>
  <cp:lastModifiedBy>Mona Maharjan</cp:lastModifiedBy>
  <cp:revision>409</cp:revision>
  <cp:lastPrinted>2012-10-19T18:31:54Z</cp:lastPrinted>
  <dcterms:created xsi:type="dcterms:W3CDTF">2005-02-02T21:11:47Z</dcterms:created>
  <dcterms:modified xsi:type="dcterms:W3CDTF">2025-02-19T17:58:18Z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0x010100B72D53BCC5D1324EA567D24BF54CF017</vt:lpwstr>
  </property>
  <property fmtid="{D5CDD505-2E9C-101B-9397-08002B2CF9AE}" pid="3" name="MediaServiceImageTags">
    <vt:lpwstr/>
  </property>
</Properties>
</file>